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Montserrat SemiBold"/>
      <p:regular r:id="rId18"/>
      <p:bold r:id="rId19"/>
      <p:italic r:id="rId20"/>
      <p:boldItalic r:id="rId21"/>
    </p:embeddedFont>
    <p:embeddedFont>
      <p:font typeface="Roboto"/>
      <p:regular r:id="rId22"/>
      <p:bold r:id="rId23"/>
      <p:italic r:id="rId24"/>
      <p:boldItalic r:id="rId25"/>
    </p:embeddedFont>
    <p:embeddedFont>
      <p:font typeface="Montserrat"/>
      <p:regular r:id="rId26"/>
      <p:bold r:id="rId27"/>
      <p:italic r:id="rId28"/>
      <p:boldItalic r:id="rId29"/>
    </p:embeddedFont>
    <p:embeddedFont>
      <p:font typeface="Montserrat Light"/>
      <p:regular r:id="rId30"/>
      <p:bold r:id="rId31"/>
      <p:italic r:id="rId32"/>
      <p:boldItalic r:id="rId33"/>
    </p:embeddedFont>
    <p:embeddedFont>
      <p:font typeface="Montserrat ExtraLight"/>
      <p:regular r:id="rId34"/>
      <p:bold r:id="rId35"/>
      <p:italic r:id="rId36"/>
      <p:boldItalic r:id="rId37"/>
    </p:embeddedFont>
    <p:embeddedFont>
      <p:font typeface="Helvetica Neue"/>
      <p:regular r:id="rId38"/>
      <p:bold r:id="rId39"/>
      <p:italic r:id="rId40"/>
      <p:boldItalic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Montserrat-regular.fntdata"/><Relationship Id="rId13" Type="http://schemas.openxmlformats.org/officeDocument/2006/relationships/slide" Target="slides/slide6.xml"/><Relationship Id="rId39" Type="http://schemas.openxmlformats.org/officeDocument/2006/relationships/font" Target="fonts/HelveticaNeue-bold.fntdata"/><Relationship Id="rId18" Type="http://schemas.openxmlformats.org/officeDocument/2006/relationships/font" Target="fonts/MontserratSemiBold-regular.fntdata"/><Relationship Id="rId42" Type="http://schemas.openxmlformats.org/officeDocument/2006/relationships/font" Target="fonts/OpenSans-regular.fntdata"/><Relationship Id="rId21" Type="http://schemas.openxmlformats.org/officeDocument/2006/relationships/font" Target="fonts/MontserratSemiBold-boldItalic.fntdata"/><Relationship Id="rId34" Type="http://schemas.openxmlformats.org/officeDocument/2006/relationships/font" Target="fonts/MontserratExtraLight-regular.fntdata"/><Relationship Id="rId47" Type="http://schemas.openxmlformats.org/officeDocument/2006/relationships/customXml" Target="../customXml/item2.xml"/><Relationship Id="rId7" Type="http://schemas.openxmlformats.org/officeDocument/2006/relationships/notesMaster" Target="notesMasters/notesMaster1.xml"/><Relationship Id="rId2" Type="http://schemas.openxmlformats.org/officeDocument/2006/relationships/viewProps" Target="viewProps.xml"/><Relationship Id="rId29" Type="http://schemas.openxmlformats.org/officeDocument/2006/relationships/font" Target="fonts/Montserrat-boldItalic.fntdata"/><Relationship Id="rId16" Type="http://schemas.openxmlformats.org/officeDocument/2006/relationships/slide" Target="slides/slide9.xml"/><Relationship Id="rId40" Type="http://schemas.openxmlformats.org/officeDocument/2006/relationships/font" Target="fonts/HelveticaNeue-italic.fntdata"/><Relationship Id="rId24" Type="http://schemas.openxmlformats.org/officeDocument/2006/relationships/font" Target="fonts/Roboto-italic.fntdata"/><Relationship Id="rId45" Type="http://schemas.openxmlformats.org/officeDocument/2006/relationships/font" Target="fonts/OpenSans-boldItalic.fntdata"/><Relationship Id="rId1" Type="http://schemas.openxmlformats.org/officeDocument/2006/relationships/theme" Target="theme/theme2.xml"/><Relationship Id="rId6" Type="http://schemas.openxmlformats.org/officeDocument/2006/relationships/slideMaster" Target="slideMasters/slideMaster3.xml"/><Relationship Id="rId11" Type="http://schemas.openxmlformats.org/officeDocument/2006/relationships/slide" Target="slides/slide4.xml"/><Relationship Id="rId32" Type="http://schemas.openxmlformats.org/officeDocument/2006/relationships/font" Target="fonts/MontserratLight-italic.fntdata"/><Relationship Id="rId37" Type="http://schemas.openxmlformats.org/officeDocument/2006/relationships/font" Target="fonts/MontserratExtraLight-boldItalic.fntdata"/><Relationship Id="rId23" Type="http://schemas.openxmlformats.org/officeDocument/2006/relationships/font" Target="fonts/Roboto-bold.fntdata"/><Relationship Id="rId28" Type="http://schemas.openxmlformats.org/officeDocument/2006/relationships/font" Target="fonts/Montserrat-italic.fntdata"/><Relationship Id="rId5" Type="http://schemas.openxmlformats.org/officeDocument/2006/relationships/slideMaster" Target="slideMasters/slideMaster2.xml"/><Relationship Id="rId15" Type="http://schemas.openxmlformats.org/officeDocument/2006/relationships/slide" Target="slides/slide8.xml"/><Relationship Id="rId36" Type="http://schemas.openxmlformats.org/officeDocument/2006/relationships/font" Target="fonts/MontserratExtraLight-italic.fntdata"/><Relationship Id="rId44" Type="http://schemas.openxmlformats.org/officeDocument/2006/relationships/font" Target="fonts/OpenSans-italic.fntdata"/><Relationship Id="rId31" Type="http://schemas.openxmlformats.org/officeDocument/2006/relationships/font" Target="fonts/MontserratLight-bold.fntdata"/><Relationship Id="rId10" Type="http://schemas.openxmlformats.org/officeDocument/2006/relationships/slide" Target="slides/slide3.xml"/><Relationship Id="rId19" Type="http://schemas.openxmlformats.org/officeDocument/2006/relationships/font" Target="fonts/MontserratSemiBold-bold.fntdata"/><Relationship Id="rId22" Type="http://schemas.openxmlformats.org/officeDocument/2006/relationships/font" Target="fonts/Roboto-regular.fntdata"/><Relationship Id="rId43" Type="http://schemas.openxmlformats.org/officeDocument/2006/relationships/font" Target="fonts/OpenSans-bold.fntdata"/><Relationship Id="rId4" Type="http://schemas.openxmlformats.org/officeDocument/2006/relationships/slideMaster" Target="slideMasters/slideMaster1.xml"/><Relationship Id="rId9" Type="http://schemas.openxmlformats.org/officeDocument/2006/relationships/slide" Target="slides/slide2.xml"/><Relationship Id="rId27" Type="http://schemas.openxmlformats.org/officeDocument/2006/relationships/font" Target="fonts/Montserrat-bold.fntdata"/><Relationship Id="rId30" Type="http://schemas.openxmlformats.org/officeDocument/2006/relationships/font" Target="fonts/MontserratLight-regular.fntdata"/><Relationship Id="rId35" Type="http://schemas.openxmlformats.org/officeDocument/2006/relationships/font" Target="fonts/MontserratExtraLight-bold.fntdata"/><Relationship Id="rId14" Type="http://schemas.openxmlformats.org/officeDocument/2006/relationships/slide" Target="slides/slide7.xml"/><Relationship Id="rId48" Type="http://schemas.openxmlformats.org/officeDocument/2006/relationships/customXml" Target="../customXml/item3.xml"/><Relationship Id="rId8" Type="http://schemas.openxmlformats.org/officeDocument/2006/relationships/slide" Target="slides/slide1.xml"/><Relationship Id="rId3" Type="http://schemas.openxmlformats.org/officeDocument/2006/relationships/presProps" Target="presProps.xml"/><Relationship Id="rId25" Type="http://schemas.openxmlformats.org/officeDocument/2006/relationships/font" Target="fonts/Roboto-boldItalic.fntdata"/><Relationship Id="rId33" Type="http://schemas.openxmlformats.org/officeDocument/2006/relationships/font" Target="fonts/MontserratLight-boldItalic.fntdata"/><Relationship Id="rId12" Type="http://schemas.openxmlformats.org/officeDocument/2006/relationships/slide" Target="slides/slide5.xml"/><Relationship Id="rId17" Type="http://schemas.openxmlformats.org/officeDocument/2006/relationships/slide" Target="slides/slide10.xml"/><Relationship Id="rId38" Type="http://schemas.openxmlformats.org/officeDocument/2006/relationships/font" Target="fonts/HelveticaNeue-regular.fntdata"/><Relationship Id="rId46" Type="http://schemas.openxmlformats.org/officeDocument/2006/relationships/customXml" Target="../customXml/item1.xml"/><Relationship Id="rId20" Type="http://schemas.openxmlformats.org/officeDocument/2006/relationships/font" Target="fonts/MontserratSemiBold-italic.fntdata"/><Relationship Id="rId41" Type="http://schemas.openxmlformats.org/officeDocument/2006/relationships/font" Target="fonts/HelveticaNeue-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beca4bc3cf_0_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1" name="Google Shape;151;gbeca4bc3cf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797aacae41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797aacae41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Char char="-"/>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e06e4bb1e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e06e4bb1e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Speaking points:</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We started with a simple question “how circular is the </a:t>
            </a:r>
            <a:r>
              <a:rPr b="1" lang="en-GB">
                <a:solidFill>
                  <a:schemeClr val="dk1"/>
                </a:solidFill>
              </a:rPr>
              <a:t>world</a:t>
            </a:r>
            <a:r>
              <a:rPr lang="en-GB">
                <a:solidFill>
                  <a:schemeClr val="dk1"/>
                </a:solidFill>
              </a:rPr>
              <a:t>” back in 2018. We recently released our 4th Global report on the topic of CE and Climate Change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Goals of the CGRi - establish a highly comparable baseline metric on circularity, </a:t>
            </a:r>
            <a:r>
              <a:rPr b="1" lang="en-GB">
                <a:solidFill>
                  <a:schemeClr val="dk1"/>
                </a:solidFill>
              </a:rPr>
              <a:t>but also to inspire action and support decision making</a:t>
            </a:r>
            <a:endParaRPr b="1">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Our analysis is really well suited to </a:t>
            </a:r>
            <a:r>
              <a:rPr b="1" lang="en-GB">
                <a:solidFill>
                  <a:schemeClr val="dk1"/>
                </a:solidFill>
              </a:rPr>
              <a:t>nations</a:t>
            </a:r>
            <a:r>
              <a:rPr lang="en-GB">
                <a:solidFill>
                  <a:schemeClr val="dk1"/>
                </a:solidFill>
              </a:rPr>
              <a:t> - understanding how the metabolism of materials works, and where the levers are for change</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beca4bc3cf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beca4bc3cf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chemeClr val="dk1"/>
                </a:solidFill>
              </a:rPr>
              <a:t>In our latest circularity gap report (launched January this </a:t>
            </a:r>
            <a:r>
              <a:rPr lang="en-GB" sz="1400">
                <a:solidFill>
                  <a:schemeClr val="dk1"/>
                </a:solidFill>
              </a:rPr>
              <a:t>year</a:t>
            </a:r>
            <a:r>
              <a:rPr lang="en-GB" sz="1400">
                <a:solidFill>
                  <a:schemeClr val="dk1"/>
                </a:solidFill>
              </a:rPr>
              <a:t>), we explored the nexus between the “circularity gap” and the “emissions gap”</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GB" sz="1400">
                <a:solidFill>
                  <a:schemeClr val="dk1"/>
                </a:solidFill>
              </a:rPr>
              <a:t>In other words, what if we look beyond renewable energy and energy efficiency to consider the broader systemic picture of how we produce, manage, and interact with materials. How much further could we mitigate climate change by reimagining our relationship to “stuff”?</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rPr lang="en-GB" sz="1400">
                <a:solidFill>
                  <a:schemeClr val="dk1"/>
                </a:solidFill>
              </a:rPr>
              <a:t>In many ways this report really gets to the core of circular economy: we are trying to figure out how we can </a:t>
            </a:r>
            <a:r>
              <a:rPr lang="en-GB" sz="1400">
                <a:solidFill>
                  <a:schemeClr val="dk1"/>
                </a:solidFill>
              </a:rPr>
              <a:t>design</a:t>
            </a:r>
            <a:r>
              <a:rPr lang="en-GB" sz="1400">
                <a:solidFill>
                  <a:schemeClr val="dk1"/>
                </a:solidFill>
              </a:rPr>
              <a:t> a system that delivers individual and societal benefits without transgressing key planetary boundaries. Climate change being the most urgent</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797aacae4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97aacae41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t>Similar to previous reports, we mapped the flow of materials at a global level - this time</a:t>
            </a:r>
            <a:r>
              <a:rPr lang="en-GB" sz="1400"/>
              <a:t> rather than sizing the flows </a:t>
            </a:r>
            <a:r>
              <a:rPr lang="en-GB" sz="1400"/>
              <a:t>according</a:t>
            </a:r>
            <a:r>
              <a:rPr lang="en-GB" sz="1400"/>
              <a:t> to the weight of them, we size them according to the associated emissions  (lets follow this for a minute, from left to right)</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GB" sz="1400"/>
              <a:t>what we can see is that even though a big part of emissions relate to the burning of fossil fuels for energy </a:t>
            </a:r>
            <a:r>
              <a:rPr b="1" lang="en-GB" sz="1400"/>
              <a:t>(look at the little lightning bolts on the left blue flows)</a:t>
            </a:r>
            <a:r>
              <a:rPr lang="en-GB" sz="1400"/>
              <a:t>, the vast majority of these emissions are deeply entangled with the use of materials as we move through the economy, for instance in freight transport - the moving of goods; or the production of construction materials used in housing.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GB" sz="1400"/>
              <a:t>By the time we reach the right hand side, we see those little lightning bolts (burning of fossil fuels for energy) only make up about </a:t>
            </a:r>
            <a:r>
              <a:rPr lang="en-GB" sz="1400"/>
              <a:t>1/3</a:t>
            </a:r>
            <a:r>
              <a:rPr lang="en-GB" sz="1400"/>
              <a:t> rd of the total. The vast majority at this stage is embodied in the materials that we use to satisfy our societal needs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GB" sz="1400"/>
              <a:t>So this begs the question: how could we apply circular economy strategies to address these emissions?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06e4bb1ea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e06e4bb1ea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rPr>
              <a:t>In the report, we go on to model 21 strategies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GB" sz="1300">
                <a:solidFill>
                  <a:schemeClr val="dk1"/>
                </a:solidFill>
              </a:rPr>
              <a:t>By applying these solutions, and we can reduce material input by 28% can shrink global emissions by 39%. </a:t>
            </a:r>
            <a:endParaRPr sz="13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0" lvl="0" marL="0" rtl="0" algn="l">
              <a:spcBef>
                <a:spcPts val="0"/>
              </a:spcBef>
              <a:spcAft>
                <a:spcPts val="0"/>
              </a:spcAft>
              <a:buClr>
                <a:schemeClr val="dk1"/>
              </a:buClr>
              <a:buSzPts val="1100"/>
              <a:buFont typeface="Arial"/>
              <a:buNone/>
            </a:pPr>
            <a:r>
              <a:rPr lang="en-GB" sz="1300">
                <a:solidFill>
                  <a:schemeClr val="dk1"/>
                </a:solidFill>
              </a:rPr>
              <a:t>Which, when added to the existing commitments of countries as described in nationally determined contributions,  puts us back on track for achieving a well-below 2.0°C of warming as defined in the Paris agreement. </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06e4bb1ea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e06e4bb1ea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7600" lvl="0" marL="2133" marR="83788" rtl="0" algn="l">
              <a:lnSpc>
                <a:spcPct val="119000"/>
              </a:lnSpc>
              <a:spcBef>
                <a:spcPts val="1544"/>
              </a:spcBef>
              <a:spcAft>
                <a:spcPts val="0"/>
              </a:spcAft>
              <a:buClr>
                <a:schemeClr val="dk1"/>
              </a:buClr>
              <a:buSzPts val="1100"/>
              <a:buFont typeface="Arial"/>
              <a:buNone/>
            </a:pPr>
            <a:r>
              <a:rPr b="1" lang="en-GB" sz="1050">
                <a:solidFill>
                  <a:schemeClr val="dk1"/>
                </a:solidFill>
              </a:rPr>
              <a:t>Housing </a:t>
            </a:r>
            <a:r>
              <a:rPr lang="en-GB" sz="1050">
                <a:solidFill>
                  <a:schemeClr val="dk1"/>
                </a:solidFill>
              </a:rPr>
              <a:t>– including commercial and industrial buildings - generates 13.5Gt of emissions every year. It consumes vast amounts of virgin resources, it makes abundant use of carbon-intensive materials such as cement and steel, it creates significant emissions from heating and cooling, and it generates huge amounts of waste. </a:t>
            </a:r>
            <a:endParaRPr sz="1050">
              <a:solidFill>
                <a:schemeClr val="dk1"/>
              </a:solidFill>
            </a:endParaRPr>
          </a:p>
          <a:p>
            <a:pPr indent="-3200" lvl="0" marL="4800" marR="152463" rtl="0" algn="l">
              <a:lnSpc>
                <a:spcPct val="119000"/>
              </a:lnSpc>
              <a:spcBef>
                <a:spcPts val="1650"/>
              </a:spcBef>
              <a:spcAft>
                <a:spcPts val="0"/>
              </a:spcAft>
              <a:buClr>
                <a:schemeClr val="dk1"/>
              </a:buClr>
              <a:buSzPts val="1100"/>
              <a:buFont typeface="Arial"/>
              <a:buNone/>
            </a:pPr>
            <a:r>
              <a:rPr lang="en-GB" sz="1050">
                <a:solidFill>
                  <a:schemeClr val="dk1"/>
                </a:solidFill>
              </a:rPr>
              <a:t>With circular strategies, 9.5Gt of construction and demolition waste could be diverted from landfill and reused, reducing the need for virgin materials; cement and steel could be substituted for more lightweight, regenerative materials; and a shift to renewable energy would reduce emissions from heating and cooling. Together these would cut emissions by 11.8Gt and reduce demand for materials by 13.6Gt. </a:t>
            </a:r>
            <a:endParaRPr sz="10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06e4bb1e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06e4bb1e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8267" lvl="0" marL="1200" rtl="0" algn="l">
              <a:lnSpc>
                <a:spcPct val="120983"/>
              </a:lnSpc>
              <a:spcBef>
                <a:spcPts val="1575"/>
              </a:spcBef>
              <a:spcAft>
                <a:spcPts val="0"/>
              </a:spcAft>
              <a:buClr>
                <a:schemeClr val="dk1"/>
              </a:buClr>
              <a:buSzPts val="1100"/>
              <a:buFont typeface="Arial"/>
              <a:buNone/>
            </a:pPr>
            <a:r>
              <a:rPr b="1" lang="en-GB" sz="1050">
                <a:solidFill>
                  <a:schemeClr val="dk1"/>
                </a:solidFill>
              </a:rPr>
              <a:t>Mobility </a:t>
            </a:r>
            <a:r>
              <a:rPr lang="en-GB" sz="1050">
                <a:solidFill>
                  <a:schemeClr val="dk1"/>
                </a:solidFill>
              </a:rPr>
              <a:t>generates 17.1Gt of emissions a year, primarily from burning fossil fuels for passenger and freight transport. New design approaches to make vehicles lighter will reduce consumption and strategies like car sharing can make their use more efficient. Circular strategies can cut emissions by 5.6Gt and material use by 5.3Gt. </a:t>
            </a:r>
            <a:endParaRPr sz="1050">
              <a:solidFill>
                <a:schemeClr val="dk1"/>
              </a:solidFill>
            </a:endParaRPr>
          </a:p>
          <a:p>
            <a:pPr indent="0" lvl="0" marL="0" rtl="0" algn="l">
              <a:spcBef>
                <a:spcPts val="0"/>
              </a:spcBef>
              <a:spcAft>
                <a:spcPts val="0"/>
              </a:spcAft>
              <a:buNone/>
            </a:pPr>
            <a:r>
              <a:t/>
            </a:r>
            <a:endParaRPr b="1" sz="105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06e4bb1ea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06e4bb1ea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8667" lvl="0" marL="1200" marR="152681" rtl="0" algn="l">
              <a:lnSpc>
                <a:spcPct val="120190"/>
              </a:lnSpc>
              <a:spcBef>
                <a:spcPts val="1554"/>
              </a:spcBef>
              <a:spcAft>
                <a:spcPts val="0"/>
              </a:spcAft>
              <a:buNone/>
            </a:pPr>
            <a:r>
              <a:rPr b="1" lang="en-GB" sz="1050">
                <a:solidFill>
                  <a:schemeClr val="dk1"/>
                </a:solidFill>
              </a:rPr>
              <a:t>Nutrition </a:t>
            </a:r>
            <a:r>
              <a:rPr lang="en-GB" sz="1050">
                <a:solidFill>
                  <a:schemeClr val="dk1"/>
                </a:solidFill>
              </a:rPr>
              <a:t>generates around 10Gt of emissions a year, including 4Gt of emissions a year from land use alone. As global populations and increase and more people adopt western diets more land is needed to grow crops - especially for animal feed - and for pasture, and this drives deforestation. Regenerative agriculture and aquaculture can reduce the environmental impact of fish, cattle and crop farming while producing good yields. Switching to more plant-based diets will have a lower footprint. Circular strategies can cut emissions by 4.3Gt and material use by 4.5Gt. </a:t>
            </a:r>
            <a:endParaRPr sz="1050">
              <a:solidFill>
                <a:schemeClr val="dk1"/>
              </a:solidFill>
            </a:endParaRPr>
          </a:p>
          <a:p>
            <a:pPr indent="0" lvl="0" marL="0" rtl="0" algn="l">
              <a:spcBef>
                <a:spcPts val="0"/>
              </a:spcBef>
              <a:spcAft>
                <a:spcPts val="0"/>
              </a:spcAft>
              <a:buNone/>
            </a:pPr>
            <a:r>
              <a:t/>
            </a:r>
            <a:endParaRPr b="1" sz="105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e06e4bb1ea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e06e4bb1ea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 global agenda packed with CE strategies </a:t>
            </a:r>
            <a:r>
              <a:rPr b="1" lang="en-GB">
                <a:solidFill>
                  <a:schemeClr val="dk1"/>
                </a:solidFill>
                <a:latin typeface="Open Sans"/>
                <a:ea typeface="Open Sans"/>
                <a:cs typeface="Open Sans"/>
                <a:sym typeface="Open Sans"/>
              </a:rPr>
              <a:t>a circular economy has the power to get us on a path to a well below 2-degrees world by 2032. </a:t>
            </a:r>
            <a:endParaRPr b="1">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a:solidFill>
                <a:schemeClr val="dk1"/>
              </a:solidFill>
              <a:latin typeface="Open Sans"/>
              <a:ea typeface="Open Sans"/>
              <a:cs typeface="Open Sans"/>
              <a:sym typeface="Open Sans"/>
            </a:endParaRPr>
          </a:p>
          <a:p>
            <a:pPr indent="-298450" lvl="0" marL="457200" rtl="0" algn="l">
              <a:lnSpc>
                <a:spcPct val="115000"/>
              </a:lnSpc>
              <a:spcBef>
                <a:spcPts val="0"/>
              </a:spcBef>
              <a:spcAft>
                <a:spcPts val="0"/>
              </a:spcAft>
              <a:buClr>
                <a:schemeClr val="dk1"/>
              </a:buClr>
              <a:buSzPts val="1100"/>
              <a:buFont typeface="Montserrat"/>
              <a:buChar char="●"/>
            </a:pPr>
            <a:r>
              <a:rPr lang="en-GB">
                <a:solidFill>
                  <a:schemeClr val="dk1"/>
                </a:solidFill>
                <a:highlight>
                  <a:srgbClr val="FFFFFF"/>
                </a:highlight>
                <a:latin typeface="Open Sans"/>
                <a:ea typeface="Open Sans"/>
                <a:cs typeface="Open Sans"/>
                <a:sym typeface="Open Sans"/>
              </a:rPr>
              <a:t>The circular strategies that we propose are so exciting because </a:t>
            </a:r>
            <a:r>
              <a:rPr b="1" lang="en-GB">
                <a:solidFill>
                  <a:schemeClr val="dk1"/>
                </a:solidFill>
                <a:highlight>
                  <a:srgbClr val="FFFFFF"/>
                </a:highlight>
                <a:latin typeface="Open Sans"/>
                <a:ea typeface="Open Sans"/>
                <a:cs typeface="Open Sans"/>
                <a:sym typeface="Open Sans"/>
              </a:rPr>
              <a:t>they</a:t>
            </a:r>
            <a:r>
              <a:rPr lang="en-GB">
                <a:solidFill>
                  <a:schemeClr val="dk1"/>
                </a:solidFill>
                <a:highlight>
                  <a:srgbClr val="FFFFFF"/>
                </a:highlight>
                <a:latin typeface="Open Sans"/>
                <a:ea typeface="Open Sans"/>
                <a:cs typeface="Open Sans"/>
                <a:sym typeface="Open Sans"/>
              </a:rPr>
              <a:t> </a:t>
            </a:r>
            <a:r>
              <a:rPr b="1" lang="en-GB">
                <a:solidFill>
                  <a:schemeClr val="dk1"/>
                </a:solidFill>
                <a:highlight>
                  <a:srgbClr val="FFFFFF"/>
                </a:highlight>
                <a:latin typeface="Open Sans"/>
                <a:ea typeface="Open Sans"/>
                <a:cs typeface="Open Sans"/>
                <a:sym typeface="Open Sans"/>
              </a:rPr>
              <a:t>build on top of current policies and national climate pledges!</a:t>
            </a:r>
            <a:endParaRPr b="1">
              <a:solidFill>
                <a:schemeClr val="dk1"/>
              </a:solidFill>
              <a:highlight>
                <a:srgbClr val="FFFFFF"/>
              </a:highlight>
              <a:latin typeface="Open Sans"/>
              <a:ea typeface="Open Sans"/>
              <a:cs typeface="Open Sans"/>
              <a:sym typeface="Open Sans"/>
            </a:endParaRPr>
          </a:p>
          <a:p>
            <a:pPr indent="-298450" lvl="0" marL="457200" rtl="0" algn="l">
              <a:lnSpc>
                <a:spcPct val="115000"/>
              </a:lnSpc>
              <a:spcBef>
                <a:spcPts val="0"/>
              </a:spcBef>
              <a:spcAft>
                <a:spcPts val="0"/>
              </a:spcAft>
              <a:buClr>
                <a:schemeClr val="dk1"/>
              </a:buClr>
              <a:buSzPts val="1100"/>
              <a:buFont typeface="Montserrat"/>
              <a:buChar char="●"/>
            </a:pPr>
            <a:r>
              <a:rPr lang="en-GB">
                <a:solidFill>
                  <a:schemeClr val="dk1"/>
                </a:solidFill>
                <a:latin typeface="Open Sans"/>
                <a:ea typeface="Open Sans"/>
                <a:cs typeface="Open Sans"/>
                <a:sym typeface="Open Sans"/>
              </a:rPr>
              <a:t>Just to give you a sense of how important a circular economy can be to the climate agenda, </a:t>
            </a:r>
            <a:r>
              <a:rPr b="1" lang="en-GB">
                <a:solidFill>
                  <a:schemeClr val="dk1"/>
                </a:solidFill>
                <a:latin typeface="Open Sans"/>
                <a:ea typeface="Open Sans"/>
                <a:cs typeface="Open Sans"/>
                <a:sym typeface="Open Sans"/>
              </a:rPr>
              <a:t>current commitments made by nations today will only bring us 15% of the way to achieving a well below 2-degree pathway; the circular economy delivers the other 85%. </a:t>
            </a:r>
            <a:endParaRPr b="1">
              <a:solidFill>
                <a:schemeClr val="dk1"/>
              </a:solidFill>
              <a:latin typeface="Open Sans"/>
              <a:ea typeface="Open Sans"/>
              <a:cs typeface="Open Sans"/>
              <a:sym typeface="Open Sans"/>
            </a:endParaRPr>
          </a:p>
          <a:p>
            <a:pPr indent="-298450" lvl="1" marL="914400" rtl="0" algn="l">
              <a:lnSpc>
                <a:spcPct val="115000"/>
              </a:lnSpc>
              <a:spcBef>
                <a:spcPts val="0"/>
              </a:spcBef>
              <a:spcAft>
                <a:spcPts val="0"/>
              </a:spcAft>
              <a:buClr>
                <a:schemeClr val="dk1"/>
              </a:buClr>
              <a:buSzPts val="1100"/>
              <a:buFont typeface="Open Sans"/>
              <a:buChar char="○"/>
            </a:pPr>
            <a:r>
              <a:rPr lang="en-GB">
                <a:solidFill>
                  <a:schemeClr val="dk1"/>
                </a:solidFill>
                <a:latin typeface="Open Sans"/>
                <a:ea typeface="Open Sans"/>
                <a:cs typeface="Open Sans"/>
                <a:sym typeface="Open Sans"/>
              </a:rPr>
              <a:t>this years emissions gap report expresses dire urgency about the state of our planet and talks about the commitment gap between what we say we can do, and what we need to do. A Circular economy is practical concept with a global scope, and should be the missing piece to close the commitment gap.</a:t>
            </a:r>
            <a:endParaRPr>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showMasterSp="0">
  <p:cSld name="Cover 2">
    <p:spTree>
      <p:nvGrpSpPr>
        <p:cNvPr id="50" name="Shape 50"/>
        <p:cNvGrpSpPr/>
        <p:nvPr/>
      </p:nvGrpSpPr>
      <p:grpSpPr>
        <a:xfrm>
          <a:off x="0" y="0"/>
          <a:ext cx="0" cy="0"/>
          <a:chOff x="0" y="0"/>
          <a:chExt cx="0" cy="0"/>
        </a:xfrm>
      </p:grpSpPr>
      <p:sp>
        <p:nvSpPr>
          <p:cNvPr id="51" name="Google Shape;51;p13"/>
          <p:cNvSpPr txBox="1"/>
          <p:nvPr>
            <p:ph idx="1" type="body"/>
          </p:nvPr>
        </p:nvSpPr>
        <p:spPr>
          <a:xfrm>
            <a:off x="236365" y="4739728"/>
            <a:ext cx="964800" cy="233400"/>
          </a:xfrm>
          <a:prstGeom prst="rect">
            <a:avLst/>
          </a:prstGeom>
          <a:noFill/>
          <a:ln>
            <a:noFill/>
          </a:ln>
        </p:spPr>
        <p:txBody>
          <a:bodyPr anchorCtr="0" anchor="ctr" bIns="91425" lIns="91425" spcFirstLastPara="1" rIns="91425" wrap="square" tIns="91425">
            <a:normAutofit/>
          </a:bodyPr>
          <a:lstStyle>
            <a:lvl1pPr indent="-228600" lvl="0" marL="457200" marR="0" rtl="0" algn="l">
              <a:lnSpc>
                <a:spcPct val="100000"/>
              </a:lnSpc>
              <a:spcBef>
                <a:spcPts val="0"/>
              </a:spcBef>
              <a:spcAft>
                <a:spcPts val="0"/>
              </a:spcAft>
              <a:buClr>
                <a:srgbClr val="FFFFFF"/>
              </a:buClr>
              <a:buSzPts val="1800"/>
              <a:buFont typeface="Open Sans"/>
              <a:buNone/>
              <a:defRPr b="1" i="0" sz="1100" u="none" cap="none" strike="noStrike">
                <a:solidFill>
                  <a:srgbClr val="FFFFFF"/>
                </a:solidFill>
                <a:latin typeface="Open Sans"/>
                <a:ea typeface="Open Sans"/>
                <a:cs typeface="Open Sans"/>
                <a:sym typeface="Open Sans"/>
              </a:defRPr>
            </a:lvl1pPr>
            <a:lvl2pPr indent="-228600" lvl="1" marL="914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2pPr>
            <a:lvl3pPr indent="-228600" lvl="2" marL="1371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3pPr>
            <a:lvl4pPr indent="-228600" lvl="3" marL="1828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4pPr>
            <a:lvl5pPr indent="-228600" lvl="4" marL="22860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52" name="Google Shape;52;p13"/>
          <p:cNvSpPr txBox="1"/>
          <p:nvPr>
            <p:ph idx="2" type="body"/>
          </p:nvPr>
        </p:nvSpPr>
        <p:spPr>
          <a:xfrm>
            <a:off x="7990617" y="4739728"/>
            <a:ext cx="907500" cy="233400"/>
          </a:xfrm>
          <a:prstGeom prst="rect">
            <a:avLst/>
          </a:prstGeom>
          <a:noFill/>
          <a:ln>
            <a:noFill/>
          </a:ln>
        </p:spPr>
        <p:txBody>
          <a:bodyPr anchorCtr="0" anchor="ctr" bIns="91425" lIns="91425" spcFirstLastPara="1" rIns="91425" wrap="square" tIns="91425">
            <a:normAutofit/>
          </a:bodyPr>
          <a:lstStyle>
            <a:lvl1pPr indent="-228600" lvl="0" marL="457200" marR="0" rtl="0" algn="r">
              <a:lnSpc>
                <a:spcPct val="100000"/>
              </a:lnSpc>
              <a:spcBef>
                <a:spcPts val="0"/>
              </a:spcBef>
              <a:spcAft>
                <a:spcPts val="0"/>
              </a:spcAft>
              <a:buClr>
                <a:srgbClr val="FFFFFF"/>
              </a:buClr>
              <a:buSzPts val="1800"/>
              <a:buFont typeface="Open Sans"/>
              <a:buNone/>
              <a:defRPr b="1" i="0" sz="1100" u="none" cap="none" strike="noStrike">
                <a:solidFill>
                  <a:srgbClr val="FFFFFF"/>
                </a:solidFill>
                <a:latin typeface="Open Sans"/>
                <a:ea typeface="Open Sans"/>
                <a:cs typeface="Open Sans"/>
                <a:sym typeface="Open Sans"/>
              </a:defRPr>
            </a:lvl1pPr>
            <a:lvl2pPr indent="-228600" lvl="1" marL="914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2pPr>
            <a:lvl3pPr indent="-228600" lvl="2" marL="1371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3pPr>
            <a:lvl4pPr indent="-228600" lvl="3" marL="1828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4pPr>
            <a:lvl5pPr indent="-228600" lvl="4" marL="22860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53" name="Google Shape;53;p13"/>
          <p:cNvSpPr/>
          <p:nvPr>
            <p:ph idx="3" type="pic"/>
          </p:nvPr>
        </p:nvSpPr>
        <p:spPr>
          <a:xfrm>
            <a:off x="8214285" y="3870628"/>
            <a:ext cx="739800" cy="7398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1pPr>
            <a:lvl2pPr indent="88900" lvl="1"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2pPr>
            <a:lvl3pPr indent="177800" lvl="2"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3pPr>
            <a:lvl4pPr indent="254000" lvl="3"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4pPr>
            <a:lvl5pPr indent="342900" lvl="4"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5pPr>
            <a:lvl6pPr indent="431800" lvl="5"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6pPr>
            <a:lvl7pPr indent="520700" lvl="6"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7pPr>
            <a:lvl8pPr indent="596900" lvl="7"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8pPr>
            <a:lvl9pPr indent="685800" lvl="8"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54" name="Google Shape;54;p13"/>
          <p:cNvSpPr/>
          <p:nvPr>
            <p:ph idx="4" type="pic"/>
          </p:nvPr>
        </p:nvSpPr>
        <p:spPr>
          <a:xfrm>
            <a:off x="7480897" y="3870628"/>
            <a:ext cx="739800" cy="7398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1pPr>
            <a:lvl2pPr indent="88900" lvl="1"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2pPr>
            <a:lvl3pPr indent="177800" lvl="2"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3pPr>
            <a:lvl4pPr indent="254000" lvl="3"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4pPr>
            <a:lvl5pPr indent="342900" lvl="4"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5pPr>
            <a:lvl6pPr indent="431800" lvl="5"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6pPr>
            <a:lvl7pPr indent="520700" lvl="6"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7pPr>
            <a:lvl8pPr indent="596900" lvl="7"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8pPr>
            <a:lvl9pPr indent="685800" lvl="8"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55" name="Google Shape;55;p13"/>
          <p:cNvSpPr/>
          <p:nvPr>
            <p:ph idx="5" type="pic"/>
          </p:nvPr>
        </p:nvSpPr>
        <p:spPr>
          <a:xfrm>
            <a:off x="6752700" y="3870628"/>
            <a:ext cx="739800" cy="7398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1pPr>
            <a:lvl2pPr indent="88900" lvl="1"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2pPr>
            <a:lvl3pPr indent="177800" lvl="2"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3pPr>
            <a:lvl4pPr indent="254000" lvl="3"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4pPr>
            <a:lvl5pPr indent="342900" lvl="4"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5pPr>
            <a:lvl6pPr indent="431800" lvl="5"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6pPr>
            <a:lvl7pPr indent="520700" lvl="6"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7pPr>
            <a:lvl8pPr indent="596900" lvl="7"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8pPr>
            <a:lvl9pPr indent="685800" lvl="8"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56" name="Google Shape;56;p13"/>
          <p:cNvSpPr txBox="1"/>
          <p:nvPr>
            <p:ph idx="12" type="sldNum"/>
          </p:nvPr>
        </p:nvSpPr>
        <p:spPr>
          <a:xfrm>
            <a:off x="4484637" y="4905375"/>
            <a:ext cx="170100" cy="176100"/>
          </a:xfrm>
          <a:prstGeom prst="rect">
            <a:avLst/>
          </a:prstGeom>
          <a:noFill/>
          <a:ln>
            <a:noFill/>
          </a:ln>
        </p:spPr>
        <p:txBody>
          <a:bodyPr anchorCtr="0" anchor="t" bIns="19050" lIns="19050" spcFirstLastPara="1" rIns="19050" wrap="square" tIns="19050">
            <a:normAutofit/>
          </a:bodyPr>
          <a:lstStyle>
            <a:lvl1pPr indent="0" lvl="0"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
        <p:nvSpPr>
          <p:cNvPr id="57" name="Google Shape;57;p13"/>
          <p:cNvSpPr txBox="1"/>
          <p:nvPr>
            <p:ph idx="6" type="body"/>
          </p:nvPr>
        </p:nvSpPr>
        <p:spPr>
          <a:xfrm>
            <a:off x="4076347" y="4496841"/>
            <a:ext cx="968700" cy="226200"/>
          </a:xfrm>
          <a:prstGeom prst="rect">
            <a:avLst/>
          </a:prstGeom>
          <a:noFill/>
          <a:ln>
            <a:noFill/>
          </a:ln>
        </p:spPr>
        <p:txBody>
          <a:bodyPr anchorCtr="0" anchor="t" bIns="91425" lIns="91425" spcFirstLastPara="1" rIns="91425" wrap="square" tIns="91425">
            <a:normAutofit/>
          </a:bodyPr>
          <a:lstStyle>
            <a:lvl1pPr indent="-228600" lvl="0" marL="457200" marR="0" rtl="0" algn="ctr">
              <a:lnSpc>
                <a:spcPct val="100000"/>
              </a:lnSpc>
              <a:spcBef>
                <a:spcPts val="2200"/>
              </a:spcBef>
              <a:spcAft>
                <a:spcPts val="0"/>
              </a:spcAft>
              <a:buClr>
                <a:srgbClr val="FFFFFF"/>
              </a:buClr>
              <a:buSzPts val="1800"/>
              <a:buFont typeface="Montserrat"/>
              <a:buNone/>
              <a:defRPr b="1" i="0" sz="1100" u="none" cap="none" strike="noStrike">
                <a:solidFill>
                  <a:srgbClr val="FFFFFF"/>
                </a:solidFill>
                <a:latin typeface="Montserrat"/>
                <a:ea typeface="Montserrat"/>
                <a:cs typeface="Montserrat"/>
                <a:sym typeface="Montserrat"/>
              </a:defRPr>
            </a:lvl1pPr>
            <a:lvl2pPr indent="-228600" lvl="1" marL="914400" marR="0" rtl="0" algn="ctr">
              <a:lnSpc>
                <a:spcPct val="100000"/>
              </a:lnSpc>
              <a:spcBef>
                <a:spcPts val="2200"/>
              </a:spcBef>
              <a:spcAft>
                <a:spcPts val="0"/>
              </a:spcAft>
              <a:buClr>
                <a:srgbClr val="FFFFFF"/>
              </a:buClr>
              <a:buSzPts val="1400"/>
              <a:buFont typeface="Montserrat"/>
              <a:buNone/>
              <a:defRPr b="1" i="0" sz="1100" u="none" cap="none" strike="noStrike">
                <a:solidFill>
                  <a:srgbClr val="FFFFFF"/>
                </a:solidFill>
                <a:latin typeface="Montserrat"/>
                <a:ea typeface="Montserrat"/>
                <a:cs typeface="Montserrat"/>
                <a:sym typeface="Montserrat"/>
              </a:defRPr>
            </a:lvl2pPr>
            <a:lvl3pPr indent="-228600" lvl="2" marL="1371600" marR="0" rtl="0" algn="ctr">
              <a:lnSpc>
                <a:spcPct val="100000"/>
              </a:lnSpc>
              <a:spcBef>
                <a:spcPts val="2200"/>
              </a:spcBef>
              <a:spcAft>
                <a:spcPts val="0"/>
              </a:spcAft>
              <a:buClr>
                <a:srgbClr val="FFFFFF"/>
              </a:buClr>
              <a:buSzPts val="1400"/>
              <a:buFont typeface="Montserrat"/>
              <a:buNone/>
              <a:defRPr b="1" i="0" sz="1100" u="none" cap="none" strike="noStrike">
                <a:solidFill>
                  <a:srgbClr val="FFFFFF"/>
                </a:solidFill>
                <a:latin typeface="Montserrat"/>
                <a:ea typeface="Montserrat"/>
                <a:cs typeface="Montserrat"/>
                <a:sym typeface="Montserrat"/>
              </a:defRPr>
            </a:lvl3pPr>
            <a:lvl4pPr indent="-228600" lvl="3" marL="1828800" marR="0" rtl="0" algn="ctr">
              <a:lnSpc>
                <a:spcPct val="100000"/>
              </a:lnSpc>
              <a:spcBef>
                <a:spcPts val="2200"/>
              </a:spcBef>
              <a:spcAft>
                <a:spcPts val="0"/>
              </a:spcAft>
              <a:buClr>
                <a:srgbClr val="FFFFFF"/>
              </a:buClr>
              <a:buSzPts val="1400"/>
              <a:buFont typeface="Montserrat"/>
              <a:buNone/>
              <a:defRPr b="1" i="0" sz="1100" u="none" cap="none" strike="noStrike">
                <a:solidFill>
                  <a:srgbClr val="FFFFFF"/>
                </a:solidFill>
                <a:latin typeface="Montserrat"/>
                <a:ea typeface="Montserrat"/>
                <a:cs typeface="Montserrat"/>
                <a:sym typeface="Montserrat"/>
              </a:defRPr>
            </a:lvl4pPr>
            <a:lvl5pPr indent="-228600" lvl="4" marL="2286000" marR="0" rtl="0" algn="ctr">
              <a:lnSpc>
                <a:spcPct val="100000"/>
              </a:lnSpc>
              <a:spcBef>
                <a:spcPts val="2200"/>
              </a:spcBef>
              <a:spcAft>
                <a:spcPts val="0"/>
              </a:spcAft>
              <a:buClr>
                <a:srgbClr val="FFFFFF"/>
              </a:buClr>
              <a:buSzPts val="1400"/>
              <a:buFont typeface="Montserrat"/>
              <a:buNone/>
              <a:defRPr b="1" i="0" sz="1100" u="none" cap="none" strike="noStrike">
                <a:solidFill>
                  <a:srgbClr val="FFFFFF"/>
                </a:solidFill>
                <a:latin typeface="Montserrat"/>
                <a:ea typeface="Montserrat"/>
                <a:cs typeface="Montserrat"/>
                <a:sym typeface="Montserrat"/>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4" name="Google Shape;64;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5" name="Google Shape;6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sp>
        <p:nvSpPr>
          <p:cNvPr id="67" name="Google Shape;67;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8" name="Google Shape;68;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 name="Google Shape;8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3" name="Google Shape;83;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4" name="Google Shape;8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8" name="Shape 88"/>
        <p:cNvGrpSpPr/>
        <p:nvPr/>
      </p:nvGrpSpPr>
      <p:grpSpPr>
        <a:xfrm>
          <a:off x="0" y="0"/>
          <a:ext cx="0" cy="0"/>
          <a:chOff x="0" y="0"/>
          <a:chExt cx="0" cy="0"/>
        </a:xfrm>
      </p:grpSpPr>
      <p:sp>
        <p:nvSpPr>
          <p:cNvPr id="89" name="Google Shape;89;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1" name="Google Shape;91;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2" name="Google Shape;92;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3" name="Google Shape;93;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4" name="Shape 94"/>
        <p:cNvGrpSpPr/>
        <p:nvPr/>
      </p:nvGrpSpPr>
      <p:grpSpPr>
        <a:xfrm>
          <a:off x="0" y="0"/>
          <a:ext cx="0" cy="0"/>
          <a:chOff x="0" y="0"/>
          <a:chExt cx="0" cy="0"/>
        </a:xfrm>
      </p:grpSpPr>
      <p:sp>
        <p:nvSpPr>
          <p:cNvPr id="95" name="Google Shape;95;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6" name="Google Shape;9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7" name="Shape 97"/>
        <p:cNvGrpSpPr/>
        <p:nvPr/>
      </p:nvGrpSpPr>
      <p:grpSpPr>
        <a:xfrm>
          <a:off x="0" y="0"/>
          <a:ext cx="0" cy="0"/>
          <a:chOff x="0" y="0"/>
          <a:chExt cx="0" cy="0"/>
        </a:xfrm>
      </p:grpSpPr>
      <p:sp>
        <p:nvSpPr>
          <p:cNvPr id="98" name="Google Shape;98;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9" name="Google Shape;99;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0" name="Google Shape;10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1" name="Shape 101"/>
        <p:cNvGrpSpPr/>
        <p:nvPr/>
      </p:nvGrpSpPr>
      <p:grpSpPr>
        <a:xfrm>
          <a:off x="0" y="0"/>
          <a:ext cx="0" cy="0"/>
          <a:chOff x="0" y="0"/>
          <a:chExt cx="0" cy="0"/>
        </a:xfrm>
      </p:grpSpPr>
      <p:sp>
        <p:nvSpPr>
          <p:cNvPr id="102" name="Google Shape;10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showMasterSp="0">
  <p:cSld name="Cover 2">
    <p:spTree>
      <p:nvGrpSpPr>
        <p:cNvPr id="103" name="Shape 103"/>
        <p:cNvGrpSpPr/>
        <p:nvPr/>
      </p:nvGrpSpPr>
      <p:grpSpPr>
        <a:xfrm>
          <a:off x="0" y="0"/>
          <a:ext cx="0" cy="0"/>
          <a:chOff x="0" y="0"/>
          <a:chExt cx="0" cy="0"/>
        </a:xfrm>
      </p:grpSpPr>
      <p:sp>
        <p:nvSpPr>
          <p:cNvPr id="104" name="Google Shape;104;p26"/>
          <p:cNvSpPr txBox="1"/>
          <p:nvPr>
            <p:ph idx="1" type="body"/>
          </p:nvPr>
        </p:nvSpPr>
        <p:spPr>
          <a:xfrm>
            <a:off x="236365" y="4739728"/>
            <a:ext cx="964800" cy="233400"/>
          </a:xfrm>
          <a:prstGeom prst="rect">
            <a:avLst/>
          </a:prstGeom>
          <a:noFill/>
          <a:ln>
            <a:noFill/>
          </a:ln>
        </p:spPr>
        <p:txBody>
          <a:bodyPr anchorCtr="0" anchor="ctr" bIns="91425" lIns="91425" spcFirstLastPara="1" rIns="91425" wrap="square" tIns="91425">
            <a:noAutofit/>
          </a:bodyPr>
          <a:lstStyle>
            <a:lvl1pPr indent="-228600" lvl="0" marL="457200" marR="0" rtl="0" algn="l">
              <a:lnSpc>
                <a:spcPct val="100000"/>
              </a:lnSpc>
              <a:spcBef>
                <a:spcPts val="0"/>
              </a:spcBef>
              <a:spcAft>
                <a:spcPts val="0"/>
              </a:spcAft>
              <a:buClr>
                <a:srgbClr val="FFFFFF"/>
              </a:buClr>
              <a:buSzPts val="1800"/>
              <a:buFont typeface="Open Sans"/>
              <a:buNone/>
              <a:defRPr b="1" i="0" sz="1100" u="none" cap="none" strike="noStrike">
                <a:solidFill>
                  <a:srgbClr val="FFFFFF"/>
                </a:solidFill>
                <a:latin typeface="Open Sans"/>
                <a:ea typeface="Open Sans"/>
                <a:cs typeface="Open Sans"/>
                <a:sym typeface="Open Sans"/>
              </a:defRPr>
            </a:lvl1pPr>
            <a:lvl2pPr indent="-228600" lvl="1" marL="914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2pPr>
            <a:lvl3pPr indent="-228600" lvl="2" marL="1371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3pPr>
            <a:lvl4pPr indent="-228600" lvl="3" marL="1828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4pPr>
            <a:lvl5pPr indent="-228600" lvl="4" marL="22860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105" name="Google Shape;105;p26"/>
          <p:cNvSpPr txBox="1"/>
          <p:nvPr>
            <p:ph idx="2" type="body"/>
          </p:nvPr>
        </p:nvSpPr>
        <p:spPr>
          <a:xfrm>
            <a:off x="7990617" y="4739728"/>
            <a:ext cx="907500" cy="233400"/>
          </a:xfrm>
          <a:prstGeom prst="rect">
            <a:avLst/>
          </a:prstGeom>
          <a:noFill/>
          <a:ln>
            <a:noFill/>
          </a:ln>
        </p:spPr>
        <p:txBody>
          <a:bodyPr anchorCtr="0" anchor="ctr" bIns="91425" lIns="91425" spcFirstLastPara="1" rIns="91425" wrap="square" tIns="91425">
            <a:noAutofit/>
          </a:bodyPr>
          <a:lstStyle>
            <a:lvl1pPr indent="-228600" lvl="0" marL="457200" marR="0" rtl="0" algn="r">
              <a:lnSpc>
                <a:spcPct val="100000"/>
              </a:lnSpc>
              <a:spcBef>
                <a:spcPts val="0"/>
              </a:spcBef>
              <a:spcAft>
                <a:spcPts val="0"/>
              </a:spcAft>
              <a:buClr>
                <a:srgbClr val="FFFFFF"/>
              </a:buClr>
              <a:buSzPts val="1800"/>
              <a:buFont typeface="Open Sans"/>
              <a:buNone/>
              <a:defRPr b="1" i="0" sz="1100" u="none" cap="none" strike="noStrike">
                <a:solidFill>
                  <a:srgbClr val="FFFFFF"/>
                </a:solidFill>
                <a:latin typeface="Open Sans"/>
                <a:ea typeface="Open Sans"/>
                <a:cs typeface="Open Sans"/>
                <a:sym typeface="Open Sans"/>
              </a:defRPr>
            </a:lvl1pPr>
            <a:lvl2pPr indent="-228600" lvl="1" marL="914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2pPr>
            <a:lvl3pPr indent="-228600" lvl="2" marL="1371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3pPr>
            <a:lvl4pPr indent="-228600" lvl="3" marL="1828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4pPr>
            <a:lvl5pPr indent="-228600" lvl="4" marL="22860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106" name="Google Shape;106;p26"/>
          <p:cNvSpPr/>
          <p:nvPr>
            <p:ph idx="3" type="pic"/>
          </p:nvPr>
        </p:nvSpPr>
        <p:spPr>
          <a:xfrm>
            <a:off x="8214285" y="3870628"/>
            <a:ext cx="739800" cy="7398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1pPr>
            <a:lvl2pPr indent="88900" lvl="1"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2pPr>
            <a:lvl3pPr indent="177800" lvl="2"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3pPr>
            <a:lvl4pPr indent="254000" lvl="3"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4pPr>
            <a:lvl5pPr indent="342900" lvl="4"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5pPr>
            <a:lvl6pPr indent="431800" lvl="5"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6pPr>
            <a:lvl7pPr indent="520700" lvl="6"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7pPr>
            <a:lvl8pPr indent="596900" lvl="7"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8pPr>
            <a:lvl9pPr indent="685800" lvl="8"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107" name="Google Shape;107;p26"/>
          <p:cNvSpPr/>
          <p:nvPr>
            <p:ph idx="4" type="pic"/>
          </p:nvPr>
        </p:nvSpPr>
        <p:spPr>
          <a:xfrm>
            <a:off x="7480897" y="3870628"/>
            <a:ext cx="739800" cy="7398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1pPr>
            <a:lvl2pPr indent="88900" lvl="1"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2pPr>
            <a:lvl3pPr indent="177800" lvl="2"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3pPr>
            <a:lvl4pPr indent="254000" lvl="3"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4pPr>
            <a:lvl5pPr indent="342900" lvl="4"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5pPr>
            <a:lvl6pPr indent="431800" lvl="5"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6pPr>
            <a:lvl7pPr indent="520700" lvl="6"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7pPr>
            <a:lvl8pPr indent="596900" lvl="7"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8pPr>
            <a:lvl9pPr indent="685800" lvl="8"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108" name="Google Shape;108;p26"/>
          <p:cNvSpPr/>
          <p:nvPr>
            <p:ph idx="5" type="pic"/>
          </p:nvPr>
        </p:nvSpPr>
        <p:spPr>
          <a:xfrm>
            <a:off x="6752700" y="3870628"/>
            <a:ext cx="739800" cy="7398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1pPr>
            <a:lvl2pPr indent="88900" lvl="1"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2pPr>
            <a:lvl3pPr indent="177800" lvl="2"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3pPr>
            <a:lvl4pPr indent="254000" lvl="3"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4pPr>
            <a:lvl5pPr indent="342900" lvl="4"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5pPr>
            <a:lvl6pPr indent="431800" lvl="5"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6pPr>
            <a:lvl7pPr indent="520700" lvl="6"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7pPr>
            <a:lvl8pPr indent="596900" lvl="7"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8pPr>
            <a:lvl9pPr indent="685800" lvl="8"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109" name="Google Shape;109;p26"/>
          <p:cNvSpPr txBox="1"/>
          <p:nvPr>
            <p:ph idx="12" type="sldNum"/>
          </p:nvPr>
        </p:nvSpPr>
        <p:spPr>
          <a:xfrm>
            <a:off x="4484637" y="4905375"/>
            <a:ext cx="170100" cy="1761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
        <p:nvSpPr>
          <p:cNvPr id="110" name="Google Shape;110;p26"/>
          <p:cNvSpPr txBox="1"/>
          <p:nvPr>
            <p:ph idx="6" type="body"/>
          </p:nvPr>
        </p:nvSpPr>
        <p:spPr>
          <a:xfrm>
            <a:off x="4076347" y="4496841"/>
            <a:ext cx="968700" cy="2262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2200"/>
              </a:spcBef>
              <a:spcAft>
                <a:spcPts val="0"/>
              </a:spcAft>
              <a:buClr>
                <a:srgbClr val="FFFFFF"/>
              </a:buClr>
              <a:buSzPts val="1800"/>
              <a:buFont typeface="Montserrat"/>
              <a:buNone/>
              <a:defRPr b="1" i="0" sz="1100" u="none" cap="none" strike="noStrike">
                <a:solidFill>
                  <a:srgbClr val="FFFFFF"/>
                </a:solidFill>
                <a:latin typeface="Montserrat"/>
                <a:ea typeface="Montserrat"/>
                <a:cs typeface="Montserrat"/>
                <a:sym typeface="Montserrat"/>
              </a:defRPr>
            </a:lvl1pPr>
            <a:lvl2pPr indent="-228600" lvl="1" marL="914400" marR="0" rtl="0" algn="ctr">
              <a:lnSpc>
                <a:spcPct val="100000"/>
              </a:lnSpc>
              <a:spcBef>
                <a:spcPts val="2200"/>
              </a:spcBef>
              <a:spcAft>
                <a:spcPts val="0"/>
              </a:spcAft>
              <a:buClr>
                <a:srgbClr val="FFFFFF"/>
              </a:buClr>
              <a:buSzPts val="1400"/>
              <a:buFont typeface="Montserrat"/>
              <a:buNone/>
              <a:defRPr b="1" i="0" sz="1100" u="none" cap="none" strike="noStrike">
                <a:solidFill>
                  <a:srgbClr val="FFFFFF"/>
                </a:solidFill>
                <a:latin typeface="Montserrat"/>
                <a:ea typeface="Montserrat"/>
                <a:cs typeface="Montserrat"/>
                <a:sym typeface="Montserrat"/>
              </a:defRPr>
            </a:lvl2pPr>
            <a:lvl3pPr indent="-228600" lvl="2" marL="1371600" marR="0" rtl="0" algn="ctr">
              <a:lnSpc>
                <a:spcPct val="100000"/>
              </a:lnSpc>
              <a:spcBef>
                <a:spcPts val="2200"/>
              </a:spcBef>
              <a:spcAft>
                <a:spcPts val="0"/>
              </a:spcAft>
              <a:buClr>
                <a:srgbClr val="FFFFFF"/>
              </a:buClr>
              <a:buSzPts val="1400"/>
              <a:buFont typeface="Montserrat"/>
              <a:buNone/>
              <a:defRPr b="1" i="0" sz="1100" u="none" cap="none" strike="noStrike">
                <a:solidFill>
                  <a:srgbClr val="FFFFFF"/>
                </a:solidFill>
                <a:latin typeface="Montserrat"/>
                <a:ea typeface="Montserrat"/>
                <a:cs typeface="Montserrat"/>
                <a:sym typeface="Montserrat"/>
              </a:defRPr>
            </a:lvl3pPr>
            <a:lvl4pPr indent="-228600" lvl="3" marL="1828800" marR="0" rtl="0" algn="ctr">
              <a:lnSpc>
                <a:spcPct val="100000"/>
              </a:lnSpc>
              <a:spcBef>
                <a:spcPts val="2200"/>
              </a:spcBef>
              <a:spcAft>
                <a:spcPts val="0"/>
              </a:spcAft>
              <a:buClr>
                <a:srgbClr val="FFFFFF"/>
              </a:buClr>
              <a:buSzPts val="1400"/>
              <a:buFont typeface="Montserrat"/>
              <a:buNone/>
              <a:defRPr b="1" i="0" sz="1100" u="none" cap="none" strike="noStrike">
                <a:solidFill>
                  <a:srgbClr val="FFFFFF"/>
                </a:solidFill>
                <a:latin typeface="Montserrat"/>
                <a:ea typeface="Montserrat"/>
                <a:cs typeface="Montserrat"/>
                <a:sym typeface="Montserrat"/>
              </a:defRPr>
            </a:lvl4pPr>
            <a:lvl5pPr indent="-228600" lvl="4" marL="2286000" marR="0" rtl="0" algn="ctr">
              <a:lnSpc>
                <a:spcPct val="100000"/>
              </a:lnSpc>
              <a:spcBef>
                <a:spcPts val="2200"/>
              </a:spcBef>
              <a:spcAft>
                <a:spcPts val="0"/>
              </a:spcAft>
              <a:buClr>
                <a:srgbClr val="FFFFFF"/>
              </a:buClr>
              <a:buSzPts val="1400"/>
              <a:buFont typeface="Montserrat"/>
              <a:buNone/>
              <a:defRPr b="1" i="0" sz="1100" u="none" cap="none" strike="noStrike">
                <a:solidFill>
                  <a:srgbClr val="FFFFFF"/>
                </a:solidFill>
                <a:latin typeface="Montserrat"/>
                <a:ea typeface="Montserrat"/>
                <a:cs typeface="Montserrat"/>
                <a:sym typeface="Montserrat"/>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Full Image with Title GREY">
  <p:cSld name="Dark Full Image with Title GREY">
    <p:spTree>
      <p:nvGrpSpPr>
        <p:cNvPr id="111" name="Shape 11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12" name="Shape 112"/>
        <p:cNvGrpSpPr/>
        <p:nvPr/>
      </p:nvGrpSpPr>
      <p:grpSpPr>
        <a:xfrm>
          <a:off x="0" y="0"/>
          <a:ext cx="0" cy="0"/>
          <a:chOff x="0" y="0"/>
          <a:chExt cx="0" cy="0"/>
        </a:xfrm>
      </p:grpSpPr>
      <p:sp>
        <p:nvSpPr>
          <p:cNvPr id="113" name="Google Shape;113;p28"/>
          <p:cNvSpPr txBox="1"/>
          <p:nvPr>
            <p:ph idx="1" type="body"/>
          </p:nvPr>
        </p:nvSpPr>
        <p:spPr>
          <a:xfrm>
            <a:off x="188913" y="808437"/>
            <a:ext cx="6111000" cy="33195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90000"/>
              </a:lnSpc>
              <a:spcBef>
                <a:spcPts val="6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5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600"/>
              </a:spcBef>
              <a:spcAft>
                <a:spcPts val="16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4" name="Google Shape;114;p28"/>
          <p:cNvSpPr txBox="1"/>
          <p:nvPr>
            <p:ph type="title"/>
          </p:nvPr>
        </p:nvSpPr>
        <p:spPr>
          <a:xfrm>
            <a:off x="188913" y="205982"/>
            <a:ext cx="4677300" cy="4893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0"/>
              </a:spcBef>
              <a:spcAft>
                <a:spcPts val="0"/>
              </a:spcAft>
              <a:buClr>
                <a:schemeClr val="dk1"/>
              </a:buClr>
              <a:buSzPts val="28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Clr>
                <a:schemeClr val="dk1"/>
              </a:buClr>
              <a:buSzPts val="2800"/>
              <a:buFont typeface="Arial"/>
              <a:buNone/>
              <a:defRPr sz="1400">
                <a:solidFill>
                  <a:schemeClr val="dk1"/>
                </a:solidFill>
              </a:defRPr>
            </a:lvl2pPr>
            <a:lvl3pPr lvl="2" rtl="0">
              <a:spcBef>
                <a:spcPts val="0"/>
              </a:spcBef>
              <a:spcAft>
                <a:spcPts val="0"/>
              </a:spcAft>
              <a:buClr>
                <a:schemeClr val="dk1"/>
              </a:buClr>
              <a:buSzPts val="2800"/>
              <a:buFont typeface="Arial"/>
              <a:buNone/>
              <a:defRPr sz="1400">
                <a:solidFill>
                  <a:schemeClr val="dk1"/>
                </a:solidFill>
              </a:defRPr>
            </a:lvl3pPr>
            <a:lvl4pPr lvl="3" rtl="0">
              <a:spcBef>
                <a:spcPts val="0"/>
              </a:spcBef>
              <a:spcAft>
                <a:spcPts val="0"/>
              </a:spcAft>
              <a:buClr>
                <a:schemeClr val="dk1"/>
              </a:buClr>
              <a:buSzPts val="2800"/>
              <a:buFont typeface="Arial"/>
              <a:buNone/>
              <a:defRPr sz="1400">
                <a:solidFill>
                  <a:schemeClr val="dk1"/>
                </a:solidFill>
              </a:defRPr>
            </a:lvl4pPr>
            <a:lvl5pPr lvl="4" rtl="0">
              <a:spcBef>
                <a:spcPts val="0"/>
              </a:spcBef>
              <a:spcAft>
                <a:spcPts val="0"/>
              </a:spcAft>
              <a:buClr>
                <a:schemeClr val="dk1"/>
              </a:buClr>
              <a:buSzPts val="2800"/>
              <a:buFont typeface="Arial"/>
              <a:buNone/>
              <a:defRPr sz="1400">
                <a:solidFill>
                  <a:schemeClr val="dk1"/>
                </a:solidFill>
              </a:defRPr>
            </a:lvl5pPr>
            <a:lvl6pPr lvl="5" rtl="0">
              <a:spcBef>
                <a:spcPts val="0"/>
              </a:spcBef>
              <a:spcAft>
                <a:spcPts val="0"/>
              </a:spcAft>
              <a:buClr>
                <a:schemeClr val="dk1"/>
              </a:buClr>
              <a:buSzPts val="2800"/>
              <a:buFont typeface="Arial"/>
              <a:buNone/>
              <a:defRPr sz="1400">
                <a:solidFill>
                  <a:schemeClr val="dk1"/>
                </a:solidFill>
              </a:defRPr>
            </a:lvl6pPr>
            <a:lvl7pPr lvl="6" rtl="0">
              <a:spcBef>
                <a:spcPts val="0"/>
              </a:spcBef>
              <a:spcAft>
                <a:spcPts val="0"/>
              </a:spcAft>
              <a:buClr>
                <a:schemeClr val="dk1"/>
              </a:buClr>
              <a:buSzPts val="2800"/>
              <a:buFont typeface="Arial"/>
              <a:buNone/>
              <a:defRPr sz="1400">
                <a:solidFill>
                  <a:schemeClr val="dk1"/>
                </a:solidFill>
              </a:defRPr>
            </a:lvl7pPr>
            <a:lvl8pPr lvl="7" rtl="0">
              <a:spcBef>
                <a:spcPts val="0"/>
              </a:spcBef>
              <a:spcAft>
                <a:spcPts val="0"/>
              </a:spcAft>
              <a:buClr>
                <a:schemeClr val="dk1"/>
              </a:buClr>
              <a:buSzPts val="2800"/>
              <a:buFont typeface="Arial"/>
              <a:buNone/>
              <a:defRPr sz="1400">
                <a:solidFill>
                  <a:schemeClr val="dk1"/>
                </a:solidFill>
              </a:defRPr>
            </a:lvl8pPr>
            <a:lvl9pPr lvl="8" rtl="0">
              <a:spcBef>
                <a:spcPts val="0"/>
              </a:spcBef>
              <a:spcAft>
                <a:spcPts val="0"/>
              </a:spcAft>
              <a:buClr>
                <a:schemeClr val="dk1"/>
              </a:buClr>
              <a:buSzPts val="2800"/>
              <a:buFont typeface="Arial"/>
              <a:buNone/>
              <a:defRPr sz="14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picture &amp; Text GREY">
  <p:cSld name="Dark picture &amp; Text GREY">
    <p:spTree>
      <p:nvGrpSpPr>
        <p:cNvPr id="115" name="Shape 115"/>
        <p:cNvGrpSpPr/>
        <p:nvPr/>
      </p:nvGrpSpPr>
      <p:grpSpPr>
        <a:xfrm>
          <a:off x="0" y="0"/>
          <a:ext cx="0" cy="0"/>
          <a:chOff x="0" y="0"/>
          <a:chExt cx="0" cy="0"/>
        </a:xfrm>
      </p:grpSpPr>
      <p:sp>
        <p:nvSpPr>
          <p:cNvPr id="116" name="Google Shape;116;p29"/>
          <p:cNvSpPr/>
          <p:nvPr/>
        </p:nvSpPr>
        <p:spPr>
          <a:xfrm>
            <a:off x="-76200" y="-18324"/>
            <a:ext cx="4922100" cy="5180100"/>
          </a:xfrm>
          <a:prstGeom prst="rect">
            <a:avLst/>
          </a:prstGeom>
          <a:solidFill>
            <a:srgbClr val="3E3E3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900"/>
              <a:buFont typeface="Helvetica Neue"/>
              <a:buNone/>
            </a:pPr>
            <a:r>
              <a:t/>
            </a:r>
            <a:endParaRPr b="0" i="0" sz="1900" u="none" cap="none" strike="noStrike">
              <a:solidFill>
                <a:srgbClr val="F3F3F3"/>
              </a:solidFill>
              <a:latin typeface="Open Sans"/>
              <a:ea typeface="Open Sans"/>
              <a:cs typeface="Open Sans"/>
              <a:sym typeface="Open Sans"/>
            </a:endParaRPr>
          </a:p>
        </p:txBody>
      </p:sp>
      <p:sp>
        <p:nvSpPr>
          <p:cNvPr id="117" name="Google Shape;117;p29"/>
          <p:cNvSpPr txBox="1"/>
          <p:nvPr>
            <p:ph idx="12" type="sldNum"/>
          </p:nvPr>
        </p:nvSpPr>
        <p:spPr>
          <a:xfrm>
            <a:off x="4484636" y="4905375"/>
            <a:ext cx="170100" cy="176100"/>
          </a:xfrm>
          <a:prstGeom prst="rect">
            <a:avLst/>
          </a:prstGeom>
          <a:noFill/>
          <a:ln>
            <a:noFill/>
          </a:ln>
        </p:spPr>
        <p:txBody>
          <a:bodyPr anchorCtr="0" anchor="t" bIns="14300" lIns="14300" spcFirstLastPara="1" rIns="14300" wrap="square" tIns="14300">
            <a:noAutofit/>
          </a:bodyPr>
          <a:lstStyle>
            <a:lvl1pPr indent="0" lvl="0"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225"/>
              <a:buFont typeface="Helvetica Neue"/>
              <a:buNone/>
              <a:defRPr b="0" i="0" sz="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pic>
        <p:nvPicPr>
          <p:cNvPr id="118" name="Google Shape;118;p29"/>
          <p:cNvPicPr preferRelativeResize="0"/>
          <p:nvPr/>
        </p:nvPicPr>
        <p:blipFill rotWithShape="1">
          <a:blip r:embed="rId2">
            <a:alphaModFix/>
          </a:blip>
          <a:srcRect b="0" l="0" r="0" t="0"/>
          <a:stretch/>
        </p:blipFill>
        <p:spPr>
          <a:xfrm>
            <a:off x="8671800" y="172797"/>
            <a:ext cx="296100" cy="305700"/>
          </a:xfrm>
          <a:prstGeom prst="rect">
            <a:avLst/>
          </a:prstGeom>
          <a:noFill/>
          <a:ln>
            <a:noFill/>
          </a:ln>
        </p:spPr>
      </p:pic>
      <p:pic>
        <p:nvPicPr>
          <p:cNvPr id="119" name="Google Shape;119;p29"/>
          <p:cNvPicPr preferRelativeResize="0"/>
          <p:nvPr/>
        </p:nvPicPr>
        <p:blipFill rotWithShape="1">
          <a:blip r:embed="rId3">
            <a:alphaModFix/>
          </a:blip>
          <a:srcRect b="0" l="0" r="0" t="0"/>
          <a:stretch/>
        </p:blipFill>
        <p:spPr>
          <a:xfrm>
            <a:off x="8674452" y="172739"/>
            <a:ext cx="295200" cy="305700"/>
          </a:xfrm>
          <a:prstGeom prst="rect">
            <a:avLst/>
          </a:prstGeom>
          <a:noFill/>
          <a:ln>
            <a:noFill/>
          </a:ln>
        </p:spPr>
      </p:pic>
      <p:sp>
        <p:nvSpPr>
          <p:cNvPr id="120" name="Google Shape;120;p29"/>
          <p:cNvSpPr txBox="1"/>
          <p:nvPr>
            <p:ph idx="1" type="body"/>
          </p:nvPr>
        </p:nvSpPr>
        <p:spPr>
          <a:xfrm>
            <a:off x="402525" y="478449"/>
            <a:ext cx="4082100" cy="3285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0"/>
              </a:spcBef>
              <a:spcAft>
                <a:spcPts val="0"/>
              </a:spcAft>
              <a:buClr>
                <a:srgbClr val="FFFFFF"/>
              </a:buClr>
              <a:buSzPts val="1800"/>
              <a:buFont typeface="Montserrat"/>
              <a:buNone/>
              <a:defRPr b="1" i="0" sz="1900" u="none" cap="none" strike="noStrike">
                <a:solidFill>
                  <a:srgbClr val="FFFFFF"/>
                </a:solidFill>
                <a:latin typeface="Montserrat"/>
                <a:ea typeface="Montserrat"/>
                <a:cs typeface="Montserrat"/>
                <a:sym typeface="Montserrat"/>
              </a:defRPr>
            </a:lvl1pPr>
            <a:lvl2pPr indent="-228600" lvl="1" marL="914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2pPr>
            <a:lvl3pPr indent="-228600" lvl="2" marL="1371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3pPr>
            <a:lvl4pPr indent="-228600" lvl="3" marL="1828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4pPr>
            <a:lvl5pPr indent="-228600" lvl="4" marL="22860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121" name="Google Shape;121;p29"/>
          <p:cNvSpPr txBox="1"/>
          <p:nvPr>
            <p:ph idx="2" type="body"/>
          </p:nvPr>
        </p:nvSpPr>
        <p:spPr>
          <a:xfrm>
            <a:off x="402524" y="990125"/>
            <a:ext cx="4082100" cy="3729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200"/>
              </a:spcBef>
              <a:spcAft>
                <a:spcPts val="0"/>
              </a:spcAft>
              <a:buClr>
                <a:srgbClr val="FFFFFF"/>
              </a:buClr>
              <a:buSzPts val="1800"/>
              <a:buFont typeface="Open Sans"/>
              <a:buNone/>
              <a:defRPr b="0" i="0" sz="1100" u="none" cap="none" strike="noStrike">
                <a:solidFill>
                  <a:srgbClr val="FFFFFF"/>
                </a:solidFill>
                <a:latin typeface="Open Sans"/>
                <a:ea typeface="Open Sans"/>
                <a:cs typeface="Open Sans"/>
                <a:sym typeface="Open Sans"/>
              </a:defRPr>
            </a:lvl1pPr>
            <a:lvl2pPr indent="-228600" lvl="1" marL="914400" marR="0" rtl="0" algn="l">
              <a:lnSpc>
                <a:spcPct val="100000"/>
              </a:lnSpc>
              <a:spcBef>
                <a:spcPts val="2200"/>
              </a:spcBef>
              <a:spcAft>
                <a:spcPts val="0"/>
              </a:spcAft>
              <a:buClr>
                <a:srgbClr val="FFFFFF"/>
              </a:buClr>
              <a:buSzPts val="1400"/>
              <a:buFont typeface="Open Sans"/>
              <a:buNone/>
              <a:defRPr b="0" i="0" sz="1100" u="none" cap="none" strike="noStrike">
                <a:solidFill>
                  <a:srgbClr val="FFFFFF"/>
                </a:solidFill>
                <a:latin typeface="Open Sans"/>
                <a:ea typeface="Open Sans"/>
                <a:cs typeface="Open Sans"/>
                <a:sym typeface="Open Sans"/>
              </a:defRPr>
            </a:lvl2pPr>
            <a:lvl3pPr indent="-228600" lvl="2" marL="1371600" marR="0" rtl="0" algn="l">
              <a:lnSpc>
                <a:spcPct val="100000"/>
              </a:lnSpc>
              <a:spcBef>
                <a:spcPts val="2200"/>
              </a:spcBef>
              <a:spcAft>
                <a:spcPts val="0"/>
              </a:spcAft>
              <a:buClr>
                <a:srgbClr val="FFFFFF"/>
              </a:buClr>
              <a:buSzPts val="1400"/>
              <a:buFont typeface="Open Sans"/>
              <a:buNone/>
              <a:defRPr b="0" i="0" sz="1100" u="none" cap="none" strike="noStrike">
                <a:solidFill>
                  <a:srgbClr val="FFFFFF"/>
                </a:solidFill>
                <a:latin typeface="Open Sans"/>
                <a:ea typeface="Open Sans"/>
                <a:cs typeface="Open Sans"/>
                <a:sym typeface="Open Sans"/>
              </a:defRPr>
            </a:lvl3pPr>
            <a:lvl4pPr indent="-228600" lvl="3" marL="1828800" marR="0" rtl="0" algn="l">
              <a:lnSpc>
                <a:spcPct val="100000"/>
              </a:lnSpc>
              <a:spcBef>
                <a:spcPts val="2200"/>
              </a:spcBef>
              <a:spcAft>
                <a:spcPts val="0"/>
              </a:spcAft>
              <a:buClr>
                <a:srgbClr val="FFFFFF"/>
              </a:buClr>
              <a:buSzPts val="1400"/>
              <a:buFont typeface="Open Sans"/>
              <a:buNone/>
              <a:defRPr b="0" i="0" sz="1100" u="none" cap="none" strike="noStrike">
                <a:solidFill>
                  <a:srgbClr val="FFFFFF"/>
                </a:solidFill>
                <a:latin typeface="Open Sans"/>
                <a:ea typeface="Open Sans"/>
                <a:cs typeface="Open Sans"/>
                <a:sym typeface="Open Sans"/>
              </a:defRPr>
            </a:lvl4pPr>
            <a:lvl5pPr indent="-228600" lvl="4" marL="2286000" marR="0" rtl="0" algn="l">
              <a:lnSpc>
                <a:spcPct val="100000"/>
              </a:lnSpc>
              <a:spcBef>
                <a:spcPts val="2200"/>
              </a:spcBef>
              <a:spcAft>
                <a:spcPts val="0"/>
              </a:spcAft>
              <a:buClr>
                <a:srgbClr val="FFFFFF"/>
              </a:buClr>
              <a:buSzPts val="1400"/>
              <a:buFont typeface="Open Sans"/>
              <a:buNone/>
              <a:defRPr b="0" i="0" sz="1100" u="none" cap="none" strike="noStrike">
                <a:solidFill>
                  <a:srgbClr val="FFFFFF"/>
                </a:solidFill>
                <a:latin typeface="Open Sans"/>
                <a:ea typeface="Open Sans"/>
                <a:cs typeface="Open Sans"/>
                <a:sym typeface="Open Sans"/>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pic>
        <p:nvPicPr>
          <p:cNvPr id="122" name="Google Shape;122;p29"/>
          <p:cNvPicPr preferRelativeResize="0"/>
          <p:nvPr/>
        </p:nvPicPr>
        <p:blipFill rotWithShape="1">
          <a:blip r:embed="rId4">
            <a:alphaModFix/>
          </a:blip>
          <a:srcRect b="26214" l="21124" r="21950" t="20633"/>
          <a:stretch/>
        </p:blipFill>
        <p:spPr>
          <a:xfrm rot="6842647">
            <a:off x="4883957" y="-445989"/>
            <a:ext cx="7033038" cy="660212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3" name="Shape 123"/>
        <p:cNvGrpSpPr/>
        <p:nvPr/>
      </p:nvGrpSpPr>
      <p:grpSpPr>
        <a:xfrm>
          <a:off x="0" y="0"/>
          <a:ext cx="0" cy="0"/>
          <a:chOff x="0" y="0"/>
          <a:chExt cx="0" cy="0"/>
        </a:xfrm>
      </p:grpSpPr>
      <p:sp>
        <p:nvSpPr>
          <p:cNvPr id="124" name="Google Shape;124;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5" name="Google Shape;125;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6" name="Google Shape;126;p30"/>
          <p:cNvSpPr txBox="1"/>
          <p:nvPr>
            <p:ph idx="10" type="dt"/>
          </p:nvPr>
        </p:nvSpPr>
        <p:spPr>
          <a:xfrm>
            <a:off x="628650" y="4767263"/>
            <a:ext cx="20574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7" name="Google Shape;127;p30"/>
          <p:cNvSpPr txBox="1"/>
          <p:nvPr>
            <p:ph idx="11" type="ftr"/>
          </p:nvPr>
        </p:nvSpPr>
        <p:spPr>
          <a:xfrm>
            <a:off x="3028950" y="4767263"/>
            <a:ext cx="3086100" cy="273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8" name="Google Shape;128;p30"/>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Scan GREY" showMasterSp="0">
  <p:cSld name="Circle Scan GREY">
    <p:bg>
      <p:bgPr>
        <a:solidFill>
          <a:srgbClr val="F3F3F3"/>
        </a:solidFill>
      </p:bgPr>
    </p:bg>
    <p:spTree>
      <p:nvGrpSpPr>
        <p:cNvPr id="131" name="Shape 131"/>
        <p:cNvGrpSpPr/>
        <p:nvPr/>
      </p:nvGrpSpPr>
      <p:grpSpPr>
        <a:xfrm>
          <a:off x="0" y="0"/>
          <a:ext cx="0" cy="0"/>
          <a:chOff x="0" y="0"/>
          <a:chExt cx="0" cy="0"/>
        </a:xfrm>
      </p:grpSpPr>
      <p:pic>
        <p:nvPicPr>
          <p:cNvPr id="132" name="Google Shape;132;p32"/>
          <p:cNvPicPr preferRelativeResize="0"/>
          <p:nvPr/>
        </p:nvPicPr>
        <p:blipFill>
          <a:blip r:embed="rId2">
            <a:alphaModFix/>
          </a:blip>
          <a:stretch>
            <a:fillRect/>
          </a:stretch>
        </p:blipFill>
        <p:spPr>
          <a:xfrm>
            <a:off x="7311766" y="0"/>
            <a:ext cx="1832234" cy="10887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3" name="Shape 133"/>
        <p:cNvGrpSpPr/>
        <p:nvPr/>
      </p:nvGrpSpPr>
      <p:grpSpPr>
        <a:xfrm>
          <a:off x="0" y="0"/>
          <a:ext cx="0" cy="0"/>
          <a:chOff x="0" y="0"/>
          <a:chExt cx="0" cy="0"/>
        </a:xfrm>
      </p:grpSpPr>
      <p:sp>
        <p:nvSpPr>
          <p:cNvPr id="134" name="Google Shape;134;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1">
  <p:cSld name="TITLE_11">
    <p:spTree>
      <p:nvGrpSpPr>
        <p:cNvPr id="135" name="Shape 135"/>
        <p:cNvGrpSpPr/>
        <p:nvPr/>
      </p:nvGrpSpPr>
      <p:grpSpPr>
        <a:xfrm>
          <a:off x="0" y="0"/>
          <a:ext cx="0" cy="0"/>
          <a:chOff x="0" y="0"/>
          <a:chExt cx="0" cy="0"/>
        </a:xfrm>
      </p:grpSpPr>
      <p:sp>
        <p:nvSpPr>
          <p:cNvPr id="136" name="Google Shape;136;p3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37" name="Google Shape;137;p34"/>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8" name="Google Shape;138;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9" name="Shape 139"/>
        <p:cNvGrpSpPr/>
        <p:nvPr/>
      </p:nvGrpSpPr>
      <p:grpSpPr>
        <a:xfrm>
          <a:off x="0" y="0"/>
          <a:ext cx="0" cy="0"/>
          <a:chOff x="0" y="0"/>
          <a:chExt cx="0" cy="0"/>
        </a:xfrm>
      </p:grpSpPr>
      <p:sp>
        <p:nvSpPr>
          <p:cNvPr id="140" name="Google Shape;140;p3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41" name="Google Shape;141;p3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2" name="Google Shape;142;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Scan GREY 1" showMasterSp="0">
  <p:cSld name="Circle Scan GREY_1">
    <p:bg>
      <p:bgPr>
        <a:solidFill>
          <a:srgbClr val="F3F3F3"/>
        </a:solidFill>
      </p:bgPr>
    </p:bg>
    <p:spTree>
      <p:nvGrpSpPr>
        <p:cNvPr id="143" name="Shape 143"/>
        <p:cNvGrpSpPr/>
        <p:nvPr/>
      </p:nvGrpSpPr>
      <p:grpSpPr>
        <a:xfrm>
          <a:off x="0" y="0"/>
          <a:ext cx="0" cy="0"/>
          <a:chOff x="0" y="0"/>
          <a:chExt cx="0" cy="0"/>
        </a:xfrm>
      </p:grpSpPr>
      <p:sp>
        <p:nvSpPr>
          <p:cNvPr id="144" name="Google Shape;144;p36"/>
          <p:cNvSpPr txBox="1"/>
          <p:nvPr>
            <p:ph idx="12" type="sldNum"/>
          </p:nvPr>
        </p:nvSpPr>
        <p:spPr>
          <a:xfrm>
            <a:off x="4484637" y="4905375"/>
            <a:ext cx="170100" cy="1761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Font typeface="Helvetica Neue"/>
              <a:buNone/>
              <a:defRPr b="0" i="0" sz="9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
        <p:nvSpPr>
          <p:cNvPr id="145" name="Google Shape;145;p36"/>
          <p:cNvSpPr/>
          <p:nvPr/>
        </p:nvSpPr>
        <p:spPr>
          <a:xfrm>
            <a:off x="8444156" y="-13459"/>
            <a:ext cx="713700" cy="5170500"/>
          </a:xfrm>
          <a:prstGeom prst="rect">
            <a:avLst/>
          </a:prstGeom>
          <a:solidFill>
            <a:srgbClr val="3E3E3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Helvetica Neue"/>
              <a:buNone/>
            </a:pPr>
            <a:r>
              <a:t/>
            </a:r>
            <a:endParaRPr b="0" i="0" sz="1900" u="none" cap="none" strike="noStrike">
              <a:solidFill>
                <a:srgbClr val="F3F3F3"/>
              </a:solidFill>
              <a:latin typeface="Open Sans"/>
              <a:ea typeface="Open Sans"/>
              <a:cs typeface="Open Sans"/>
              <a:sym typeface="Open Sans"/>
            </a:endParaRPr>
          </a:p>
        </p:txBody>
      </p:sp>
      <p:pic>
        <p:nvPicPr>
          <p:cNvPr id="146" name="Google Shape;146;p36"/>
          <p:cNvPicPr preferRelativeResize="0"/>
          <p:nvPr/>
        </p:nvPicPr>
        <p:blipFill rotWithShape="1">
          <a:blip r:embed="rId2">
            <a:alphaModFix/>
          </a:blip>
          <a:srcRect b="0" l="0" r="71810" t="0"/>
          <a:stretch/>
        </p:blipFill>
        <p:spPr>
          <a:xfrm>
            <a:off x="8671802" y="172799"/>
            <a:ext cx="296100" cy="305700"/>
          </a:xfrm>
          <a:prstGeom prst="rect">
            <a:avLst/>
          </a:prstGeom>
          <a:noFill/>
          <a:ln>
            <a:noFill/>
          </a:ln>
        </p:spPr>
      </p:pic>
      <p:sp>
        <p:nvSpPr>
          <p:cNvPr id="147" name="Google Shape;147;p36"/>
          <p:cNvSpPr/>
          <p:nvPr>
            <p:ph idx="2" type="pic"/>
          </p:nvPr>
        </p:nvSpPr>
        <p:spPr>
          <a:xfrm>
            <a:off x="-10185" y="532"/>
            <a:ext cx="8461800" cy="5142300"/>
          </a:xfrm>
          <a:prstGeom prst="rect">
            <a:avLst/>
          </a:prstGeom>
          <a:noFill/>
          <a:ln>
            <a:noFill/>
          </a:ln>
        </p:spPr>
        <p:txBody>
          <a:bodyPr anchorCtr="0" anchor="t" bIns="34275" lIns="34275" spcFirstLastPara="1" rIns="34275" wrap="square" tIns="34275">
            <a:noAutofit/>
          </a:bodyPr>
          <a:lstStyle>
            <a:lvl1pPr indent="0" lvl="0"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1pPr>
            <a:lvl2pPr indent="88900" lvl="1"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2pPr>
            <a:lvl3pPr indent="177800" lvl="2"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3pPr>
            <a:lvl4pPr indent="254000" lvl="3"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4pPr>
            <a:lvl5pPr indent="342900" lvl="4"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5pPr>
            <a:lvl6pPr indent="431800" lvl="5"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6pPr>
            <a:lvl7pPr indent="520700" lvl="6"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7pPr>
            <a:lvl8pPr indent="596900" lvl="7"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8pPr>
            <a:lvl9pPr indent="685800" lvl="8" marL="0" marR="0" rtl="0" algn="l">
              <a:lnSpc>
                <a:spcPct val="100000"/>
              </a:lnSpc>
              <a:spcBef>
                <a:spcPts val="2200"/>
              </a:spcBef>
              <a:spcAft>
                <a:spcPts val="0"/>
              </a:spcAft>
              <a:buClr>
                <a:srgbClr val="263239"/>
              </a:buClr>
              <a:buSzPts val="500"/>
              <a:buFont typeface="Open Sans"/>
              <a:buNone/>
              <a:defRPr b="0" i="0" sz="1100" u="none" cap="none" strike="noStrike">
                <a:solidFill>
                  <a:srgbClr val="263239"/>
                </a:solidFill>
                <a:latin typeface="Open Sans"/>
                <a:ea typeface="Open Sans"/>
                <a:cs typeface="Open Sans"/>
                <a:sym typeface="Open Sans"/>
              </a:defRPr>
            </a:lvl9pPr>
          </a:lstStyle>
          <a:p/>
        </p:txBody>
      </p:sp>
      <p:sp>
        <p:nvSpPr>
          <p:cNvPr id="148" name="Google Shape;148;p36"/>
          <p:cNvSpPr txBox="1"/>
          <p:nvPr>
            <p:ph idx="1" type="body"/>
          </p:nvPr>
        </p:nvSpPr>
        <p:spPr>
          <a:xfrm>
            <a:off x="251791" y="237569"/>
            <a:ext cx="8005800" cy="487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0"/>
              </a:spcBef>
              <a:spcAft>
                <a:spcPts val="0"/>
              </a:spcAft>
              <a:buClr>
                <a:srgbClr val="FFFFFF"/>
              </a:buClr>
              <a:buSzPts val="1400"/>
              <a:buFont typeface="Montserrat"/>
              <a:buNone/>
              <a:defRPr b="1" i="0" sz="2900" u="none" cap="none" strike="noStrike">
                <a:solidFill>
                  <a:srgbClr val="FFFFFF"/>
                </a:solidFill>
                <a:latin typeface="Montserrat"/>
                <a:ea typeface="Montserrat"/>
                <a:cs typeface="Montserrat"/>
                <a:sym typeface="Montserrat"/>
              </a:defRPr>
            </a:lvl1pPr>
            <a:lvl2pPr indent="-228600" lvl="1" marL="914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2pPr>
            <a:lvl3pPr indent="-228600" lvl="2" marL="1371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3pPr>
            <a:lvl4pPr indent="-228600" lvl="3" marL="1828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4pPr>
            <a:lvl5pPr indent="-228600" lvl="4" marL="22860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5pPr>
            <a:lvl6pPr indent="-228600" lvl="5" marL="27432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6pPr>
            <a:lvl7pPr indent="-228600" lvl="6" marL="32004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7pPr>
            <a:lvl8pPr indent="-228600" lvl="7" marL="36576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8pPr>
            <a:lvl9pPr indent="-228600" lvl="8" marL="4114800" marR="0" rtl="0" algn="l">
              <a:lnSpc>
                <a:spcPct val="100000"/>
              </a:lnSpc>
              <a:spcBef>
                <a:spcPts val="2200"/>
              </a:spcBef>
              <a:spcAft>
                <a:spcPts val="0"/>
              </a:spcAft>
              <a:buClr>
                <a:srgbClr val="263239"/>
              </a:buClr>
              <a:buSzPts val="1400"/>
              <a:buFont typeface="Open Sans"/>
              <a:buNone/>
              <a:defRPr b="0" i="0" sz="1100" u="none" cap="none" strike="noStrike">
                <a:solidFill>
                  <a:srgbClr val="263239"/>
                </a:solidFill>
                <a:latin typeface="Open Sans"/>
                <a:ea typeface="Open Sans"/>
                <a:cs typeface="Open Sans"/>
                <a:sym typeface="Open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theme" Target="../theme/theme4.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8" name="Shape 58"/>
        <p:cNvGrpSpPr/>
        <p:nvPr/>
      </p:nvGrpSpPr>
      <p:grpSpPr>
        <a:xfrm>
          <a:off x="0" y="0"/>
          <a:ext cx="0" cy="0"/>
          <a:chOff x="0" y="0"/>
          <a:chExt cx="0" cy="0"/>
        </a:xfrm>
      </p:grpSpPr>
      <p:sp>
        <p:nvSpPr>
          <p:cNvPr id="59" name="Google Shape;59;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0" name="Google Shape;60;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61" name="Google Shape;61;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6F6F6"/>
        </a:solidFill>
      </p:bgPr>
    </p:bg>
    <p:spTree>
      <p:nvGrpSpPr>
        <p:cNvPr id="129" name="Shape 129"/>
        <p:cNvGrpSpPr/>
        <p:nvPr/>
      </p:nvGrpSpPr>
      <p:grpSpPr>
        <a:xfrm>
          <a:off x="0" y="0"/>
          <a:ext cx="0" cy="0"/>
          <a:chOff x="0" y="0"/>
          <a:chExt cx="0" cy="0"/>
        </a:xfrm>
      </p:grpSpPr>
      <p:sp>
        <p:nvSpPr>
          <p:cNvPr id="130" name="Google Shape;13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hyperlink" Target="https://twitter.com/circleeconomy" TargetMode="External"/><Relationship Id="rId6" Type="http://schemas.openxmlformats.org/officeDocument/2006/relationships/hyperlink" Target="https://www.linkedin.com/company/circle-economy/" TargetMode="External"/></Relationships>
</file>

<file path=ppt/slides/_rels/slide2.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13.png"/><Relationship Id="rId12" Type="http://schemas.openxmlformats.org/officeDocument/2006/relationships/image" Target="../media/image2.png"/><Relationship Id="rId1" Type="http://schemas.openxmlformats.org/officeDocument/2006/relationships/slideLayout" Target="../slideLayouts/slideLayout32.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12.png"/><Relationship Id="rId9"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1.jpg"/><Relationship Id="rId7" Type="http://schemas.openxmlformats.org/officeDocument/2006/relationships/image" Target="../media/image6.jpg"/><Relationship Id="rId8"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37"/>
          <p:cNvPicPr preferRelativeResize="0"/>
          <p:nvPr/>
        </p:nvPicPr>
        <p:blipFill rotWithShape="1">
          <a:blip r:embed="rId3">
            <a:alphaModFix/>
          </a:blip>
          <a:srcRect b="4201" l="4085" r="0" t="-115"/>
          <a:stretch/>
        </p:blipFill>
        <p:spPr>
          <a:xfrm>
            <a:off x="-118533" y="12"/>
            <a:ext cx="9262530" cy="5210173"/>
          </a:xfrm>
          <a:prstGeom prst="rect">
            <a:avLst/>
          </a:prstGeom>
          <a:noFill/>
          <a:ln>
            <a:noFill/>
          </a:ln>
        </p:spPr>
      </p:pic>
      <p:pic>
        <p:nvPicPr>
          <p:cNvPr id="154" name="Google Shape;154;p37"/>
          <p:cNvPicPr preferRelativeResize="0"/>
          <p:nvPr/>
        </p:nvPicPr>
        <p:blipFill rotWithShape="1">
          <a:blip r:embed="rId4">
            <a:alphaModFix/>
          </a:blip>
          <a:srcRect b="0" l="0" r="0" t="0"/>
          <a:stretch/>
        </p:blipFill>
        <p:spPr>
          <a:xfrm>
            <a:off x="7530941" y="171582"/>
            <a:ext cx="1427700" cy="576900"/>
          </a:xfrm>
          <a:prstGeom prst="rect">
            <a:avLst/>
          </a:prstGeom>
          <a:noFill/>
          <a:ln>
            <a:noFill/>
          </a:ln>
        </p:spPr>
      </p:pic>
      <p:sp>
        <p:nvSpPr>
          <p:cNvPr id="155" name="Google Shape;155;p37"/>
          <p:cNvSpPr/>
          <p:nvPr/>
        </p:nvSpPr>
        <p:spPr>
          <a:xfrm>
            <a:off x="1897240" y="1226795"/>
            <a:ext cx="5349900" cy="14190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chemeClr val="lt1"/>
              </a:solidFill>
              <a:latin typeface="Montserrat"/>
              <a:ea typeface="Montserrat"/>
              <a:cs typeface="Montserrat"/>
              <a:sym typeface="Montserrat"/>
            </a:endParaRPr>
          </a:p>
          <a:p>
            <a:pPr indent="0" lvl="0" marL="0" rtl="0" algn="ctr">
              <a:lnSpc>
                <a:spcPct val="100000"/>
              </a:lnSpc>
              <a:spcBef>
                <a:spcPts val="0"/>
              </a:spcBef>
              <a:spcAft>
                <a:spcPts val="0"/>
              </a:spcAft>
              <a:buClr>
                <a:schemeClr val="dk1"/>
              </a:buClr>
              <a:buSzPts val="1100"/>
              <a:buFont typeface="Arial"/>
              <a:buNone/>
            </a:pPr>
            <a:r>
              <a:rPr lang="en-GB" sz="3600">
                <a:solidFill>
                  <a:schemeClr val="lt1"/>
                </a:solidFill>
                <a:latin typeface="Montserrat Light"/>
                <a:ea typeface="Montserrat Light"/>
                <a:cs typeface="Montserrat Light"/>
                <a:sym typeface="Montserrat Light"/>
              </a:rPr>
              <a:t>THE</a:t>
            </a:r>
            <a:endParaRPr sz="3600">
              <a:solidFill>
                <a:schemeClr val="lt1"/>
              </a:solidFill>
              <a:latin typeface="Montserrat Light"/>
              <a:ea typeface="Montserrat Light"/>
              <a:cs typeface="Montserrat Light"/>
              <a:sym typeface="Montserrat Light"/>
            </a:endParaRPr>
          </a:p>
          <a:p>
            <a:pPr indent="0" lvl="0" marL="0" rtl="0" algn="ctr">
              <a:lnSpc>
                <a:spcPct val="100000"/>
              </a:lnSpc>
              <a:spcBef>
                <a:spcPts val="0"/>
              </a:spcBef>
              <a:spcAft>
                <a:spcPts val="0"/>
              </a:spcAft>
              <a:buClr>
                <a:schemeClr val="dk1"/>
              </a:buClr>
              <a:buSzPts val="1100"/>
              <a:buFont typeface="Arial"/>
              <a:buNone/>
            </a:pPr>
            <a:r>
              <a:rPr b="1" lang="en-GB" sz="3600">
                <a:solidFill>
                  <a:schemeClr val="lt1"/>
                </a:solidFill>
                <a:latin typeface="Montserrat"/>
                <a:ea typeface="Montserrat"/>
                <a:cs typeface="Montserrat"/>
                <a:sym typeface="Montserrat"/>
              </a:rPr>
              <a:t>CIRCULARITY AND EMISSIONS GAP</a:t>
            </a:r>
            <a:endParaRPr>
              <a:solidFill>
                <a:schemeClr val="lt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lang="en-GB">
                <a:solidFill>
                  <a:schemeClr val="lt1"/>
                </a:solidFill>
                <a:latin typeface="Montserrat"/>
                <a:ea typeface="Montserrat"/>
                <a:cs typeface="Montserrat"/>
                <a:sym typeface="Montserrat"/>
              </a:rPr>
              <a:t>THE ROLE OF CIRCULAR ECONOMY IN ADDRESSING CLIMATE CHANGE</a:t>
            </a:r>
            <a:endParaRPr b="1" sz="1300">
              <a:solidFill>
                <a:srgbClr val="FFFFFF"/>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300">
              <a:solidFill>
                <a:srgbClr val="FFFFFF"/>
              </a:solidFill>
              <a:latin typeface="Montserrat ExtraLight"/>
              <a:ea typeface="Montserrat ExtraLight"/>
              <a:cs typeface="Montserrat ExtraLight"/>
              <a:sym typeface="Montserrat ExtraLight"/>
            </a:endParaRPr>
          </a:p>
          <a:p>
            <a:pPr indent="0" lvl="0" marL="0" rtl="0" algn="ctr">
              <a:spcBef>
                <a:spcPts val="0"/>
              </a:spcBef>
              <a:spcAft>
                <a:spcPts val="0"/>
              </a:spcAft>
              <a:buClr>
                <a:schemeClr val="dk1"/>
              </a:buClr>
              <a:buSzPts val="1100"/>
              <a:buFont typeface="Arial"/>
              <a:buNone/>
            </a:pPr>
            <a:r>
              <a:t/>
            </a:r>
            <a:endParaRPr sz="1300">
              <a:solidFill>
                <a:srgbClr val="FFFFFF"/>
              </a:solidFill>
              <a:latin typeface="Montserrat ExtraLight"/>
              <a:ea typeface="Montserrat ExtraLight"/>
              <a:cs typeface="Montserrat ExtraLight"/>
              <a:sym typeface="Montserrat ExtraLight"/>
            </a:endParaRPr>
          </a:p>
          <a:p>
            <a:pPr indent="0" lvl="0" marL="0" rtl="0" algn="ctr">
              <a:spcBef>
                <a:spcPts val="0"/>
              </a:spcBef>
              <a:spcAft>
                <a:spcPts val="0"/>
              </a:spcAft>
              <a:buClr>
                <a:schemeClr val="dk1"/>
              </a:buClr>
              <a:buSzPts val="1100"/>
              <a:buFont typeface="Arial"/>
              <a:buNone/>
            </a:pPr>
            <a:r>
              <a:t/>
            </a:r>
            <a:endParaRPr sz="1300">
              <a:solidFill>
                <a:srgbClr val="FFFFFF"/>
              </a:solidFill>
              <a:latin typeface="Montserrat ExtraLight"/>
              <a:ea typeface="Montserrat ExtraLight"/>
              <a:cs typeface="Montserrat ExtraLight"/>
              <a:sym typeface="Montserrat ExtraLight"/>
            </a:endParaRPr>
          </a:p>
          <a:p>
            <a:pPr indent="0" lvl="0" marL="0" rtl="0" algn="ctr">
              <a:spcBef>
                <a:spcPts val="0"/>
              </a:spcBef>
              <a:spcAft>
                <a:spcPts val="0"/>
              </a:spcAft>
              <a:buClr>
                <a:schemeClr val="dk1"/>
              </a:buClr>
              <a:buSzPts val="1100"/>
              <a:buFont typeface="Arial"/>
              <a:buNone/>
            </a:pPr>
            <a:r>
              <a:rPr lang="en-GB" sz="1300">
                <a:solidFill>
                  <a:srgbClr val="FFFFFF"/>
                </a:solidFill>
                <a:latin typeface="Montserrat ExtraLight"/>
                <a:ea typeface="Montserrat ExtraLight"/>
                <a:cs typeface="Montserrat ExtraLight"/>
                <a:sym typeface="Montserrat ExtraLight"/>
              </a:rPr>
              <a:t>Matthew Fraser | Circle Economy | June 2021</a:t>
            </a:r>
            <a:endParaRPr sz="1300">
              <a:solidFill>
                <a:srgbClr val="FFFFFF"/>
              </a:solidFill>
              <a:latin typeface="Montserrat ExtraLight"/>
              <a:ea typeface="Montserrat ExtraLight"/>
              <a:cs typeface="Montserrat ExtraLight"/>
              <a:sym typeface="Montserrat Extra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6"/>
          <p:cNvPicPr preferRelativeResize="0"/>
          <p:nvPr/>
        </p:nvPicPr>
        <p:blipFill rotWithShape="1">
          <a:blip r:embed="rId3">
            <a:alphaModFix/>
          </a:blip>
          <a:srcRect b="15463" l="12915" r="2446" t="-101"/>
          <a:stretch/>
        </p:blipFill>
        <p:spPr>
          <a:xfrm>
            <a:off x="-53123" y="-539298"/>
            <a:ext cx="11417730" cy="6422473"/>
          </a:xfrm>
          <a:prstGeom prst="rect">
            <a:avLst/>
          </a:prstGeom>
          <a:noFill/>
          <a:ln>
            <a:noFill/>
          </a:ln>
        </p:spPr>
      </p:pic>
      <p:sp>
        <p:nvSpPr>
          <p:cNvPr id="236" name="Google Shape;236;p46"/>
          <p:cNvSpPr/>
          <p:nvPr/>
        </p:nvSpPr>
        <p:spPr>
          <a:xfrm>
            <a:off x="454900" y="1265855"/>
            <a:ext cx="8234400" cy="1419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GB" sz="3200">
                <a:solidFill>
                  <a:srgbClr val="FFFFFF"/>
                </a:solidFill>
                <a:latin typeface="Montserrat SemiBold"/>
                <a:ea typeface="Montserrat SemiBold"/>
                <a:cs typeface="Montserrat SemiBold"/>
                <a:sym typeface="Montserrat SemiBold"/>
              </a:rPr>
              <a:t>w</a:t>
            </a:r>
            <a:r>
              <a:rPr lang="en-GB" sz="2000">
                <a:solidFill>
                  <a:srgbClr val="FFFFFF"/>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w</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w</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c</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i</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r</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c</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u</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l</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a</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r</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i</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t</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y</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g</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a</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p</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w</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o</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r</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l</a:t>
            </a:r>
            <a:r>
              <a:rPr lang="en-GB" sz="2000">
                <a:solidFill>
                  <a:schemeClr val="lt1"/>
                </a:solidFill>
                <a:latin typeface="Montserrat SemiBold"/>
                <a:ea typeface="Montserrat SemiBold"/>
                <a:cs typeface="Montserrat SemiBold"/>
                <a:sym typeface="Montserrat SemiBold"/>
              </a:rPr>
              <a:t> </a:t>
            </a:r>
            <a:r>
              <a:rPr lang="en-GB" sz="3200">
                <a:solidFill>
                  <a:srgbClr val="FFFFFF"/>
                </a:solidFill>
                <a:latin typeface="Montserrat SemiBold"/>
                <a:ea typeface="Montserrat SemiBold"/>
                <a:cs typeface="Montserrat SemiBold"/>
                <a:sym typeface="Montserrat SemiBold"/>
              </a:rPr>
              <a:t>d</a:t>
            </a:r>
            <a:endParaRPr sz="2000">
              <a:solidFill>
                <a:srgbClr val="FFFFFF"/>
              </a:solidFill>
              <a:latin typeface="Montserrat SemiBold"/>
              <a:ea typeface="Montserrat SemiBold"/>
              <a:cs typeface="Montserrat SemiBold"/>
              <a:sym typeface="Montserrat SemiBold"/>
            </a:endParaRPr>
          </a:p>
        </p:txBody>
      </p:sp>
      <p:pic>
        <p:nvPicPr>
          <p:cNvPr id="237" name="Google Shape;237;p46"/>
          <p:cNvPicPr preferRelativeResize="0"/>
          <p:nvPr/>
        </p:nvPicPr>
        <p:blipFill>
          <a:blip r:embed="rId4">
            <a:alphaModFix/>
          </a:blip>
          <a:stretch>
            <a:fillRect/>
          </a:stretch>
        </p:blipFill>
        <p:spPr>
          <a:xfrm>
            <a:off x="8267338" y="121562"/>
            <a:ext cx="734250" cy="733525"/>
          </a:xfrm>
          <a:prstGeom prst="rect">
            <a:avLst/>
          </a:prstGeom>
          <a:noFill/>
          <a:ln>
            <a:noFill/>
          </a:ln>
        </p:spPr>
      </p:pic>
      <p:sp>
        <p:nvSpPr>
          <p:cNvPr id="238" name="Google Shape;238;p46"/>
          <p:cNvSpPr txBox="1"/>
          <p:nvPr/>
        </p:nvSpPr>
        <p:spPr>
          <a:xfrm>
            <a:off x="147303" y="3234406"/>
            <a:ext cx="3928200" cy="32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solidFill>
                  <a:srgbClr val="FFFFFF"/>
                </a:solidFill>
                <a:latin typeface="Montserrat"/>
                <a:ea typeface="Montserrat"/>
                <a:cs typeface="Montserrat"/>
                <a:sym typeface="Montserrat"/>
              </a:rPr>
              <a:t>CONTACT US</a:t>
            </a:r>
            <a:endParaRPr sz="2700">
              <a:solidFill>
                <a:srgbClr val="FFFFFF"/>
              </a:solidFill>
              <a:latin typeface="Montserrat"/>
              <a:ea typeface="Montserrat"/>
              <a:cs typeface="Montserrat"/>
              <a:sym typeface="Montserrat"/>
            </a:endParaRPr>
          </a:p>
        </p:txBody>
      </p:sp>
      <p:sp>
        <p:nvSpPr>
          <p:cNvPr id="239" name="Google Shape;239;p46"/>
          <p:cNvSpPr txBox="1"/>
          <p:nvPr/>
        </p:nvSpPr>
        <p:spPr>
          <a:xfrm>
            <a:off x="222425" y="3749028"/>
            <a:ext cx="3845100" cy="54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FFFFFF"/>
                </a:solidFill>
                <a:latin typeface="Montserrat"/>
                <a:ea typeface="Montserrat"/>
                <a:cs typeface="Montserrat"/>
                <a:sym typeface="Montserrat"/>
              </a:rPr>
              <a:t>Matthew Fraser</a:t>
            </a:r>
            <a:endParaRPr b="1" sz="1100">
              <a:solidFill>
                <a:srgbClr val="FFFFFF"/>
              </a:solidFill>
              <a:latin typeface="Montserrat"/>
              <a:ea typeface="Montserrat"/>
              <a:cs typeface="Montserrat"/>
              <a:sym typeface="Montserrat"/>
            </a:endParaRPr>
          </a:p>
          <a:p>
            <a:pPr indent="0" lvl="0" marL="0" rtl="0" algn="l">
              <a:spcBef>
                <a:spcPts val="0"/>
              </a:spcBef>
              <a:spcAft>
                <a:spcPts val="0"/>
              </a:spcAft>
              <a:buNone/>
            </a:pPr>
            <a:r>
              <a:rPr lang="en-GB" sz="1100">
                <a:solidFill>
                  <a:srgbClr val="FFFFFF"/>
                </a:solidFill>
                <a:latin typeface="Montserrat"/>
                <a:ea typeface="Montserrat"/>
                <a:cs typeface="Montserrat"/>
                <a:sym typeface="Montserrat"/>
              </a:rPr>
              <a:t>matthew</a:t>
            </a:r>
            <a:r>
              <a:rPr lang="en-GB" sz="1100">
                <a:solidFill>
                  <a:srgbClr val="FFFFFF"/>
                </a:solidFill>
                <a:latin typeface="Montserrat"/>
                <a:ea typeface="Montserrat"/>
                <a:cs typeface="Montserrat"/>
                <a:sym typeface="Montserrat"/>
              </a:rPr>
              <a:t>@circle-economy.com</a:t>
            </a:r>
            <a:endParaRPr sz="11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1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100">
              <a:solidFill>
                <a:srgbClr val="FFFFFF"/>
              </a:solidFill>
              <a:latin typeface="Montserrat"/>
              <a:ea typeface="Montserrat"/>
              <a:cs typeface="Montserrat"/>
              <a:sym typeface="Montserrat"/>
            </a:endParaRPr>
          </a:p>
        </p:txBody>
      </p:sp>
      <p:sp>
        <p:nvSpPr>
          <p:cNvPr id="240" name="Google Shape;240;p46"/>
          <p:cNvSpPr txBox="1"/>
          <p:nvPr/>
        </p:nvSpPr>
        <p:spPr>
          <a:xfrm>
            <a:off x="224475" y="4351325"/>
            <a:ext cx="3974100" cy="116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800" u="sng">
                <a:solidFill>
                  <a:srgbClr val="FFFFFF"/>
                </a:solidFill>
                <a:latin typeface="Montserrat"/>
                <a:ea typeface="Montserrat"/>
                <a:cs typeface="Montserrat"/>
                <a:sym typeface="Montserrat"/>
              </a:rPr>
              <a:t>www.facebook.com/Circleeconomy/</a:t>
            </a:r>
            <a:endParaRPr sz="800" u="sng">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lang="en-GB" sz="800" u="sng">
                <a:solidFill>
                  <a:srgbClr val="FFFFFF"/>
                </a:solidFill>
                <a:latin typeface="Montserrat"/>
                <a:ea typeface="Montserrat"/>
                <a:cs typeface="Montserrat"/>
                <a:sym typeface="Montserrat"/>
              </a:rPr>
              <a:t>www.</a:t>
            </a:r>
            <a:r>
              <a:rPr lang="en-GB" sz="800" u="sng">
                <a:solidFill>
                  <a:srgbClr val="FFFFFF"/>
                </a:solidFill>
                <a:latin typeface="Montserrat"/>
                <a:ea typeface="Montserrat"/>
                <a:cs typeface="Montserrat"/>
                <a:sym typeface="Montserrat"/>
                <a:hlinkClick r:id="rId5">
                  <a:extLst>
                    <a:ext uri="{A12FA001-AC4F-418D-AE19-62706E023703}">
                      <ahyp:hlinkClr val="tx"/>
                    </a:ext>
                  </a:extLst>
                </a:hlinkClick>
              </a:rPr>
              <a:t>twitter.com/circleeconomy</a:t>
            </a:r>
            <a:endParaRPr sz="800" u="sng">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lang="en-GB" sz="800" u="sng">
                <a:solidFill>
                  <a:srgbClr val="FFFFFF"/>
                </a:solidFill>
                <a:latin typeface="Montserrat"/>
                <a:ea typeface="Montserrat"/>
                <a:cs typeface="Montserrat"/>
                <a:sym typeface="Montserrat"/>
                <a:hlinkClick r:id="rId6">
                  <a:extLst>
                    <a:ext uri="{A12FA001-AC4F-418D-AE19-62706E023703}">
                      <ahyp:hlinkClr val="tx"/>
                    </a:ext>
                  </a:extLst>
                </a:hlinkClick>
              </a:rPr>
              <a:t>www.linkedin.com/company/circle-economy/</a:t>
            </a:r>
            <a:endParaRPr sz="800" u="sng">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38"/>
          <p:cNvPicPr preferRelativeResize="0"/>
          <p:nvPr/>
        </p:nvPicPr>
        <p:blipFill rotWithShape="1">
          <a:blip r:embed="rId3">
            <a:alphaModFix/>
          </a:blip>
          <a:srcRect b="4201" l="4085" r="0" t="-115"/>
          <a:stretch/>
        </p:blipFill>
        <p:spPr>
          <a:xfrm>
            <a:off x="-276225" y="-88700"/>
            <a:ext cx="9577920" cy="5387572"/>
          </a:xfrm>
          <a:prstGeom prst="rect">
            <a:avLst/>
          </a:prstGeom>
          <a:noFill/>
          <a:ln>
            <a:noFill/>
          </a:ln>
        </p:spPr>
      </p:pic>
      <p:pic>
        <p:nvPicPr>
          <p:cNvPr id="161" name="Google Shape;161;p38"/>
          <p:cNvPicPr preferRelativeResize="0"/>
          <p:nvPr/>
        </p:nvPicPr>
        <p:blipFill>
          <a:blip r:embed="rId4">
            <a:alphaModFix/>
          </a:blip>
          <a:stretch>
            <a:fillRect/>
          </a:stretch>
        </p:blipFill>
        <p:spPr>
          <a:xfrm>
            <a:off x="3668888" y="1736029"/>
            <a:ext cx="1135880" cy="1606548"/>
          </a:xfrm>
          <a:prstGeom prst="rect">
            <a:avLst/>
          </a:prstGeom>
          <a:noFill/>
          <a:ln>
            <a:noFill/>
          </a:ln>
        </p:spPr>
      </p:pic>
      <p:pic>
        <p:nvPicPr>
          <p:cNvPr id="162" name="Google Shape;162;p38"/>
          <p:cNvPicPr preferRelativeResize="0"/>
          <p:nvPr/>
        </p:nvPicPr>
        <p:blipFill>
          <a:blip r:embed="rId5">
            <a:alphaModFix/>
          </a:blip>
          <a:stretch>
            <a:fillRect/>
          </a:stretch>
        </p:blipFill>
        <p:spPr>
          <a:xfrm>
            <a:off x="4001522" y="2036592"/>
            <a:ext cx="1135880" cy="1606548"/>
          </a:xfrm>
          <a:prstGeom prst="rect">
            <a:avLst/>
          </a:prstGeom>
          <a:noFill/>
          <a:ln>
            <a:noFill/>
          </a:ln>
        </p:spPr>
      </p:pic>
      <p:sp>
        <p:nvSpPr>
          <p:cNvPr id="163" name="Google Shape;163;p38"/>
          <p:cNvSpPr txBox="1"/>
          <p:nvPr/>
        </p:nvSpPr>
        <p:spPr>
          <a:xfrm>
            <a:off x="242400" y="301070"/>
            <a:ext cx="6555600" cy="7587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rPr lang="en-GB" sz="1800">
                <a:solidFill>
                  <a:srgbClr val="FFFFFF"/>
                </a:solidFill>
                <a:latin typeface="Montserrat"/>
                <a:ea typeface="Montserrat"/>
                <a:cs typeface="Montserrat"/>
                <a:sym typeface="Montserrat"/>
              </a:rPr>
              <a:t>We anchor circularity in the global debate and translate insights to action at the national and regional level   </a:t>
            </a:r>
            <a:endParaRPr sz="1800">
              <a:solidFill>
                <a:srgbClr val="FFFFF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800">
              <a:solidFill>
                <a:srgbClr val="263238"/>
              </a:solidFill>
              <a:latin typeface="Montserrat"/>
              <a:ea typeface="Montserrat"/>
              <a:cs typeface="Montserrat"/>
              <a:sym typeface="Montserrat"/>
            </a:endParaRPr>
          </a:p>
        </p:txBody>
      </p:sp>
      <p:sp>
        <p:nvSpPr>
          <p:cNvPr id="164" name="Google Shape;164;p38"/>
          <p:cNvSpPr txBox="1"/>
          <p:nvPr/>
        </p:nvSpPr>
        <p:spPr>
          <a:xfrm>
            <a:off x="7164" y="4462050"/>
            <a:ext cx="2680500" cy="5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Montserrat"/>
                <a:ea typeface="Montserrat"/>
                <a:cs typeface="Montserrat"/>
                <a:sym typeface="Montserrat"/>
              </a:rPr>
              <a:t>Launched at Davos</a:t>
            </a:r>
            <a:endParaRPr b="1" sz="1100">
              <a:solidFill>
                <a:srgbClr val="FFFFFF"/>
              </a:solidFill>
              <a:latin typeface="Montserrat"/>
              <a:ea typeface="Montserrat"/>
              <a:cs typeface="Montserrat"/>
              <a:sym typeface="Montserrat"/>
            </a:endParaRPr>
          </a:p>
          <a:p>
            <a:pPr indent="0" lvl="0" marL="0" rtl="0" algn="ctr">
              <a:spcBef>
                <a:spcPts val="0"/>
              </a:spcBef>
              <a:spcAft>
                <a:spcPts val="0"/>
              </a:spcAft>
              <a:buNone/>
            </a:pPr>
            <a:r>
              <a:rPr b="1" i="1" lang="en-GB" sz="900">
                <a:solidFill>
                  <a:srgbClr val="FFFFFF"/>
                </a:solidFill>
                <a:latin typeface="Montserrat"/>
                <a:ea typeface="Montserrat"/>
                <a:cs typeface="Montserrat"/>
                <a:sym typeface="Montserrat"/>
              </a:rPr>
              <a:t>January 2018 - 2021</a:t>
            </a:r>
            <a:endParaRPr b="1" i="1" sz="900">
              <a:solidFill>
                <a:srgbClr val="FFFFFF"/>
              </a:solidFill>
              <a:latin typeface="Montserrat"/>
              <a:ea typeface="Montserrat"/>
              <a:cs typeface="Montserrat"/>
              <a:sym typeface="Montserrat"/>
            </a:endParaRPr>
          </a:p>
        </p:txBody>
      </p:sp>
      <p:sp>
        <p:nvSpPr>
          <p:cNvPr id="165" name="Google Shape;165;p38"/>
          <p:cNvSpPr txBox="1"/>
          <p:nvPr/>
        </p:nvSpPr>
        <p:spPr>
          <a:xfrm>
            <a:off x="3417500" y="4465725"/>
            <a:ext cx="2604000" cy="5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Montserrat"/>
                <a:ea typeface="Montserrat"/>
                <a:cs typeface="Montserrat"/>
                <a:sym typeface="Montserrat"/>
              </a:rPr>
              <a:t>Austria, The Netherlands, Norway</a:t>
            </a:r>
            <a:endParaRPr b="1" sz="1100">
              <a:solidFill>
                <a:srgbClr val="FFFFFF"/>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i="1" lang="en-GB" sz="900">
                <a:solidFill>
                  <a:schemeClr val="lt1"/>
                </a:solidFill>
                <a:latin typeface="Montserrat"/>
                <a:ea typeface="Montserrat"/>
                <a:cs typeface="Montserrat"/>
                <a:sym typeface="Montserrat"/>
              </a:rPr>
              <a:t>2019 - 2021</a:t>
            </a:r>
            <a:endParaRPr b="1" i="1" sz="900">
              <a:solidFill>
                <a:schemeClr val="lt1"/>
              </a:solidFill>
              <a:latin typeface="Montserrat"/>
              <a:ea typeface="Montserrat"/>
              <a:cs typeface="Montserrat"/>
              <a:sym typeface="Montserrat"/>
            </a:endParaRPr>
          </a:p>
          <a:p>
            <a:pPr indent="0" lvl="0" marL="0" rtl="0" algn="ctr">
              <a:spcBef>
                <a:spcPts val="0"/>
              </a:spcBef>
              <a:spcAft>
                <a:spcPts val="0"/>
              </a:spcAft>
              <a:buNone/>
            </a:pPr>
            <a:r>
              <a:t/>
            </a:r>
            <a:endParaRPr sz="1100">
              <a:solidFill>
                <a:srgbClr val="FFFFFF"/>
              </a:solidFill>
              <a:latin typeface="Montserrat Light"/>
              <a:ea typeface="Montserrat Light"/>
              <a:cs typeface="Montserrat Light"/>
              <a:sym typeface="Montserrat Light"/>
            </a:endParaRPr>
          </a:p>
        </p:txBody>
      </p:sp>
      <p:sp>
        <p:nvSpPr>
          <p:cNvPr id="166" name="Google Shape;166;p38"/>
          <p:cNvSpPr txBox="1"/>
          <p:nvPr/>
        </p:nvSpPr>
        <p:spPr>
          <a:xfrm>
            <a:off x="-207653" y="1157475"/>
            <a:ext cx="1949700" cy="32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ontserrat"/>
                <a:ea typeface="Montserrat"/>
                <a:cs typeface="Montserrat"/>
                <a:sym typeface="Montserrat"/>
              </a:rPr>
              <a:t>GLOBAL</a:t>
            </a:r>
            <a:endParaRPr b="1">
              <a:solidFill>
                <a:srgbClr val="FFFFFF"/>
              </a:solidFill>
              <a:latin typeface="Montserrat"/>
              <a:ea typeface="Montserrat"/>
              <a:cs typeface="Montserrat"/>
              <a:sym typeface="Montserrat"/>
            </a:endParaRPr>
          </a:p>
        </p:txBody>
      </p:sp>
      <p:sp>
        <p:nvSpPr>
          <p:cNvPr id="167" name="Google Shape;167;p38"/>
          <p:cNvSpPr txBox="1"/>
          <p:nvPr/>
        </p:nvSpPr>
        <p:spPr>
          <a:xfrm>
            <a:off x="6596745" y="4465725"/>
            <a:ext cx="1688100" cy="53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FFFFFF"/>
                </a:solidFill>
                <a:latin typeface="Montserrat"/>
                <a:ea typeface="Montserrat"/>
                <a:cs typeface="Montserrat"/>
                <a:sym typeface="Montserrat"/>
              </a:rPr>
              <a:t>Quebec</a:t>
            </a:r>
            <a:endParaRPr b="1" sz="1100">
              <a:solidFill>
                <a:srgbClr val="FFFFFF"/>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i="1" lang="en-GB" sz="900">
                <a:solidFill>
                  <a:schemeClr val="lt1"/>
                </a:solidFill>
                <a:latin typeface="Montserrat"/>
                <a:ea typeface="Montserrat"/>
                <a:cs typeface="Montserrat"/>
                <a:sym typeface="Montserrat"/>
              </a:rPr>
              <a:t>2021</a:t>
            </a:r>
            <a:endParaRPr b="1" sz="900">
              <a:solidFill>
                <a:srgbClr val="FFFFFF"/>
              </a:solidFill>
              <a:latin typeface="Montserrat"/>
              <a:ea typeface="Montserrat"/>
              <a:cs typeface="Montserrat"/>
              <a:sym typeface="Montserrat"/>
            </a:endParaRPr>
          </a:p>
        </p:txBody>
      </p:sp>
      <p:sp>
        <p:nvSpPr>
          <p:cNvPr id="168" name="Google Shape;168;p38"/>
          <p:cNvSpPr txBox="1"/>
          <p:nvPr/>
        </p:nvSpPr>
        <p:spPr>
          <a:xfrm>
            <a:off x="3134738" y="1157475"/>
            <a:ext cx="1949700" cy="32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ontserrat"/>
                <a:ea typeface="Montserrat"/>
                <a:cs typeface="Montserrat"/>
                <a:sym typeface="Montserrat"/>
              </a:rPr>
              <a:t>NATIONAL</a:t>
            </a:r>
            <a:endParaRPr b="1">
              <a:solidFill>
                <a:srgbClr val="FFFFFF"/>
              </a:solidFill>
              <a:latin typeface="Montserrat"/>
              <a:ea typeface="Montserrat"/>
              <a:cs typeface="Montserrat"/>
              <a:sym typeface="Montserrat"/>
            </a:endParaRPr>
          </a:p>
        </p:txBody>
      </p:sp>
      <p:sp>
        <p:nvSpPr>
          <p:cNvPr id="169" name="Google Shape;169;p38"/>
          <p:cNvSpPr txBox="1"/>
          <p:nvPr/>
        </p:nvSpPr>
        <p:spPr>
          <a:xfrm>
            <a:off x="6671858" y="1157475"/>
            <a:ext cx="1305300" cy="32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ontserrat"/>
                <a:ea typeface="Montserrat"/>
                <a:cs typeface="Montserrat"/>
                <a:sym typeface="Montserrat"/>
              </a:rPr>
              <a:t>REGIONAL</a:t>
            </a:r>
            <a:endParaRPr b="1">
              <a:solidFill>
                <a:srgbClr val="FFFFFF"/>
              </a:solidFill>
              <a:latin typeface="Montserrat"/>
              <a:ea typeface="Montserrat"/>
              <a:cs typeface="Montserrat"/>
              <a:sym typeface="Montserrat"/>
            </a:endParaRPr>
          </a:p>
        </p:txBody>
      </p:sp>
      <p:pic>
        <p:nvPicPr>
          <p:cNvPr id="170" name="Google Shape;170;p38"/>
          <p:cNvPicPr preferRelativeResize="0"/>
          <p:nvPr/>
        </p:nvPicPr>
        <p:blipFill>
          <a:blip r:embed="rId6">
            <a:alphaModFix/>
          </a:blip>
          <a:stretch>
            <a:fillRect/>
          </a:stretch>
        </p:blipFill>
        <p:spPr>
          <a:xfrm>
            <a:off x="395425" y="1737775"/>
            <a:ext cx="1156672" cy="1636122"/>
          </a:xfrm>
          <a:prstGeom prst="rect">
            <a:avLst/>
          </a:prstGeom>
          <a:noFill/>
          <a:ln>
            <a:noFill/>
          </a:ln>
        </p:spPr>
      </p:pic>
      <p:pic>
        <p:nvPicPr>
          <p:cNvPr id="171" name="Google Shape;171;p38"/>
          <p:cNvPicPr preferRelativeResize="0"/>
          <p:nvPr/>
        </p:nvPicPr>
        <p:blipFill>
          <a:blip r:embed="rId7">
            <a:alphaModFix/>
          </a:blip>
          <a:stretch>
            <a:fillRect/>
          </a:stretch>
        </p:blipFill>
        <p:spPr>
          <a:xfrm>
            <a:off x="730270" y="2023559"/>
            <a:ext cx="1156796" cy="1636127"/>
          </a:xfrm>
          <a:prstGeom prst="rect">
            <a:avLst/>
          </a:prstGeom>
          <a:noFill/>
          <a:ln>
            <a:noFill/>
          </a:ln>
        </p:spPr>
      </p:pic>
      <p:pic>
        <p:nvPicPr>
          <p:cNvPr id="172" name="Google Shape;172;p38"/>
          <p:cNvPicPr preferRelativeResize="0"/>
          <p:nvPr/>
        </p:nvPicPr>
        <p:blipFill>
          <a:blip r:embed="rId8">
            <a:alphaModFix/>
          </a:blip>
          <a:stretch>
            <a:fillRect/>
          </a:stretch>
        </p:blipFill>
        <p:spPr>
          <a:xfrm>
            <a:off x="1060577" y="2312843"/>
            <a:ext cx="1156796" cy="1636127"/>
          </a:xfrm>
          <a:prstGeom prst="rect">
            <a:avLst/>
          </a:prstGeom>
          <a:noFill/>
          <a:ln>
            <a:noFill/>
          </a:ln>
        </p:spPr>
      </p:pic>
      <p:pic>
        <p:nvPicPr>
          <p:cNvPr id="173" name="Google Shape;173;p38"/>
          <p:cNvPicPr preferRelativeResize="0"/>
          <p:nvPr/>
        </p:nvPicPr>
        <p:blipFill>
          <a:blip r:embed="rId9">
            <a:alphaModFix/>
          </a:blip>
          <a:stretch>
            <a:fillRect/>
          </a:stretch>
        </p:blipFill>
        <p:spPr>
          <a:xfrm>
            <a:off x="1390871" y="2602149"/>
            <a:ext cx="1156796" cy="1636127"/>
          </a:xfrm>
          <a:prstGeom prst="rect">
            <a:avLst/>
          </a:prstGeom>
          <a:noFill/>
          <a:ln>
            <a:noFill/>
          </a:ln>
        </p:spPr>
      </p:pic>
      <p:pic>
        <p:nvPicPr>
          <p:cNvPr id="174" name="Google Shape;174;p38"/>
          <p:cNvPicPr preferRelativeResize="0"/>
          <p:nvPr/>
        </p:nvPicPr>
        <p:blipFill>
          <a:blip r:embed="rId10">
            <a:alphaModFix/>
          </a:blip>
          <a:stretch>
            <a:fillRect/>
          </a:stretch>
        </p:blipFill>
        <p:spPr>
          <a:xfrm>
            <a:off x="4323646" y="2311079"/>
            <a:ext cx="1135880" cy="1606548"/>
          </a:xfrm>
          <a:prstGeom prst="rect">
            <a:avLst/>
          </a:prstGeom>
          <a:noFill/>
          <a:ln>
            <a:noFill/>
          </a:ln>
        </p:spPr>
      </p:pic>
      <p:pic>
        <p:nvPicPr>
          <p:cNvPr id="175" name="Google Shape;175;p38"/>
          <p:cNvPicPr preferRelativeResize="0"/>
          <p:nvPr/>
        </p:nvPicPr>
        <p:blipFill>
          <a:blip r:embed="rId11">
            <a:alphaModFix/>
          </a:blip>
          <a:stretch>
            <a:fillRect/>
          </a:stretch>
        </p:blipFill>
        <p:spPr>
          <a:xfrm>
            <a:off x="6872857" y="1736037"/>
            <a:ext cx="1135876" cy="1606528"/>
          </a:xfrm>
          <a:prstGeom prst="rect">
            <a:avLst/>
          </a:prstGeom>
          <a:noFill/>
          <a:ln>
            <a:noFill/>
          </a:ln>
        </p:spPr>
      </p:pic>
      <p:pic>
        <p:nvPicPr>
          <p:cNvPr id="176" name="Google Shape;176;p38"/>
          <p:cNvPicPr preferRelativeResize="0"/>
          <p:nvPr/>
        </p:nvPicPr>
        <p:blipFill rotWithShape="1">
          <a:blip r:embed="rId12">
            <a:alphaModFix/>
          </a:blip>
          <a:srcRect b="0" l="0" r="69454" t="0"/>
          <a:stretch/>
        </p:blipFill>
        <p:spPr>
          <a:xfrm>
            <a:off x="8382000" y="154275"/>
            <a:ext cx="504900" cy="66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9"/>
          <p:cNvPicPr preferRelativeResize="0"/>
          <p:nvPr/>
        </p:nvPicPr>
        <p:blipFill>
          <a:blip r:embed="rId3">
            <a:alphaModFix/>
          </a:blip>
          <a:stretch>
            <a:fillRect/>
          </a:stretch>
        </p:blipFill>
        <p:spPr>
          <a:xfrm>
            <a:off x="-2294850" y="-567825"/>
            <a:ext cx="11597299" cy="6523475"/>
          </a:xfrm>
          <a:prstGeom prst="rect">
            <a:avLst/>
          </a:prstGeom>
          <a:noFill/>
          <a:ln>
            <a:noFill/>
          </a:ln>
        </p:spPr>
      </p:pic>
      <p:pic>
        <p:nvPicPr>
          <p:cNvPr id="182" name="Google Shape;182;p39"/>
          <p:cNvPicPr preferRelativeResize="0"/>
          <p:nvPr/>
        </p:nvPicPr>
        <p:blipFill rotWithShape="1">
          <a:blip r:embed="rId4">
            <a:alphaModFix/>
          </a:blip>
          <a:srcRect b="0" l="0" r="67814" t="0"/>
          <a:stretch/>
        </p:blipFill>
        <p:spPr>
          <a:xfrm>
            <a:off x="8362713" y="146488"/>
            <a:ext cx="543476" cy="683667"/>
          </a:xfrm>
          <a:prstGeom prst="rect">
            <a:avLst/>
          </a:prstGeom>
          <a:noFill/>
          <a:ln>
            <a:noFill/>
          </a:ln>
        </p:spPr>
      </p:pic>
      <p:sp>
        <p:nvSpPr>
          <p:cNvPr id="183" name="Google Shape;183;p39"/>
          <p:cNvSpPr txBox="1"/>
          <p:nvPr/>
        </p:nvSpPr>
        <p:spPr>
          <a:xfrm>
            <a:off x="0" y="0"/>
            <a:ext cx="3866100" cy="346200"/>
          </a:xfrm>
          <a:prstGeom prst="rect">
            <a:avLst/>
          </a:prstGeom>
          <a:noFill/>
          <a:ln>
            <a:noFill/>
          </a:ln>
        </p:spPr>
        <p:txBody>
          <a:bodyPr anchorCtr="0" anchor="t" bIns="91425" lIns="91425" spcFirstLastPara="1" rIns="91425" wrap="square" tIns="91425">
            <a:spAutoFit/>
          </a:bodyPr>
          <a:lstStyle/>
          <a:p>
            <a:pPr indent="0" lvl="0" marL="114300" marR="114300" rtl="0" algn="l">
              <a:lnSpc>
                <a:spcPct val="142857"/>
              </a:lnSpc>
              <a:spcBef>
                <a:spcPts val="500"/>
              </a:spcBef>
              <a:spcAft>
                <a:spcPts val="0"/>
              </a:spcAft>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40"/>
          <p:cNvPicPr preferRelativeResize="0"/>
          <p:nvPr/>
        </p:nvPicPr>
        <p:blipFill rotWithShape="1">
          <a:blip r:embed="rId3">
            <a:alphaModFix/>
          </a:blip>
          <a:srcRect b="0" l="0" r="67814" t="0"/>
          <a:stretch/>
        </p:blipFill>
        <p:spPr>
          <a:xfrm>
            <a:off x="8362713" y="146488"/>
            <a:ext cx="543476" cy="683667"/>
          </a:xfrm>
          <a:prstGeom prst="rect">
            <a:avLst/>
          </a:prstGeom>
          <a:noFill/>
          <a:ln>
            <a:noFill/>
          </a:ln>
        </p:spPr>
      </p:pic>
      <p:pic>
        <p:nvPicPr>
          <p:cNvPr id="189" name="Google Shape;189;p40"/>
          <p:cNvPicPr preferRelativeResize="0"/>
          <p:nvPr/>
        </p:nvPicPr>
        <p:blipFill rotWithShape="1">
          <a:blip r:embed="rId4">
            <a:alphaModFix/>
          </a:blip>
          <a:srcRect b="14707" l="0" r="0" t="28615"/>
          <a:stretch/>
        </p:blipFill>
        <p:spPr>
          <a:xfrm>
            <a:off x="-52750" y="1128950"/>
            <a:ext cx="9196748" cy="3684800"/>
          </a:xfrm>
          <a:prstGeom prst="rect">
            <a:avLst/>
          </a:prstGeom>
          <a:noFill/>
          <a:ln>
            <a:noFill/>
          </a:ln>
        </p:spPr>
      </p:pic>
      <p:sp>
        <p:nvSpPr>
          <p:cNvPr id="190" name="Google Shape;190;p40"/>
          <p:cNvSpPr txBox="1"/>
          <p:nvPr/>
        </p:nvSpPr>
        <p:spPr>
          <a:xfrm>
            <a:off x="273925" y="209325"/>
            <a:ext cx="7434900" cy="360900"/>
          </a:xfrm>
          <a:prstGeom prst="rect">
            <a:avLst/>
          </a:prstGeom>
          <a:noFill/>
          <a:ln>
            <a:noFill/>
          </a:ln>
        </p:spPr>
        <p:txBody>
          <a:bodyPr anchorCtr="0" anchor="t" bIns="68575" lIns="68575" spcFirstLastPara="1" rIns="68575" wrap="square" tIns="68575">
            <a:noAutofit/>
          </a:bodyPr>
          <a:lstStyle/>
          <a:p>
            <a:pPr indent="0" lvl="0" marL="0" marR="0" rtl="0" algn="l">
              <a:spcBef>
                <a:spcPts val="0"/>
              </a:spcBef>
              <a:spcAft>
                <a:spcPts val="0"/>
              </a:spcAft>
              <a:buNone/>
            </a:pPr>
            <a:r>
              <a:rPr b="1" lang="en-GB" sz="1600">
                <a:solidFill>
                  <a:srgbClr val="263238"/>
                </a:solidFill>
                <a:latin typeface="Montserrat"/>
                <a:ea typeface="Montserrat"/>
                <a:cs typeface="Montserrat"/>
                <a:sym typeface="Montserrat"/>
              </a:rPr>
              <a:t>EXPLORING THE RESOURCE-EMISSIONS</a:t>
            </a:r>
            <a:r>
              <a:rPr b="1" lang="en-GB" sz="1600">
                <a:solidFill>
                  <a:srgbClr val="263238"/>
                </a:solidFill>
                <a:latin typeface="Montserrat"/>
                <a:ea typeface="Montserrat"/>
                <a:cs typeface="Montserrat"/>
                <a:sym typeface="Montserrat"/>
              </a:rPr>
              <a:t> NEXUS</a:t>
            </a:r>
            <a:endParaRPr b="1" i="0" sz="1600" u="none" cap="none" strike="noStrike">
              <a:solidFill>
                <a:srgbClr val="263238"/>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3239"/>
        </a:solidFill>
      </p:bgPr>
    </p:bg>
    <p:spTree>
      <p:nvGrpSpPr>
        <p:cNvPr id="194" name="Shape 194"/>
        <p:cNvGrpSpPr/>
        <p:nvPr/>
      </p:nvGrpSpPr>
      <p:grpSpPr>
        <a:xfrm>
          <a:off x="0" y="0"/>
          <a:ext cx="0" cy="0"/>
          <a:chOff x="0" y="0"/>
          <a:chExt cx="0" cy="0"/>
        </a:xfrm>
      </p:grpSpPr>
      <p:pic>
        <p:nvPicPr>
          <p:cNvPr id="195" name="Google Shape;195;p41"/>
          <p:cNvPicPr preferRelativeResize="0"/>
          <p:nvPr/>
        </p:nvPicPr>
        <p:blipFill rotWithShape="1">
          <a:blip r:embed="rId3">
            <a:alphaModFix/>
          </a:blip>
          <a:srcRect b="0" l="0" r="67814" t="0"/>
          <a:stretch/>
        </p:blipFill>
        <p:spPr>
          <a:xfrm>
            <a:off x="8362713" y="146488"/>
            <a:ext cx="543476" cy="683667"/>
          </a:xfrm>
          <a:prstGeom prst="rect">
            <a:avLst/>
          </a:prstGeom>
          <a:noFill/>
          <a:ln>
            <a:noFill/>
          </a:ln>
        </p:spPr>
      </p:pic>
      <p:pic>
        <p:nvPicPr>
          <p:cNvPr id="196" name="Google Shape;196;p41"/>
          <p:cNvPicPr preferRelativeResize="0"/>
          <p:nvPr/>
        </p:nvPicPr>
        <p:blipFill rotWithShape="1">
          <a:blip r:embed="rId4">
            <a:alphaModFix/>
          </a:blip>
          <a:srcRect b="19434" l="6312" r="5278" t="10251"/>
          <a:stretch/>
        </p:blipFill>
        <p:spPr>
          <a:xfrm>
            <a:off x="0" y="0"/>
            <a:ext cx="4572001" cy="5143500"/>
          </a:xfrm>
          <a:prstGeom prst="rect">
            <a:avLst/>
          </a:prstGeom>
          <a:noFill/>
          <a:ln>
            <a:noFill/>
          </a:ln>
        </p:spPr>
      </p:pic>
      <p:sp>
        <p:nvSpPr>
          <p:cNvPr id="197" name="Google Shape;197;p41"/>
          <p:cNvSpPr txBox="1"/>
          <p:nvPr/>
        </p:nvSpPr>
        <p:spPr>
          <a:xfrm>
            <a:off x="4612300" y="1634400"/>
            <a:ext cx="3453000" cy="156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400">
                <a:solidFill>
                  <a:srgbClr val="FFFFFF"/>
                </a:solidFill>
                <a:latin typeface="Montserrat"/>
                <a:ea typeface="Montserrat"/>
                <a:cs typeface="Montserrat"/>
                <a:sym typeface="Montserrat"/>
              </a:rPr>
              <a:t>21 </a:t>
            </a:r>
            <a:r>
              <a:rPr b="1" lang="en-GB" sz="2400">
                <a:solidFill>
                  <a:srgbClr val="FFFFFF"/>
                </a:solidFill>
                <a:latin typeface="Montserrat"/>
                <a:ea typeface="Montserrat"/>
                <a:cs typeface="Montserrat"/>
                <a:sym typeface="Montserrat"/>
              </a:rPr>
              <a:t>solutions</a:t>
            </a:r>
            <a:r>
              <a:rPr lang="en-GB" sz="2400">
                <a:solidFill>
                  <a:srgbClr val="FFFFFF"/>
                </a:solidFill>
                <a:latin typeface="Montserrat"/>
                <a:ea typeface="Montserrat"/>
                <a:cs typeface="Montserrat"/>
                <a:sym typeface="Montserrat"/>
              </a:rPr>
              <a:t> to prevent </a:t>
            </a:r>
            <a:r>
              <a:rPr b="1" lang="en-GB" sz="2400">
                <a:solidFill>
                  <a:srgbClr val="FFFFFF"/>
                </a:solidFill>
                <a:latin typeface="Montserrat"/>
                <a:ea typeface="Montserrat"/>
                <a:cs typeface="Montserrat"/>
                <a:sym typeface="Montserrat"/>
              </a:rPr>
              <a:t>climate</a:t>
            </a:r>
            <a:r>
              <a:rPr lang="en-GB" sz="2400">
                <a:solidFill>
                  <a:srgbClr val="FFFFFF"/>
                </a:solidFill>
                <a:latin typeface="Montserrat"/>
                <a:ea typeface="Montserrat"/>
                <a:cs typeface="Montserrat"/>
                <a:sym typeface="Montserrat"/>
              </a:rPr>
              <a:t> breakdown</a:t>
            </a:r>
            <a:endParaRPr sz="2400">
              <a:solidFill>
                <a:srgbClr val="FFFFF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3238"/>
        </a:solidFill>
      </p:bgPr>
    </p:bg>
    <p:spTree>
      <p:nvGrpSpPr>
        <p:cNvPr id="201" name="Shape 201"/>
        <p:cNvGrpSpPr/>
        <p:nvPr/>
      </p:nvGrpSpPr>
      <p:grpSpPr>
        <a:xfrm>
          <a:off x="0" y="0"/>
          <a:ext cx="0" cy="0"/>
          <a:chOff x="0" y="0"/>
          <a:chExt cx="0" cy="0"/>
        </a:xfrm>
      </p:grpSpPr>
      <p:pic>
        <p:nvPicPr>
          <p:cNvPr id="202" name="Google Shape;202;p42"/>
          <p:cNvPicPr preferRelativeResize="0"/>
          <p:nvPr/>
        </p:nvPicPr>
        <p:blipFill rotWithShape="1">
          <a:blip r:embed="rId3">
            <a:alphaModFix/>
          </a:blip>
          <a:srcRect b="0" l="0" r="67814" t="0"/>
          <a:stretch/>
        </p:blipFill>
        <p:spPr>
          <a:xfrm>
            <a:off x="8362713" y="146488"/>
            <a:ext cx="543476" cy="683667"/>
          </a:xfrm>
          <a:prstGeom prst="rect">
            <a:avLst/>
          </a:prstGeom>
          <a:noFill/>
          <a:ln>
            <a:noFill/>
          </a:ln>
        </p:spPr>
      </p:pic>
      <p:pic>
        <p:nvPicPr>
          <p:cNvPr id="203" name="Google Shape;203;p42"/>
          <p:cNvPicPr preferRelativeResize="0"/>
          <p:nvPr/>
        </p:nvPicPr>
        <p:blipFill rotWithShape="1">
          <a:blip r:embed="rId4">
            <a:alphaModFix/>
          </a:blip>
          <a:srcRect b="9608" l="0" r="0" t="65374"/>
          <a:stretch/>
        </p:blipFill>
        <p:spPr>
          <a:xfrm>
            <a:off x="457203" y="0"/>
            <a:ext cx="2090198" cy="5143504"/>
          </a:xfrm>
          <a:prstGeom prst="rect">
            <a:avLst/>
          </a:prstGeom>
          <a:noFill/>
          <a:ln>
            <a:noFill/>
          </a:ln>
        </p:spPr>
      </p:pic>
      <p:sp>
        <p:nvSpPr>
          <p:cNvPr id="204" name="Google Shape;204;p42"/>
          <p:cNvSpPr txBox="1"/>
          <p:nvPr/>
        </p:nvSpPr>
        <p:spPr>
          <a:xfrm>
            <a:off x="3672025" y="113750"/>
            <a:ext cx="5153400" cy="156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200">
                <a:solidFill>
                  <a:srgbClr val="FFFFFF"/>
                </a:solidFill>
                <a:latin typeface="Montserrat"/>
                <a:ea typeface="Montserrat"/>
                <a:cs typeface="Montserrat"/>
                <a:sym typeface="Montserrat"/>
              </a:rPr>
              <a:t>Solutions across housing, mobility and nutrition </a:t>
            </a:r>
            <a:r>
              <a:rPr b="1" lang="en-GB" sz="2200">
                <a:solidFill>
                  <a:srgbClr val="FFFFFF"/>
                </a:solidFill>
                <a:latin typeface="Montserrat"/>
                <a:ea typeface="Montserrat"/>
                <a:cs typeface="Montserrat"/>
                <a:sym typeface="Montserrat"/>
              </a:rPr>
              <a:t>deliver 70% of the required emissions cut</a:t>
            </a:r>
            <a:endParaRPr b="1" sz="2200">
              <a:solidFill>
                <a:srgbClr val="FFFFFF"/>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3238"/>
        </a:solidFill>
      </p:bgPr>
    </p:bg>
    <p:spTree>
      <p:nvGrpSpPr>
        <p:cNvPr id="208" name="Shape 208"/>
        <p:cNvGrpSpPr/>
        <p:nvPr/>
      </p:nvGrpSpPr>
      <p:grpSpPr>
        <a:xfrm>
          <a:off x="0" y="0"/>
          <a:ext cx="0" cy="0"/>
          <a:chOff x="0" y="0"/>
          <a:chExt cx="0" cy="0"/>
        </a:xfrm>
      </p:grpSpPr>
      <p:pic>
        <p:nvPicPr>
          <p:cNvPr id="209" name="Google Shape;209;p43"/>
          <p:cNvPicPr preferRelativeResize="0"/>
          <p:nvPr/>
        </p:nvPicPr>
        <p:blipFill rotWithShape="1">
          <a:blip r:embed="rId3">
            <a:alphaModFix/>
          </a:blip>
          <a:srcRect b="0" l="0" r="67814" t="0"/>
          <a:stretch/>
        </p:blipFill>
        <p:spPr>
          <a:xfrm>
            <a:off x="8362713" y="146488"/>
            <a:ext cx="543476" cy="683667"/>
          </a:xfrm>
          <a:prstGeom prst="rect">
            <a:avLst/>
          </a:prstGeom>
          <a:noFill/>
          <a:ln>
            <a:noFill/>
          </a:ln>
        </p:spPr>
      </p:pic>
      <p:pic>
        <p:nvPicPr>
          <p:cNvPr id="210" name="Google Shape;210;p43"/>
          <p:cNvPicPr preferRelativeResize="0"/>
          <p:nvPr/>
        </p:nvPicPr>
        <p:blipFill rotWithShape="1">
          <a:blip r:embed="rId4">
            <a:alphaModFix/>
          </a:blip>
          <a:srcRect b="9608" l="0" r="0" t="65374"/>
          <a:stretch/>
        </p:blipFill>
        <p:spPr>
          <a:xfrm>
            <a:off x="457203" y="0"/>
            <a:ext cx="2090198" cy="5143504"/>
          </a:xfrm>
          <a:prstGeom prst="rect">
            <a:avLst/>
          </a:prstGeom>
          <a:noFill/>
          <a:ln>
            <a:noFill/>
          </a:ln>
        </p:spPr>
      </p:pic>
      <p:pic>
        <p:nvPicPr>
          <p:cNvPr id="211" name="Google Shape;211;p43"/>
          <p:cNvPicPr preferRelativeResize="0"/>
          <p:nvPr/>
        </p:nvPicPr>
        <p:blipFill rotWithShape="1">
          <a:blip r:embed="rId4">
            <a:alphaModFix/>
          </a:blip>
          <a:srcRect b="46581" l="0" r="4897" t="37208"/>
          <a:stretch/>
        </p:blipFill>
        <p:spPr>
          <a:xfrm>
            <a:off x="3526900" y="1810475"/>
            <a:ext cx="1987775" cy="3333022"/>
          </a:xfrm>
          <a:prstGeom prst="rect">
            <a:avLst/>
          </a:prstGeom>
          <a:noFill/>
          <a:ln>
            <a:noFill/>
          </a:ln>
        </p:spPr>
      </p:pic>
      <p:sp>
        <p:nvSpPr>
          <p:cNvPr id="212" name="Google Shape;212;p43"/>
          <p:cNvSpPr txBox="1"/>
          <p:nvPr/>
        </p:nvSpPr>
        <p:spPr>
          <a:xfrm>
            <a:off x="3672025" y="113750"/>
            <a:ext cx="5153400" cy="156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200">
                <a:solidFill>
                  <a:srgbClr val="FFFFFF"/>
                </a:solidFill>
                <a:latin typeface="Montserrat"/>
                <a:ea typeface="Montserrat"/>
                <a:cs typeface="Montserrat"/>
                <a:sym typeface="Montserrat"/>
              </a:rPr>
              <a:t>Solutions across housing, mobility and nutrition </a:t>
            </a:r>
            <a:r>
              <a:rPr b="1" lang="en-GB" sz="2200">
                <a:solidFill>
                  <a:srgbClr val="FFFFFF"/>
                </a:solidFill>
                <a:latin typeface="Montserrat"/>
                <a:ea typeface="Montserrat"/>
                <a:cs typeface="Montserrat"/>
                <a:sym typeface="Montserrat"/>
              </a:rPr>
              <a:t>deliver 70% of the required emissions cut</a:t>
            </a:r>
            <a:endParaRPr b="1" sz="2200">
              <a:solidFill>
                <a:srgbClr val="FFFFFF"/>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3238"/>
        </a:solidFill>
      </p:bgPr>
    </p:bg>
    <p:spTree>
      <p:nvGrpSpPr>
        <p:cNvPr id="216" name="Shape 216"/>
        <p:cNvGrpSpPr/>
        <p:nvPr/>
      </p:nvGrpSpPr>
      <p:grpSpPr>
        <a:xfrm>
          <a:off x="0" y="0"/>
          <a:ext cx="0" cy="0"/>
          <a:chOff x="0" y="0"/>
          <a:chExt cx="0" cy="0"/>
        </a:xfrm>
      </p:grpSpPr>
      <p:pic>
        <p:nvPicPr>
          <p:cNvPr id="217" name="Google Shape;217;p44"/>
          <p:cNvPicPr preferRelativeResize="0"/>
          <p:nvPr/>
        </p:nvPicPr>
        <p:blipFill rotWithShape="1">
          <a:blip r:embed="rId3">
            <a:alphaModFix/>
          </a:blip>
          <a:srcRect b="0" l="0" r="67814" t="0"/>
          <a:stretch/>
        </p:blipFill>
        <p:spPr>
          <a:xfrm>
            <a:off x="8362713" y="146488"/>
            <a:ext cx="543476" cy="683667"/>
          </a:xfrm>
          <a:prstGeom prst="rect">
            <a:avLst/>
          </a:prstGeom>
          <a:noFill/>
          <a:ln>
            <a:noFill/>
          </a:ln>
        </p:spPr>
      </p:pic>
      <p:pic>
        <p:nvPicPr>
          <p:cNvPr id="218" name="Google Shape;218;p44"/>
          <p:cNvPicPr preferRelativeResize="0"/>
          <p:nvPr/>
        </p:nvPicPr>
        <p:blipFill rotWithShape="1">
          <a:blip r:embed="rId4">
            <a:alphaModFix/>
          </a:blip>
          <a:srcRect b="9608" l="0" r="0" t="65374"/>
          <a:stretch/>
        </p:blipFill>
        <p:spPr>
          <a:xfrm>
            <a:off x="457200" y="0"/>
            <a:ext cx="2090275" cy="5143504"/>
          </a:xfrm>
          <a:prstGeom prst="rect">
            <a:avLst/>
          </a:prstGeom>
          <a:noFill/>
          <a:ln>
            <a:noFill/>
          </a:ln>
        </p:spPr>
      </p:pic>
      <p:pic>
        <p:nvPicPr>
          <p:cNvPr id="219" name="Google Shape;219;p44"/>
          <p:cNvPicPr preferRelativeResize="0"/>
          <p:nvPr/>
        </p:nvPicPr>
        <p:blipFill rotWithShape="1">
          <a:blip r:embed="rId4">
            <a:alphaModFix/>
          </a:blip>
          <a:srcRect b="46581" l="0" r="4269" t="37208"/>
          <a:stretch/>
        </p:blipFill>
        <p:spPr>
          <a:xfrm>
            <a:off x="3526900" y="1810475"/>
            <a:ext cx="2001026" cy="3333022"/>
          </a:xfrm>
          <a:prstGeom prst="rect">
            <a:avLst/>
          </a:prstGeom>
          <a:noFill/>
          <a:ln>
            <a:noFill/>
          </a:ln>
        </p:spPr>
      </p:pic>
      <p:pic>
        <p:nvPicPr>
          <p:cNvPr id="220" name="Google Shape;220;p44"/>
          <p:cNvPicPr preferRelativeResize="0"/>
          <p:nvPr/>
        </p:nvPicPr>
        <p:blipFill rotWithShape="1">
          <a:blip r:embed="rId4">
            <a:alphaModFix/>
          </a:blip>
          <a:srcRect b="34808" l="0" r="4269" t="53031"/>
          <a:stretch/>
        </p:blipFill>
        <p:spPr>
          <a:xfrm>
            <a:off x="6672800" y="2643150"/>
            <a:ext cx="2001026" cy="2500353"/>
          </a:xfrm>
          <a:prstGeom prst="rect">
            <a:avLst/>
          </a:prstGeom>
          <a:noFill/>
          <a:ln>
            <a:noFill/>
          </a:ln>
        </p:spPr>
      </p:pic>
      <p:sp>
        <p:nvSpPr>
          <p:cNvPr id="221" name="Google Shape;221;p44"/>
          <p:cNvSpPr txBox="1"/>
          <p:nvPr/>
        </p:nvSpPr>
        <p:spPr>
          <a:xfrm>
            <a:off x="3672025" y="113750"/>
            <a:ext cx="5153400" cy="1569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GB" sz="2200">
                <a:solidFill>
                  <a:srgbClr val="FFFFFF"/>
                </a:solidFill>
                <a:latin typeface="Montserrat"/>
                <a:ea typeface="Montserrat"/>
                <a:cs typeface="Montserrat"/>
                <a:sym typeface="Montserrat"/>
              </a:rPr>
              <a:t>Solutions across housing, mobility and nutrition </a:t>
            </a:r>
            <a:r>
              <a:rPr b="1" lang="en-GB" sz="2200">
                <a:solidFill>
                  <a:srgbClr val="FFFFFF"/>
                </a:solidFill>
                <a:latin typeface="Montserrat"/>
                <a:ea typeface="Montserrat"/>
                <a:cs typeface="Montserrat"/>
                <a:sym typeface="Montserrat"/>
              </a:rPr>
              <a:t>deliver 70% of the required emissions cut</a:t>
            </a:r>
            <a:endParaRPr b="1" sz="2200">
              <a:solidFill>
                <a:srgbClr val="FFFFFF"/>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5" name="Shape 225"/>
        <p:cNvGrpSpPr/>
        <p:nvPr/>
      </p:nvGrpSpPr>
      <p:grpSpPr>
        <a:xfrm>
          <a:off x="0" y="0"/>
          <a:ext cx="0" cy="0"/>
          <a:chOff x="0" y="0"/>
          <a:chExt cx="0" cy="0"/>
        </a:xfrm>
      </p:grpSpPr>
      <p:pic>
        <p:nvPicPr>
          <p:cNvPr id="226" name="Google Shape;226;p45"/>
          <p:cNvPicPr preferRelativeResize="0"/>
          <p:nvPr/>
        </p:nvPicPr>
        <p:blipFill rotWithShape="1">
          <a:blip r:embed="rId3">
            <a:alphaModFix/>
          </a:blip>
          <a:srcRect b="0" l="0" r="0" t="0"/>
          <a:stretch/>
        </p:blipFill>
        <p:spPr>
          <a:xfrm>
            <a:off x="7530941" y="171582"/>
            <a:ext cx="1427700" cy="576900"/>
          </a:xfrm>
          <a:prstGeom prst="rect">
            <a:avLst/>
          </a:prstGeom>
          <a:noFill/>
          <a:ln>
            <a:noFill/>
          </a:ln>
        </p:spPr>
      </p:pic>
      <p:pic>
        <p:nvPicPr>
          <p:cNvPr id="227" name="Google Shape;227;p45"/>
          <p:cNvPicPr preferRelativeResize="0"/>
          <p:nvPr/>
        </p:nvPicPr>
        <p:blipFill rotWithShape="1">
          <a:blip r:embed="rId4">
            <a:alphaModFix/>
          </a:blip>
          <a:srcRect b="5870" l="5450" r="4613" t="21738"/>
          <a:stretch/>
        </p:blipFill>
        <p:spPr>
          <a:xfrm>
            <a:off x="2836875" y="0"/>
            <a:ext cx="6058724" cy="5143499"/>
          </a:xfrm>
          <a:prstGeom prst="rect">
            <a:avLst/>
          </a:prstGeom>
          <a:noFill/>
          <a:ln>
            <a:noFill/>
          </a:ln>
        </p:spPr>
      </p:pic>
      <p:pic>
        <p:nvPicPr>
          <p:cNvPr id="228" name="Google Shape;228;p45"/>
          <p:cNvPicPr preferRelativeResize="0"/>
          <p:nvPr/>
        </p:nvPicPr>
        <p:blipFill rotWithShape="1">
          <a:blip r:embed="rId4">
            <a:alphaModFix/>
          </a:blip>
          <a:srcRect b="43548" l="-1475" r="66923" t="17446"/>
          <a:stretch/>
        </p:blipFill>
        <p:spPr>
          <a:xfrm>
            <a:off x="-91260" y="2596625"/>
            <a:ext cx="2124036" cy="2699274"/>
          </a:xfrm>
          <a:prstGeom prst="rect">
            <a:avLst/>
          </a:prstGeom>
          <a:noFill/>
          <a:ln>
            <a:noFill/>
          </a:ln>
        </p:spPr>
      </p:pic>
      <p:sp>
        <p:nvSpPr>
          <p:cNvPr id="229" name="Google Shape;229;p45"/>
          <p:cNvSpPr/>
          <p:nvPr/>
        </p:nvSpPr>
        <p:spPr>
          <a:xfrm>
            <a:off x="2571750" y="-79550"/>
            <a:ext cx="2187300" cy="2699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5"/>
          <p:cNvSpPr txBox="1"/>
          <p:nvPr/>
        </p:nvSpPr>
        <p:spPr>
          <a:xfrm>
            <a:off x="420350" y="167450"/>
            <a:ext cx="3821700" cy="24132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00000"/>
              </a:buClr>
              <a:buFont typeface="Montserrat"/>
              <a:buNone/>
            </a:pPr>
            <a:r>
              <a:rPr b="1" lang="en-GB" sz="2200">
                <a:solidFill>
                  <a:srgbClr val="00C1F2"/>
                </a:solidFill>
                <a:latin typeface="Montserrat"/>
                <a:ea typeface="Montserrat"/>
                <a:cs typeface="Montserrat"/>
                <a:sym typeface="Montserrat"/>
              </a:rPr>
              <a:t>A global agenda packed with circular economy strategies</a:t>
            </a:r>
            <a:r>
              <a:rPr lang="en-GB" sz="2200">
                <a:solidFill>
                  <a:srgbClr val="FFFFFF"/>
                </a:solidFill>
                <a:latin typeface="Montserrat"/>
                <a:ea typeface="Montserrat"/>
                <a:cs typeface="Montserrat"/>
                <a:sym typeface="Montserrat"/>
              </a:rPr>
              <a:t> </a:t>
            </a:r>
            <a:r>
              <a:rPr lang="en-GB" sz="2200">
                <a:solidFill>
                  <a:srgbClr val="253239"/>
                </a:solidFill>
                <a:latin typeface="Montserrat"/>
                <a:ea typeface="Montserrat"/>
                <a:cs typeface="Montserrat"/>
                <a:sym typeface="Montserrat"/>
              </a:rPr>
              <a:t>can close the emissions gap and bring us on a “well below 2 degree” pathway. </a:t>
            </a:r>
            <a:endParaRPr sz="2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 Presentation Template 20190906">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8A928D7DDFB64CB794F2BB56EEB8E1" ma:contentTypeVersion="14" ma:contentTypeDescription="Create a new document." ma:contentTypeScope="" ma:versionID="43edb1d6964fd0b48354305b0135518e">
  <xsd:schema xmlns:xsd="http://www.w3.org/2001/XMLSchema" xmlns:xs="http://www.w3.org/2001/XMLSchema" xmlns:p="http://schemas.microsoft.com/office/2006/metadata/properties" xmlns:ns1="http://schemas.microsoft.com/sharepoint/v3" xmlns:ns2="73a89e81-9289-4467-9668-1b01342d69f0" xmlns:ns3="29688f28-23f9-4438-9e67-76ed24638d19" targetNamespace="http://schemas.microsoft.com/office/2006/metadata/properties" ma:root="true" ma:fieldsID="ebb3c024fc60529dfbf982dcb94530fc" ns1:_="" ns2:_="" ns3:_="">
    <xsd:import namespace="http://schemas.microsoft.com/sharepoint/v3"/>
    <xsd:import namespace="73a89e81-9289-4467-9668-1b01342d69f0"/>
    <xsd:import namespace="29688f28-23f9-4438-9e67-76ed24638d19"/>
    <xsd:element name="properties">
      <xsd:complexType>
        <xsd:sequence>
          <xsd:element name="documentManagement">
            <xsd:complexType>
              <xsd:all>
                <xsd:element ref="ns2:SharedWithUsers" minOccurs="0"/>
                <xsd:element ref="ns1:IMAddress" minOccurs="0"/>
                <xsd:element ref="ns2:SharingHintHash" minOccurs="0"/>
                <xsd:element ref="ns2:SharedWithDetails" minOccurs="0"/>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ddress" ma:index="9" nillable="true" ma:displayName="IM Address" ma:internalName="IMAdd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a89e81-9289-4467-9668-1b01342d69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688f28-23f9-4438-9e67-76ed24638d1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ddress xmlns="http://schemas.microsoft.com/sharepoint/v3" xsi:nil="true"/>
  </documentManagement>
</p:properties>
</file>

<file path=customXml/itemProps1.xml><?xml version="1.0" encoding="utf-8"?>
<ds:datastoreItem xmlns:ds="http://schemas.openxmlformats.org/officeDocument/2006/customXml" ds:itemID="{BDB38EE3-0696-4F7A-BAA7-1780444EBE79}"/>
</file>

<file path=customXml/itemProps2.xml><?xml version="1.0" encoding="utf-8"?>
<ds:datastoreItem xmlns:ds="http://schemas.openxmlformats.org/officeDocument/2006/customXml" ds:itemID="{F5995087-F568-48D8-A228-BD3D3311B73D}"/>
</file>

<file path=customXml/itemProps3.xml><?xml version="1.0" encoding="utf-8"?>
<ds:datastoreItem xmlns:ds="http://schemas.openxmlformats.org/officeDocument/2006/customXml" ds:itemID="{8AC1A9FA-64C1-4918-9A31-B52399285F51}"/>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0x010100FB8A928D7DDFB64CB794F2BB56EEB8E1</vt:lpwstr>
  </property>
</Properties>
</file>