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304" r:id="rId6"/>
    <p:sldId id="311" r:id="rId7"/>
    <p:sldId id="308" r:id="rId8"/>
    <p:sldId id="309" r:id="rId9"/>
    <p:sldId id="312" r:id="rId10"/>
    <p:sldId id="303" r:id="rId11"/>
    <p:sldId id="295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4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Carr-Whitworth" initials="RC" lastIdx="1" clrIdx="0">
    <p:extLst>
      <p:ext uri="{19B8F6BF-5375-455C-9EA6-DF929625EA0E}">
        <p15:presenceInfo xmlns:p15="http://schemas.microsoft.com/office/powerpoint/2012/main" userId="S-1-5-21-1390067357-1993962763-725345543-7218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F53"/>
    <a:srgbClr val="E74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9FC430-A0F5-41B3-9815-F371E17DAA3B}" v="78" dt="2021-02-12T09:26:40.542"/>
    <p1510:client id="{69B83369-8915-44CA-82B2-42E50761299E}" v="13" dt="2021-02-12T14:25:46.903"/>
    <p1510:client id="{7997DD8D-A1F8-402A-8F6E-BBA199CA0AF4}" v="21" dt="2020-09-16T07:58:08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0690" autoAdjust="0"/>
  </p:normalViewPr>
  <p:slideViewPr>
    <p:cSldViewPr snapToGrid="0" snapToObjects="1" showGuides="1">
      <p:cViewPr varScale="1">
        <p:scale>
          <a:sx n="76" d="100"/>
          <a:sy n="76" d="100"/>
        </p:scale>
        <p:origin x="1224" y="54"/>
      </p:cViewPr>
      <p:guideLst>
        <p:guide orient="horz" pos="1620"/>
        <p:guide pos="346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40417-73D3-4F95-8B1F-BE4C0BFA0DA1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0B4F9-9C36-4BD4-8BA1-9A82E4C2D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99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B4F9-9C36-4BD4-8BA1-9A82E4C2D45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88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remember to mention policy </a:t>
            </a:r>
            <a:r>
              <a:rPr lang="en-GB" dirty="0" err="1"/>
              <a:t>etc</a:t>
            </a:r>
            <a:r>
              <a:rPr lang="en-GB" dirty="0"/>
              <a:t> will be second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B4F9-9C36-4BD4-8BA1-9A82E4C2D45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586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B4F9-9C36-4BD4-8BA1-9A82E4C2D45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706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remember to mention policy </a:t>
            </a:r>
            <a:r>
              <a:rPr lang="en-GB" dirty="0" err="1"/>
              <a:t>etc</a:t>
            </a:r>
            <a:r>
              <a:rPr lang="en-GB" dirty="0"/>
              <a:t> will be second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B4F9-9C36-4BD4-8BA1-9A82E4C2D45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406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B4F9-9C36-4BD4-8BA1-9A82E4C2D45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30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548000"/>
            <a:ext cx="5040000" cy="1102519"/>
          </a:xfrm>
        </p:spPr>
        <p:txBody>
          <a:bodyPr/>
          <a:lstStyle>
            <a:lvl1pPr>
              <a:defRPr>
                <a:latin typeface="Corbel"/>
                <a:cs typeface="Corbe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2664000"/>
            <a:ext cx="5040000" cy="13293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2" y="3780000"/>
            <a:ext cx="2806112" cy="342837"/>
          </a:xfrm>
        </p:spPr>
        <p:txBody>
          <a:bodyPr/>
          <a:lstStyle>
            <a:lvl1pPr marL="0" indent="0">
              <a:buNone/>
              <a:defRPr sz="1400" b="1" cap="all">
                <a:solidFill>
                  <a:srgbClr val="C63F53"/>
                </a:solidFill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D4184D-1B73-914A-B5B2-EDE5C672F5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8709" y="0"/>
            <a:ext cx="3644900" cy="3733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87965A-3299-7842-AB3A-A5C7DDCDBC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0000" y="432000"/>
            <a:ext cx="1735200" cy="89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3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432000"/>
            <a:ext cx="5040000" cy="389017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000" y="1520902"/>
            <a:ext cx="5049100" cy="294294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759999" y="431999"/>
            <a:ext cx="2952000" cy="403184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9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3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432000"/>
            <a:ext cx="5040000" cy="38901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520902"/>
            <a:ext cx="5040000" cy="2866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670272"/>
            <a:ext cx="9144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REDS-Logo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3649"/>
            <a:ext cx="1025765" cy="3343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A13C5C-D498-7540-ADD0-8D106CC591F6}"/>
              </a:ext>
            </a:extLst>
          </p:cNvPr>
          <p:cNvSpPr txBox="1"/>
          <p:nvPr userDrawn="1"/>
        </p:nvSpPr>
        <p:spPr>
          <a:xfrm>
            <a:off x="6851321" y="4823109"/>
            <a:ext cx="186508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www.creds.ac.uk</a:t>
            </a:r>
            <a:endParaRPr lang="en-US" sz="1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FEC6B4-706A-CC40-840E-1A49CF7042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16691" y="4773054"/>
            <a:ext cx="123319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2400" b="1" i="0" kern="1200" baseline="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ts val="0"/>
        </a:spcBef>
        <a:spcAft>
          <a:spcPts val="600"/>
        </a:spcAft>
        <a:buFont typeface="Arial"/>
        <a:buChar char="•"/>
        <a:defRPr sz="1800" b="0" i="0" kern="1200" baseline="0">
          <a:solidFill>
            <a:schemeClr val="tx1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lnSpc>
          <a:spcPts val="2000"/>
        </a:lnSpc>
        <a:spcBef>
          <a:spcPts val="0"/>
        </a:spcBef>
        <a:spcAft>
          <a:spcPts val="600"/>
        </a:spcAft>
        <a:buFont typeface="Arial"/>
        <a:buChar char="–"/>
        <a:defRPr sz="1800" b="0" i="0" kern="1200" baseline="0">
          <a:solidFill>
            <a:schemeClr val="tx1"/>
          </a:solidFill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lnSpc>
          <a:spcPts val="2000"/>
        </a:lnSpc>
        <a:spcBef>
          <a:spcPts val="0"/>
        </a:spcBef>
        <a:spcAft>
          <a:spcPts val="600"/>
        </a:spcAft>
        <a:buFont typeface="Arial"/>
        <a:buChar char="•"/>
        <a:defRPr sz="1800" b="0" i="0" kern="1200" baseline="0">
          <a:solidFill>
            <a:schemeClr val="tx1"/>
          </a:solidFill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lnSpc>
          <a:spcPts val="2000"/>
        </a:lnSpc>
        <a:spcBef>
          <a:spcPts val="0"/>
        </a:spcBef>
        <a:spcAft>
          <a:spcPts val="600"/>
        </a:spcAft>
        <a:buFont typeface="Arial"/>
        <a:buChar char="–"/>
        <a:defRPr sz="1800" b="0" i="0" kern="1200" baseline="0">
          <a:solidFill>
            <a:schemeClr val="tx1"/>
          </a:solidFill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lnSpc>
          <a:spcPts val="2000"/>
        </a:lnSpc>
        <a:spcBef>
          <a:spcPts val="0"/>
        </a:spcBef>
        <a:spcAft>
          <a:spcPts val="600"/>
        </a:spcAft>
        <a:buFont typeface="Arial"/>
        <a:buChar char="»"/>
        <a:defRPr sz="1800" b="0" i="0" kern="1200" baseline="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rap.org.uk/resources/report/net-zero-why-resource-efficiency-holds-answers" TargetMode="External"/><Relationship Id="rId2" Type="http://schemas.openxmlformats.org/officeDocument/2006/relationships/hyperlink" Target="https://www.creds.ac.uk/publications/resource-efficiency-scenarios-for-the-uk-technical-repor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hyperlink" Target="http://www.creds.ac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2089269"/>
            <a:ext cx="5040000" cy="799386"/>
          </a:xfrm>
        </p:spPr>
        <p:txBody>
          <a:bodyPr/>
          <a:lstStyle/>
          <a:p>
            <a:r>
              <a:rPr lang="en-US" dirty="0"/>
              <a:t>The link between carbon emissions and raw material use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262" y="3242274"/>
            <a:ext cx="5528236" cy="1329364"/>
          </a:xfrm>
        </p:spPr>
        <p:txBody>
          <a:bodyPr/>
          <a:lstStyle/>
          <a:p>
            <a:r>
              <a:rPr lang="en-GB" dirty="0"/>
              <a:t>John Barrett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08" y="537883"/>
            <a:ext cx="2586483" cy="7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4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8DCDF-5D66-9B42-9AC0-73BB1EA4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432000"/>
            <a:ext cx="3191124" cy="389017"/>
          </a:xfrm>
        </p:spPr>
        <p:txBody>
          <a:bodyPr/>
          <a:lstStyle/>
          <a:p>
            <a:r>
              <a:rPr lang="en-US" dirty="0"/>
              <a:t>Current Policy Pathway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95" y="1079157"/>
            <a:ext cx="4106890" cy="34491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014" y="1276864"/>
            <a:ext cx="3437811" cy="290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68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8DCDF-5D66-9B42-9AC0-73BB1EA4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432000"/>
            <a:ext cx="5975514" cy="820738"/>
          </a:xfrm>
        </p:spPr>
        <p:txBody>
          <a:bodyPr/>
          <a:lstStyle/>
          <a:p>
            <a:r>
              <a:rPr lang="en-US" dirty="0"/>
              <a:t>Resource efficiency strategies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118" y="1053618"/>
            <a:ext cx="5350781" cy="3356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6314" y="842369"/>
            <a:ext cx="2529016" cy="805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268995" y="4135395"/>
            <a:ext cx="1359243" cy="4695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956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8DCDF-5D66-9B42-9AC0-73BB1EA4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99" y="432000"/>
            <a:ext cx="6016703" cy="410369"/>
          </a:xfrm>
        </p:spPr>
        <p:txBody>
          <a:bodyPr/>
          <a:lstStyle/>
          <a:p>
            <a:r>
              <a:rPr lang="en-US" dirty="0"/>
              <a:t>Role of resource efficiency by products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65" y="1103852"/>
            <a:ext cx="4137232" cy="3383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806" y="1408670"/>
            <a:ext cx="3204453" cy="235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16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8DCDF-5D66-9B42-9AC0-73BB1EA4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99" y="235228"/>
            <a:ext cx="8430390" cy="1231106"/>
          </a:xfrm>
        </p:spPr>
        <p:txBody>
          <a:bodyPr/>
          <a:lstStyle/>
          <a:p>
            <a:r>
              <a:rPr lang="en-US" dirty="0"/>
              <a:t>Resource efficiency saving by strategies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    </a:t>
            </a:r>
            <a:r>
              <a:rPr lang="en-US" sz="2000" dirty="0"/>
              <a:t>Production  						      Consumption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94" y="1466335"/>
            <a:ext cx="4086240" cy="2676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048" y="1589902"/>
            <a:ext cx="3980165" cy="255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30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474356" y="3700899"/>
            <a:ext cx="1277954" cy="86832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Materials &amp; products</a:t>
            </a:r>
          </a:p>
          <a:p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96" y="516539"/>
            <a:ext cx="1173637" cy="70232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Nutrition</a:t>
            </a:r>
          </a:p>
          <a:p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446" y="3581318"/>
            <a:ext cx="411425" cy="4660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80718" y="1321316"/>
            <a:ext cx="1173637" cy="68955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Shelter </a:t>
            </a:r>
          </a:p>
          <a:p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873" y="1392018"/>
            <a:ext cx="409526" cy="3776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04012" y="3367847"/>
            <a:ext cx="1173637" cy="842784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Non-domestic </a:t>
            </a:r>
          </a:p>
          <a:p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902" y="740552"/>
            <a:ext cx="396101" cy="241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333" y="3979899"/>
            <a:ext cx="541386" cy="5413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536639" y="2010866"/>
            <a:ext cx="1230904" cy="70232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</a:p>
          <a:p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/>
          <a:srcRect r="24205" b="40016"/>
          <a:stretch/>
        </p:blipFill>
        <p:spPr>
          <a:xfrm>
            <a:off x="7096342" y="2146782"/>
            <a:ext cx="651541" cy="3605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384026" y="602638"/>
            <a:ext cx="1173637" cy="68955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Land use</a:t>
            </a:r>
          </a:p>
          <a:p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Elbow Connector 27"/>
          <p:cNvCxnSpPr>
            <a:stCxn id="9" idx="3"/>
            <a:endCxn id="16" idx="1"/>
          </p:cNvCxnSpPr>
          <p:nvPr/>
        </p:nvCxnSpPr>
        <p:spPr>
          <a:xfrm>
            <a:off x="3177649" y="3789239"/>
            <a:ext cx="2296707" cy="33305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7" idx="2"/>
            <a:endCxn id="16" idx="0"/>
          </p:cNvCxnSpPr>
          <p:nvPr/>
        </p:nvCxnSpPr>
        <p:spPr>
          <a:xfrm rot="16200000" flipH="1">
            <a:off x="3348611" y="929792"/>
            <a:ext cx="1683648" cy="3845796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165703" y="2851730"/>
            <a:ext cx="122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70C0"/>
                </a:solidFill>
              </a:rPr>
              <a:t>New build demand for construction materials</a:t>
            </a:r>
          </a:p>
        </p:txBody>
      </p:sp>
      <p:cxnSp>
        <p:nvCxnSpPr>
          <p:cNvPr id="50" name="Elbow Connector 49"/>
          <p:cNvCxnSpPr>
            <a:cxnSpLocks/>
            <a:stCxn id="23" idx="3"/>
            <a:endCxn id="16" idx="3"/>
          </p:cNvCxnSpPr>
          <p:nvPr/>
        </p:nvCxnSpPr>
        <p:spPr>
          <a:xfrm flipH="1">
            <a:off x="6752310" y="2327070"/>
            <a:ext cx="995573" cy="1795221"/>
          </a:xfrm>
          <a:prstGeom prst="bentConnector3">
            <a:avLst>
              <a:gd name="adj1" fmla="val -22962"/>
            </a:avLst>
          </a:prstGeom>
          <a:ln w="1905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016083" y="2796366"/>
            <a:ext cx="995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C00000"/>
                </a:solidFill>
              </a:rPr>
              <a:t>Derived demand for Infrastructure and construction materials</a:t>
            </a:r>
          </a:p>
        </p:txBody>
      </p:sp>
      <p:cxnSp>
        <p:nvCxnSpPr>
          <p:cNvPr id="54" name="Elbow Connector 53"/>
          <p:cNvCxnSpPr>
            <a:stCxn id="7" idx="3"/>
            <a:endCxn id="21" idx="1"/>
          </p:cNvCxnSpPr>
          <p:nvPr/>
        </p:nvCxnSpPr>
        <p:spPr>
          <a:xfrm>
            <a:off x="2854355" y="1666091"/>
            <a:ext cx="3682284" cy="695935"/>
          </a:xfrm>
          <a:prstGeom prst="bentConnector3">
            <a:avLst>
              <a:gd name="adj1" fmla="val 36477"/>
            </a:avLst>
          </a:prstGeom>
          <a:ln w="190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133176" y="1650588"/>
            <a:ext cx="1137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70C0"/>
                </a:solidFill>
              </a:rPr>
              <a:t>Mobility demand &amp; vehicle ownership with changes to work patterns</a:t>
            </a:r>
          </a:p>
        </p:txBody>
      </p:sp>
      <p:cxnSp>
        <p:nvCxnSpPr>
          <p:cNvPr id="58" name="Elbow Connector 57"/>
          <p:cNvCxnSpPr>
            <a:stCxn id="7" idx="1"/>
            <a:endCxn id="9" idx="1"/>
          </p:cNvCxnSpPr>
          <p:nvPr/>
        </p:nvCxnSpPr>
        <p:spPr>
          <a:xfrm rot="10800000" flipH="1" flipV="1">
            <a:off x="1680718" y="1666091"/>
            <a:ext cx="323294" cy="2123148"/>
          </a:xfrm>
          <a:prstGeom prst="bentConnector3">
            <a:avLst>
              <a:gd name="adj1" fmla="val -121299"/>
            </a:avLst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70269" y="2150035"/>
            <a:ext cx="97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accent6">
                    <a:lumMod val="50000"/>
                  </a:schemeClr>
                </a:solidFill>
              </a:rPr>
              <a:t>Repurposing floor space from changes to retail &amp; storage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5914" y="829154"/>
            <a:ext cx="400831" cy="400831"/>
          </a:xfrm>
          <a:prstGeom prst="rect">
            <a:avLst/>
          </a:prstGeom>
        </p:spPr>
      </p:pic>
      <p:cxnSp>
        <p:nvCxnSpPr>
          <p:cNvPr id="64" name="Elbow Connector 63"/>
          <p:cNvCxnSpPr>
            <a:stCxn id="13" idx="3"/>
            <a:endCxn id="27" idx="2"/>
          </p:cNvCxnSpPr>
          <p:nvPr/>
        </p:nvCxnSpPr>
        <p:spPr>
          <a:xfrm>
            <a:off x="5025633" y="867699"/>
            <a:ext cx="1945212" cy="424489"/>
          </a:xfrm>
          <a:prstGeom prst="bentConnector4">
            <a:avLst>
              <a:gd name="adj1" fmla="val 58653"/>
              <a:gd name="adj2" fmla="val 153853"/>
            </a:avLst>
          </a:prstGeom>
          <a:ln w="19050">
            <a:solidFill>
              <a:schemeClr val="accent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135928" y="504724"/>
            <a:ext cx="1248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accent2">
                    <a:lumMod val="50000"/>
                  </a:schemeClr>
                </a:solidFill>
              </a:rPr>
              <a:t>Demand for land, &amp; forestry potential</a:t>
            </a:r>
          </a:p>
        </p:txBody>
      </p:sp>
      <p:cxnSp>
        <p:nvCxnSpPr>
          <p:cNvPr id="69" name="Elbow Connector 68"/>
          <p:cNvCxnSpPr>
            <a:stCxn id="13" idx="2"/>
          </p:cNvCxnSpPr>
          <p:nvPr/>
        </p:nvCxnSpPr>
        <p:spPr>
          <a:xfrm rot="16200000" flipH="1">
            <a:off x="3951227" y="1706446"/>
            <a:ext cx="2482040" cy="1506865"/>
          </a:xfrm>
          <a:prstGeom prst="bentConnector3">
            <a:avLst>
              <a:gd name="adj1" fmla="val 14618"/>
            </a:avLst>
          </a:prstGeom>
          <a:ln w="19050">
            <a:solidFill>
              <a:schemeClr val="accent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935485" y="1563633"/>
            <a:ext cx="10940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accent2">
                    <a:lumMod val="50000"/>
                  </a:schemeClr>
                </a:solidFill>
              </a:rPr>
              <a:t>Changes to production impact F&amp;D sector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11F2E0-6E88-4D86-8DD2-A872F254EF9C}"/>
              </a:ext>
            </a:extLst>
          </p:cNvPr>
          <p:cNvSpPr/>
          <p:nvPr/>
        </p:nvSpPr>
        <p:spPr>
          <a:xfrm>
            <a:off x="1556780" y="2941994"/>
            <a:ext cx="1075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rgbClr val="0070C0"/>
                </a:solidFill>
              </a:rPr>
              <a:t>Shifts in office working patterns</a:t>
            </a:r>
          </a:p>
        </p:txBody>
      </p:sp>
      <p:cxnSp>
        <p:nvCxnSpPr>
          <p:cNvPr id="30" name="Elbow Connector 57">
            <a:extLst>
              <a:ext uri="{FF2B5EF4-FFF2-40B4-BE49-F238E27FC236}">
                <a16:creationId xmlns:a16="http://schemas.microsoft.com/office/drawing/2014/main" id="{E439F766-F737-42B3-97BD-DFD0B7196B37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rot="16200000" flipH="1">
            <a:off x="1750694" y="2527709"/>
            <a:ext cx="1356981" cy="323294"/>
          </a:xfrm>
          <a:prstGeom prst="bentConnector3">
            <a:avLst>
              <a:gd name="adj1" fmla="val 62053"/>
            </a:avLst>
          </a:prstGeom>
          <a:ln w="19050">
            <a:solidFill>
              <a:srgbClr val="0070C0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8894075-369F-4121-9497-EEC4127A940B}"/>
              </a:ext>
            </a:extLst>
          </p:cNvPr>
          <p:cNvSpPr txBox="1"/>
          <p:nvPr/>
        </p:nvSpPr>
        <p:spPr>
          <a:xfrm>
            <a:off x="3209414" y="3834477"/>
            <a:ext cx="122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accent6">
                    <a:lumMod val="50000"/>
                  </a:schemeClr>
                </a:solidFill>
              </a:rPr>
              <a:t>Floor space repurposing &amp; new build demand for materials</a:t>
            </a:r>
          </a:p>
        </p:txBody>
      </p:sp>
      <p:cxnSp>
        <p:nvCxnSpPr>
          <p:cNvPr id="42" name="Elbow Connector 49">
            <a:extLst>
              <a:ext uri="{FF2B5EF4-FFF2-40B4-BE49-F238E27FC236}">
                <a16:creationId xmlns:a16="http://schemas.microsoft.com/office/drawing/2014/main" id="{581924F0-3D8F-4E2A-BB6D-10752DFA5A40}"/>
              </a:ext>
            </a:extLst>
          </p:cNvPr>
          <p:cNvCxnSpPr>
            <a:cxnSpLocks/>
            <a:stCxn id="21" idx="2"/>
            <a:endCxn id="16" idx="3"/>
          </p:cNvCxnSpPr>
          <p:nvPr/>
        </p:nvCxnSpPr>
        <p:spPr>
          <a:xfrm rot="5400000">
            <a:off x="6247649" y="3217848"/>
            <a:ext cx="1409105" cy="399781"/>
          </a:xfrm>
          <a:prstGeom prst="bentConnector2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6974248-0184-4EF3-81D6-54A5FBB7CF52}"/>
              </a:ext>
            </a:extLst>
          </p:cNvPr>
          <p:cNvSpPr txBox="1"/>
          <p:nvPr/>
        </p:nvSpPr>
        <p:spPr>
          <a:xfrm>
            <a:off x="7172911" y="3010254"/>
            <a:ext cx="694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Derived demand for freight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11F610-9244-4B0C-B626-F5218EF02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432000"/>
            <a:ext cx="5040000" cy="389017"/>
          </a:xfrm>
        </p:spPr>
        <p:txBody>
          <a:bodyPr/>
          <a:lstStyle/>
          <a:p>
            <a:r>
              <a:rPr lang="en-GB" dirty="0"/>
              <a:t>Cross-sector linkages</a:t>
            </a:r>
          </a:p>
        </p:txBody>
      </p:sp>
    </p:spTree>
    <p:extLst>
      <p:ext uri="{BB962C8B-B14F-4D97-AF65-F5344CB8AC3E}">
        <p14:creationId xmlns:p14="http://schemas.microsoft.com/office/powerpoint/2010/main" val="97212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432000"/>
            <a:ext cx="5040000" cy="389017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0000" y="1154630"/>
            <a:ext cx="49608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orbel" panose="020B0503020204020204" pitchFamily="34" charset="0"/>
              </a:rPr>
              <a:t>Incentivise and enable social change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orbel" panose="020B0503020204020204" pitchFamily="34" charset="0"/>
              </a:rPr>
              <a:t>Optimisation of carbon intensive products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orbel" panose="020B0503020204020204" pitchFamily="34" charset="0"/>
              </a:rPr>
              <a:t>Government wide approach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orbel" panose="020B0503020204020204" pitchFamily="34" charset="0"/>
              </a:rPr>
              <a:t>Focus on business models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orbel" panose="020B0503020204020204" pitchFamily="34" charset="0"/>
              </a:rPr>
              <a:t>Remain focused on the goal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endParaRPr lang="en-US" altLang="en-US" dirty="0">
              <a:latin typeface="Corbel" panose="020B0503020204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51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E31BB-C34B-0C46-97FD-A7D700963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resources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6FAE4-3D33-7F43-98D5-A0657E396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1222198"/>
            <a:ext cx="5329008" cy="32416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Technical report: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hlinkClick r:id="rId2"/>
              </a:rPr>
              <a:t>https://www.creds.ac.uk/publications/resource-efficiency-scenarios-for-the-uk-technical-report/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Non-technical report: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hlinkClick r:id="rId3"/>
              </a:rPr>
              <a:t>https://wrap.org.uk/resources/report/net-zero-why-resource-efficiency-holds-answers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>
                <a:hlinkClick r:id="rId4"/>
              </a:rPr>
              <a:t>www.creds.ac.uk</a:t>
            </a:r>
            <a:r>
              <a:rPr lang="en-US" sz="2000" dirty="0"/>
              <a:t>:  regular updates with news, blogs and project information 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Twitter: </a:t>
            </a:r>
            <a:r>
              <a:rPr lang="en-US" sz="2000" dirty="0">
                <a:solidFill>
                  <a:schemeClr val="accent1"/>
                </a:solidFill>
              </a:rPr>
              <a:t>@CREDS_UK</a:t>
            </a:r>
            <a:endParaRPr lang="en-US" sz="2000" dirty="0"/>
          </a:p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1668588-CE80-3E43-8550-7DED5E2F97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t="29" b="29"/>
          <a:stretch>
            <a:fillRect/>
          </a:stretch>
        </p:blipFill>
        <p:spPr>
          <a:xfrm>
            <a:off x="5943599" y="431999"/>
            <a:ext cx="2768399" cy="4031847"/>
          </a:xfrm>
        </p:spPr>
      </p:pic>
    </p:spTree>
    <p:extLst>
      <p:ext uri="{BB962C8B-B14F-4D97-AF65-F5344CB8AC3E}">
        <p14:creationId xmlns:p14="http://schemas.microsoft.com/office/powerpoint/2010/main" val="1907477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82428"/>
      </a:dk1>
      <a:lt1>
        <a:sysClr val="window" lastClr="FFFFFF"/>
      </a:lt1>
      <a:dk2>
        <a:srgbClr val="1F497D"/>
      </a:dk2>
      <a:lt2>
        <a:srgbClr val="CCCCCC"/>
      </a:lt2>
      <a:accent1>
        <a:srgbClr val="E93955"/>
      </a:accent1>
      <a:accent2>
        <a:srgbClr val="24B19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93955"/>
      </a:hlink>
      <a:folHlink>
        <a:srgbClr val="24B19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7C5FC5A1E58B42B7639840EA14D78A" ma:contentTypeVersion="31" ma:contentTypeDescription="Create a new document." ma:contentTypeScope="" ma:versionID="b51817e9feab2948801b100314b1bfdc">
  <xsd:schema xmlns:xsd="http://www.w3.org/2001/XMLSchema" xmlns:xs="http://www.w3.org/2001/XMLSchema" xmlns:p="http://schemas.microsoft.com/office/2006/metadata/properties" xmlns:ns2="a81b5372-7960-406e-bcdd-c33078ac125a" xmlns:ns3="2977d286-6442-4f7d-93b9-71b4ae81c984" targetNamespace="http://schemas.microsoft.com/office/2006/metadata/properties" ma:root="true" ma:fieldsID="f98b5f2b630b998cd58730fa5fd316e0" ns2:_="" ns3:_="">
    <xsd:import namespace="a81b5372-7960-406e-bcdd-c33078ac125a"/>
    <xsd:import namespace="2977d286-6442-4f7d-93b9-71b4ae81c984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1b5372-7960-406e-bcdd-c33078ac125a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77d286-6442-4f7d-93b9-71b4ae81c984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a81b5372-7960-406e-bcdd-c33078ac125a" xsi:nil="true"/>
    <AppVersion xmlns="a81b5372-7960-406e-bcdd-c33078ac125a" xsi:nil="true"/>
    <TeamsChannelId xmlns="a81b5372-7960-406e-bcdd-c33078ac125a" xsi:nil="true"/>
    <Invited_Leaders xmlns="a81b5372-7960-406e-bcdd-c33078ac125a" xsi:nil="true"/>
    <IsNotebookLocked xmlns="a81b5372-7960-406e-bcdd-c33078ac125a" xsi:nil="true"/>
    <Invited_Members xmlns="a81b5372-7960-406e-bcdd-c33078ac125a" xsi:nil="true"/>
    <Math_Settings xmlns="a81b5372-7960-406e-bcdd-c33078ac125a" xsi:nil="true"/>
    <Templates xmlns="a81b5372-7960-406e-bcdd-c33078ac125a" xsi:nil="true"/>
    <Self_Registration_Enabled xmlns="a81b5372-7960-406e-bcdd-c33078ac125a" xsi:nil="true"/>
    <LMS_Mappings xmlns="a81b5372-7960-406e-bcdd-c33078ac125a" xsi:nil="true"/>
    <Member_Groups xmlns="a81b5372-7960-406e-bcdd-c33078ac125a">
      <UserInfo>
        <DisplayName/>
        <AccountId xsi:nil="true"/>
        <AccountType/>
      </UserInfo>
    </Member_Groups>
    <DefaultSectionNames xmlns="a81b5372-7960-406e-bcdd-c33078ac125a" xsi:nil="true"/>
    <NotebookType xmlns="a81b5372-7960-406e-bcdd-c33078ac125a" xsi:nil="true"/>
    <FolderType xmlns="a81b5372-7960-406e-bcdd-c33078ac125a" xsi:nil="true"/>
    <Leaders xmlns="a81b5372-7960-406e-bcdd-c33078ac125a">
      <UserInfo>
        <DisplayName/>
        <AccountId xsi:nil="true"/>
        <AccountType/>
      </UserInfo>
    </Leaders>
    <Is_Collaboration_Space_Locked xmlns="a81b5372-7960-406e-bcdd-c33078ac125a" xsi:nil="true"/>
    <Members xmlns="a81b5372-7960-406e-bcdd-c33078ac125a">
      <UserInfo>
        <DisplayName/>
        <AccountId xsi:nil="true"/>
        <AccountType/>
      </UserInfo>
    </Members>
    <Has_Leaders_Only_SectionGroup xmlns="a81b5372-7960-406e-bcdd-c33078ac125a" xsi:nil="true"/>
    <Owner xmlns="a81b5372-7960-406e-bcdd-c33078ac125a">
      <UserInfo>
        <DisplayName/>
        <AccountId xsi:nil="true"/>
        <AccountType/>
      </UserInfo>
    </Owner>
    <Distribution_Groups xmlns="a81b5372-7960-406e-bcdd-c33078ac125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D5BD62-A970-4DAC-9194-44F2B8E8D0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1b5372-7960-406e-bcdd-c33078ac125a"/>
    <ds:schemaRef ds:uri="2977d286-6442-4f7d-93b9-71b4ae81c9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DC3421-DD15-4C8C-ACFB-1452934E6160}">
  <ds:schemaRefs>
    <ds:schemaRef ds:uri="http://purl.org/dc/terms/"/>
    <ds:schemaRef ds:uri="a81b5372-7960-406e-bcdd-c33078ac125a"/>
    <ds:schemaRef ds:uri="http://schemas.microsoft.com/office/2006/documentManagement/types"/>
    <ds:schemaRef ds:uri="2977d286-6442-4f7d-93b9-71b4ae81c984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8311BE-9619-4B9D-B612-A0307E3F34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4934</TotalTime>
  <Words>221</Words>
  <Application>Microsoft Office PowerPoint</Application>
  <PresentationFormat>On-screen Show (16:9)</PresentationFormat>
  <Paragraphs>49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Office Theme</vt:lpstr>
      <vt:lpstr>The link between carbon emissions and raw material use</vt:lpstr>
      <vt:lpstr>Current Policy Pathway</vt:lpstr>
      <vt:lpstr>Resource efficiency strategies</vt:lpstr>
      <vt:lpstr>Role of resource efficiency by products</vt:lpstr>
      <vt:lpstr>Resource efficiency saving by strategies                   Production              Consumption</vt:lpstr>
      <vt:lpstr>Cross-sector linkages</vt:lpstr>
      <vt:lpstr>Conclusions</vt:lpstr>
      <vt:lpstr>More resources </vt:lpstr>
    </vt:vector>
  </TitlesOfParts>
  <Manager/>
  <Company>Centre for Research into Energy Demand Solutions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CREDS</dc:title>
  <dc:subject>Research to transform the energy demand landscape</dc:subject>
  <dc:creator>Jannik Giesekam</dc:creator>
  <cp:keywords/>
  <dc:description/>
  <cp:lastModifiedBy>Phoebe Cochrane</cp:lastModifiedBy>
  <cp:revision>124</cp:revision>
  <dcterms:created xsi:type="dcterms:W3CDTF">2018-08-02T19:51:08Z</dcterms:created>
  <dcterms:modified xsi:type="dcterms:W3CDTF">2021-06-25T08:44:00Z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0x010100CA7C5FC5A1E58B42B7639840EA14D78A</vt:lpwstr>
  </property>
</Properties>
</file>