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8" r:id="rId3"/>
    <p:sldId id="260" r:id="rId4"/>
    <p:sldId id="272" r:id="rId5"/>
    <p:sldId id="257" r:id="rId6"/>
    <p:sldId id="273" r:id="rId7"/>
    <p:sldId id="274" r:id="rId8"/>
    <p:sldId id="269" r:id="rId9"/>
    <p:sldId id="275" r:id="rId10"/>
    <p:sldId id="261" r:id="rId11"/>
    <p:sldId id="276" r:id="rId12"/>
    <p:sldId id="277" r:id="rId13"/>
    <p:sldId id="278" r:id="rId14"/>
    <p:sldId id="279" r:id="rId15"/>
    <p:sldId id="280" r:id="rId16"/>
    <p:sldId id="281" r:id="rId17"/>
    <p:sldId id="282" r:id="rId18"/>
    <p:sldId id="283" r:id="rId19"/>
    <p:sldId id="262" r:id="rId20"/>
    <p:sldId id="263" r:id="rId21"/>
    <p:sldId id="286" r:id="rId22"/>
    <p:sldId id="287" r:id="rId23"/>
    <p:sldId id="288" r:id="rId24"/>
    <p:sldId id="289" r:id="rId25"/>
    <p:sldId id="290" r:id="rId26"/>
    <p:sldId id="291" r:id="rId27"/>
    <p:sldId id="264" r:id="rId28"/>
    <p:sldId id="265" r:id="rId29"/>
    <p:sldId id="271" r:id="rId30"/>
    <p:sldId id="285" r:id="rId31"/>
    <p:sldId id="284" r:id="rId32"/>
    <p:sldId id="266" r:id="rId33"/>
    <p:sldId id="267" r:id="rId34"/>
    <p:sldId id="268" r:id="rId35"/>
    <p:sldId id="270" r:id="rId36"/>
    <p:sldId id="2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92"/>
    <p:restoredTop sz="94821"/>
  </p:normalViewPr>
  <p:slideViewPr>
    <p:cSldViewPr snapToGrid="0" snapToObjects="1">
      <p:cViewPr varScale="1">
        <p:scale>
          <a:sx n="44" d="100"/>
          <a:sy n="44" d="100"/>
        </p:scale>
        <p:origin x="72"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Users\kpratt\Documents\CE\Reports\consumption%20targets%20think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7047053900871"/>
          <c:y val="8.3315466941355179E-2"/>
          <c:w val="0.84463520864239794"/>
          <c:h val="0.6152277119308206"/>
        </c:manualLayout>
      </c:layout>
      <c:scatterChart>
        <c:scatterStyle val="lineMarker"/>
        <c:varyColors val="0"/>
        <c:ser>
          <c:idx val="0"/>
          <c:order val="0"/>
          <c:tx>
            <c:strRef>
              <c:f>Targets!$A$22</c:f>
              <c:strCache>
                <c:ptCount val="1"/>
                <c:pt idx="0">
                  <c:v>Net Zero emissions/targets</c:v>
                </c:pt>
              </c:strCache>
            </c:strRef>
          </c:tx>
          <c:spPr>
            <a:ln w="25400" cap="rnd">
              <a:noFill/>
              <a:round/>
            </a:ln>
            <a:effectLst/>
          </c:spPr>
          <c:marker>
            <c:symbol val="diamond"/>
            <c:size val="10"/>
            <c:spPr>
              <a:solidFill>
                <a:schemeClr val="tx1"/>
              </a:solidFill>
              <a:ln w="9525">
                <a:noFill/>
              </a:ln>
              <a:effectLst/>
            </c:spPr>
          </c:marker>
          <c:dLbls>
            <c:dLbl>
              <c:idx val="55"/>
              <c:numFmt formatCode="#,##0" sourceLinked="0"/>
              <c:spPr>
                <a:noFill/>
                <a:ln>
                  <a:noFill/>
                </a:ln>
                <a:effectLst/>
              </c:spPr>
              <c:txPr>
                <a:bodyPr rot="0" vert="horz"/>
                <a:lstStyle/>
                <a:p>
                  <a:pPr>
                    <a:defRPr sz="2400" b="1"/>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450-F341-B573-C00B3F2F9BA6}"/>
                </c:ext>
              </c:extLst>
            </c:dLbl>
            <c:dLbl>
              <c:idx val="60"/>
              <c:delete val="1"/>
              <c:extLst>
                <c:ext xmlns:c15="http://schemas.microsoft.com/office/drawing/2012/chart" uri="{CE6537A1-D6FC-4f65-9D91-7224C49458BB}"/>
                <c:ext xmlns:c16="http://schemas.microsoft.com/office/drawing/2014/chart" uri="{C3380CC4-5D6E-409C-BE32-E72D297353CC}">
                  <c16:uniqueId val="{00000001-8450-F341-B573-C00B3F2F9BA6}"/>
                </c:ext>
              </c:extLst>
            </c:dLbl>
            <c:numFmt formatCode="#,##0" sourceLinked="0"/>
            <c:spPr>
              <a:noFill/>
              <a:ln>
                <a:noFill/>
              </a:ln>
              <a:effectLst/>
            </c:spPr>
            <c:txPr>
              <a:bodyPr rot="0" vert="horz"/>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Targets!$B$21:$BJ$21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xVal>
          <c:yVal>
            <c:numRef>
              <c:f>Targets!$B$22:$BJ$22</c:f>
              <c:numCache>
                <c:formatCode>General</c:formatCode>
                <c:ptCount val="61"/>
                <c:pt idx="0" formatCode="_-* #,##0.0_-;\-* #,##0.0_-;_-* &quot;-&quot;??_-;_-@_-">
                  <c:v>85.092982014454876</c:v>
                </c:pt>
                <c:pt idx="28" formatCode="_-* #,##0.0_-;\-* #,##0.0_-;_-* &quot;-&quot;??_-;_-@_-">
                  <c:v>48.885455705847164</c:v>
                </c:pt>
                <c:pt idx="40" formatCode="_(* #,##0.00_);_(* \(#,##0.00\);_(* &quot;-&quot;??_);_(@_)">
                  <c:v>21.273245503613722</c:v>
                </c:pt>
                <c:pt idx="55">
                  <c:v>0</c:v>
                </c:pt>
              </c:numCache>
            </c:numRef>
          </c:yVal>
          <c:smooth val="0"/>
          <c:extLst>
            <c:ext xmlns:c16="http://schemas.microsoft.com/office/drawing/2014/chart" uri="{C3380CC4-5D6E-409C-BE32-E72D297353CC}">
              <c16:uniqueId val="{00000002-8450-F341-B573-C00B3F2F9BA6}"/>
            </c:ext>
          </c:extLst>
        </c:ser>
        <c:ser>
          <c:idx val="1"/>
          <c:order val="1"/>
          <c:tx>
            <c:strRef>
              <c:f>Targets!$A$23</c:f>
              <c:strCache>
                <c:ptCount val="1"/>
                <c:pt idx="0">
                  <c:v>Proposed consumption targets</c:v>
                </c:pt>
              </c:strCache>
            </c:strRef>
          </c:tx>
          <c:spPr>
            <a:ln w="25400" cap="rnd">
              <a:noFill/>
              <a:round/>
            </a:ln>
            <a:effectLst/>
          </c:spPr>
          <c:marker>
            <c:symbol val="diamond"/>
            <c:size val="7"/>
            <c:spPr>
              <a:solidFill>
                <a:schemeClr val="accent6"/>
              </a:solidFill>
              <a:ln w="9525">
                <a:noFill/>
              </a:ln>
              <a:effectLst/>
            </c:spPr>
          </c:marker>
          <c:dPt>
            <c:idx val="8"/>
            <c:marker>
              <c:symbol val="diamond"/>
              <c:size val="10"/>
            </c:marker>
            <c:bubble3D val="0"/>
            <c:extLst>
              <c:ext xmlns:c16="http://schemas.microsoft.com/office/drawing/2014/chart" uri="{C3380CC4-5D6E-409C-BE32-E72D297353CC}">
                <c16:uniqueId val="{00000003-8450-F341-B573-C00B3F2F9BA6}"/>
              </c:ext>
            </c:extLst>
          </c:dPt>
          <c:dPt>
            <c:idx val="28"/>
            <c:marker>
              <c:symbol val="diamond"/>
              <c:size val="10"/>
            </c:marker>
            <c:bubble3D val="0"/>
            <c:extLst>
              <c:ext xmlns:c16="http://schemas.microsoft.com/office/drawing/2014/chart" uri="{C3380CC4-5D6E-409C-BE32-E72D297353CC}">
                <c16:uniqueId val="{00000000-2331-7B44-907C-C68ECABAA76F}"/>
              </c:ext>
            </c:extLst>
          </c:dPt>
          <c:dPt>
            <c:idx val="40"/>
            <c:marker>
              <c:symbol val="diamond"/>
              <c:size val="10"/>
            </c:marker>
            <c:bubble3D val="0"/>
            <c:extLst>
              <c:ext xmlns:c16="http://schemas.microsoft.com/office/drawing/2014/chart" uri="{C3380CC4-5D6E-409C-BE32-E72D297353CC}">
                <c16:uniqueId val="{00000004-8450-F341-B573-C00B3F2F9BA6}"/>
              </c:ext>
            </c:extLst>
          </c:dPt>
          <c:dPt>
            <c:idx val="55"/>
            <c:marker>
              <c:symbol val="diamond"/>
              <c:size val="10"/>
            </c:marker>
            <c:bubble3D val="0"/>
            <c:extLst>
              <c:ext xmlns:c16="http://schemas.microsoft.com/office/drawing/2014/chart" uri="{C3380CC4-5D6E-409C-BE32-E72D297353CC}">
                <c16:uniqueId val="{00000005-8450-F341-B573-C00B3F2F9BA6}"/>
              </c:ext>
            </c:extLst>
          </c:dPt>
          <c:dLbls>
            <c:dLbl>
              <c:idx val="8"/>
              <c:layout>
                <c:manualLayout>
                  <c:x val="4.0649936912525032E-17"/>
                  <c:y val="-2.6625249611715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50-F341-B573-C00B3F2F9BA6}"/>
                </c:ext>
              </c:extLst>
            </c:dLbl>
            <c:dLbl>
              <c:idx val="40"/>
              <c:layout>
                <c:manualLayout>
                  <c:x val="4.7437811876765903E-3"/>
                  <c:y val="-5.0300224270169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50-F341-B573-C00B3F2F9BA6}"/>
                </c:ext>
              </c:extLst>
            </c:dLbl>
            <c:dLbl>
              <c:idx val="55"/>
              <c:layout>
                <c:manualLayout>
                  <c:x val="0"/>
                  <c:y val="-5.76880408253827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50-F341-B573-C00B3F2F9BA6}"/>
                </c:ext>
              </c:extLst>
            </c:dLbl>
            <c:numFmt formatCode="#,##0" sourceLinked="0"/>
            <c:spPr>
              <a:noFill/>
              <a:ln>
                <a:noFill/>
              </a:ln>
              <a:effectLst/>
            </c:spPr>
            <c:txPr>
              <a:bodyPr rot="0" vert="horz"/>
              <a:lstStyle/>
              <a:p>
                <a:pPr>
                  <a:defRPr sz="2400" b="1">
                    <a:solidFill>
                      <a:schemeClr val="accent6">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Targets!$B$21:$BJ$21</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xVal>
          <c:yVal>
            <c:numRef>
              <c:f>Targets!$B$23:$BJ$23</c:f>
              <c:numCache>
                <c:formatCode>General</c:formatCode>
                <c:ptCount val="61"/>
                <c:pt idx="8" formatCode="_-* #,##0.0_-;\-* #,##0.0_-;_-* &quot;-&quot;??_-;_-@_-">
                  <c:v>101.32211317795429</c:v>
                </c:pt>
                <c:pt idx="28">
                  <c:v>70.438762031903707</c:v>
                </c:pt>
                <c:pt idx="40" formatCode="_(* #,##0.00_);_(* \(#,##0.00\);_(* &quot;-&quot;??_);_(@_)">
                  <c:v>25.330528294488573</c:v>
                </c:pt>
                <c:pt idx="55">
                  <c:v>0</c:v>
                </c:pt>
              </c:numCache>
            </c:numRef>
          </c:yVal>
          <c:smooth val="0"/>
          <c:extLst>
            <c:ext xmlns:c16="http://schemas.microsoft.com/office/drawing/2014/chart" uri="{C3380CC4-5D6E-409C-BE32-E72D297353CC}">
              <c16:uniqueId val="{00000006-8450-F341-B573-C00B3F2F9BA6}"/>
            </c:ext>
          </c:extLst>
        </c:ser>
        <c:dLbls>
          <c:dLblPos val="t"/>
          <c:showLegendKey val="0"/>
          <c:showVal val="1"/>
          <c:showCatName val="0"/>
          <c:showSerName val="0"/>
          <c:showPercent val="0"/>
          <c:showBubbleSize val="0"/>
        </c:dLbls>
        <c:axId val="436049935"/>
        <c:axId val="892023519"/>
      </c:scatterChart>
      <c:valAx>
        <c:axId val="436049935"/>
        <c:scaling>
          <c:orientation val="minMax"/>
          <c:max val="2050"/>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a:lstStyle/>
          <a:p>
            <a:pPr>
              <a:defRPr/>
            </a:pPr>
            <a:endParaRPr lang="en-US"/>
          </a:p>
        </c:txPr>
        <c:crossAx val="892023519"/>
        <c:crosses val="autoZero"/>
        <c:crossBetween val="midCat"/>
      </c:valAx>
      <c:valAx>
        <c:axId val="8920235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2000"/>
                </a:pPr>
                <a:r>
                  <a:rPr lang="en-US" sz="2000" dirty="0"/>
                  <a:t>Carbon emissions (Mt CO2e)</a:t>
                </a:r>
              </a:p>
            </c:rich>
          </c:tx>
          <c:overlay val="0"/>
          <c:spPr>
            <a:noFill/>
            <a:ln>
              <a:noFill/>
            </a:ln>
            <a:effectLst/>
          </c:spPr>
        </c:title>
        <c:numFmt formatCode="#,##0" sourceLinked="0"/>
        <c:majorTickMark val="none"/>
        <c:minorTickMark val="none"/>
        <c:tickLblPos val="nextTo"/>
        <c:spPr>
          <a:noFill/>
          <a:ln>
            <a:noFill/>
          </a:ln>
          <a:effectLst/>
        </c:spPr>
        <c:txPr>
          <a:bodyPr rot="-60000000" vert="horz"/>
          <a:lstStyle/>
          <a:p>
            <a:pPr>
              <a:defRPr/>
            </a:pPr>
            <a:endParaRPr lang="en-US"/>
          </a:p>
        </c:txPr>
        <c:crossAx val="436049935"/>
        <c:crosses val="autoZero"/>
        <c:crossBetween val="midCat"/>
      </c:valAx>
      <c:spPr>
        <a:noFill/>
        <a:ln>
          <a:noFill/>
        </a:ln>
        <a:effectLst/>
      </c:spPr>
    </c:plotArea>
    <c:legend>
      <c:legendPos val="b"/>
      <c:layout>
        <c:manualLayout>
          <c:xMode val="edge"/>
          <c:yMode val="edge"/>
          <c:x val="5.2898389607682762E-2"/>
          <c:y val="0.86225777025113604"/>
          <c:w val="0.87759998662776639"/>
          <c:h val="8.9279208460080972E-2"/>
        </c:manualLayout>
      </c:layout>
      <c:overlay val="0"/>
      <c:spPr>
        <a:noFill/>
        <a:ln>
          <a:noFill/>
        </a:ln>
        <a:effectLst/>
      </c:spPr>
      <c:txPr>
        <a:bodyPr rot="0" vert="horz"/>
        <a:lstStyle/>
        <a:p>
          <a:pPr>
            <a:defRPr sz="24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849817-3F00-47EA-82CE-BDC6038E639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2A128E7-71BA-4B58-AB9E-3CF0548B2DE2}">
      <dgm:prSet custT="1"/>
      <dgm:spPr>
        <a:solidFill>
          <a:srgbClr val="00B050"/>
        </a:solidFill>
      </dgm:spPr>
      <dgm:t>
        <a:bodyPr/>
        <a:lstStyle/>
        <a:p>
          <a:pPr rtl="0"/>
          <a:r>
            <a:rPr lang="en-GB" sz="1050" b="1" dirty="0">
              <a:latin typeface="Arial" panose="020B0604020202020204" pitchFamily="34" charset="0"/>
              <a:cs typeface="Arial" panose="020B0604020202020204" pitchFamily="34" charset="0"/>
            </a:rPr>
            <a:t>Responsible consumption</a:t>
          </a:r>
        </a:p>
      </dgm:t>
    </dgm:pt>
    <dgm:pt modelId="{A31E8A8A-B004-4749-84F0-A3B32D655A1D}" type="parTrans" cxnId="{B3457DBF-D450-49EE-98D5-DD6ED8D8C937}">
      <dgm:prSet/>
      <dgm:spPr/>
      <dgm:t>
        <a:bodyPr/>
        <a:lstStyle/>
        <a:p>
          <a:endParaRPr lang="en-US" sz="1600"/>
        </a:p>
      </dgm:t>
    </dgm:pt>
    <dgm:pt modelId="{82FADC4F-7900-4968-ADFD-A4E3528112DB}" type="sibTrans" cxnId="{B3457DBF-D450-49EE-98D5-DD6ED8D8C937}">
      <dgm:prSet custT="1"/>
      <dgm:spPr>
        <a:solidFill>
          <a:srgbClr val="92D050"/>
        </a:solidFill>
      </dgm:spPr>
      <dgm:t>
        <a:bodyPr/>
        <a:lstStyle/>
        <a:p>
          <a:endParaRPr lang="en-US" sz="1400" dirty="0"/>
        </a:p>
      </dgm:t>
    </dgm:pt>
    <dgm:pt modelId="{FDBF44FA-2BE9-4DE2-8D44-BF8DFEC42A9C}">
      <dgm:prSet custT="1"/>
      <dgm:spPr>
        <a:solidFill>
          <a:srgbClr val="00B050"/>
        </a:solidFill>
      </dgm:spPr>
      <dgm:t>
        <a:bodyPr/>
        <a:lstStyle/>
        <a:p>
          <a:pPr rtl="0"/>
          <a:r>
            <a:rPr lang="en-GB" sz="1050" b="1" dirty="0">
              <a:latin typeface="Arial" panose="020B0604020202020204" pitchFamily="34" charset="0"/>
              <a:cs typeface="Arial" panose="020B0604020202020204" pitchFamily="34" charset="0"/>
            </a:rPr>
            <a:t>Responsible production</a:t>
          </a:r>
        </a:p>
      </dgm:t>
    </dgm:pt>
    <dgm:pt modelId="{53B3625D-4CE8-4A4B-B901-36FEFE919915}" type="parTrans" cxnId="{C9F5087F-9863-46C3-BDAD-03CC7D811216}">
      <dgm:prSet/>
      <dgm:spPr/>
      <dgm:t>
        <a:bodyPr/>
        <a:lstStyle/>
        <a:p>
          <a:endParaRPr lang="en-US" sz="1600"/>
        </a:p>
      </dgm:t>
    </dgm:pt>
    <dgm:pt modelId="{9E72E740-01F0-4333-9CDB-5C7D38A572BA}" type="sibTrans" cxnId="{C9F5087F-9863-46C3-BDAD-03CC7D811216}">
      <dgm:prSet custT="1"/>
      <dgm:spPr>
        <a:solidFill>
          <a:srgbClr val="92D050"/>
        </a:solidFill>
      </dgm:spPr>
      <dgm:t>
        <a:bodyPr/>
        <a:lstStyle/>
        <a:p>
          <a:endParaRPr lang="en-US" sz="1400" dirty="0"/>
        </a:p>
      </dgm:t>
    </dgm:pt>
    <dgm:pt modelId="{50B1E7E8-7337-41E9-9D40-1566D7F664D2}">
      <dgm:prSet custT="1"/>
      <dgm:spPr>
        <a:solidFill>
          <a:srgbClr val="00B050"/>
        </a:solidFill>
      </dgm:spPr>
      <dgm:t>
        <a:bodyPr/>
        <a:lstStyle/>
        <a:p>
          <a:pPr rtl="0"/>
          <a:r>
            <a:rPr lang="en-GB" sz="1050" b="1" dirty="0">
              <a:latin typeface="Arial" panose="020B0604020202020204" pitchFamily="34" charset="0"/>
              <a:cs typeface="Arial" panose="020B0604020202020204" pitchFamily="34" charset="0"/>
            </a:rPr>
            <a:t>Maximising value</a:t>
          </a:r>
        </a:p>
      </dgm:t>
    </dgm:pt>
    <dgm:pt modelId="{DD0F431A-8BAF-48BE-8B01-A018B1AF1523}" type="parTrans" cxnId="{759DE60A-5A6F-4CCB-840C-24C67D6159FD}">
      <dgm:prSet/>
      <dgm:spPr/>
      <dgm:t>
        <a:bodyPr/>
        <a:lstStyle/>
        <a:p>
          <a:endParaRPr lang="en-US" sz="1600"/>
        </a:p>
      </dgm:t>
    </dgm:pt>
    <dgm:pt modelId="{5ED6627C-F33F-4D1F-8F00-A3E5ABCC30E3}" type="sibTrans" cxnId="{759DE60A-5A6F-4CCB-840C-24C67D6159FD}">
      <dgm:prSet custT="1"/>
      <dgm:spPr>
        <a:solidFill>
          <a:srgbClr val="92D050"/>
        </a:solidFill>
      </dgm:spPr>
      <dgm:t>
        <a:bodyPr/>
        <a:lstStyle/>
        <a:p>
          <a:endParaRPr lang="en-US" sz="1400" dirty="0"/>
        </a:p>
      </dgm:t>
    </dgm:pt>
    <dgm:pt modelId="{870A0EF2-BDA0-409B-A3B1-F967596524A3}" type="pres">
      <dgm:prSet presAssocID="{8B849817-3F00-47EA-82CE-BDC6038E6395}" presName="cycle" presStyleCnt="0">
        <dgm:presLayoutVars>
          <dgm:dir/>
          <dgm:resizeHandles val="exact"/>
        </dgm:presLayoutVars>
      </dgm:prSet>
      <dgm:spPr/>
    </dgm:pt>
    <dgm:pt modelId="{E4020EE7-0482-4EEE-B0BD-483761260912}" type="pres">
      <dgm:prSet presAssocID="{62A128E7-71BA-4B58-AB9E-3CF0548B2DE2}" presName="node" presStyleLbl="node1" presStyleIdx="0" presStyleCnt="3">
        <dgm:presLayoutVars>
          <dgm:bulletEnabled val="1"/>
        </dgm:presLayoutVars>
      </dgm:prSet>
      <dgm:spPr/>
    </dgm:pt>
    <dgm:pt modelId="{7A99A241-EAA1-4D70-B76E-15547100B688}" type="pres">
      <dgm:prSet presAssocID="{82FADC4F-7900-4968-ADFD-A4E3528112DB}" presName="sibTrans" presStyleLbl="sibTrans2D1" presStyleIdx="0" presStyleCnt="3"/>
      <dgm:spPr/>
    </dgm:pt>
    <dgm:pt modelId="{D7DECDBD-82A6-4E56-9142-4A9B0A1AC82B}" type="pres">
      <dgm:prSet presAssocID="{82FADC4F-7900-4968-ADFD-A4E3528112DB}" presName="connectorText" presStyleLbl="sibTrans2D1" presStyleIdx="0" presStyleCnt="3"/>
      <dgm:spPr/>
    </dgm:pt>
    <dgm:pt modelId="{C3858FF4-D05D-4CEB-AE66-FAA4B2EF9057}" type="pres">
      <dgm:prSet presAssocID="{FDBF44FA-2BE9-4DE2-8D44-BF8DFEC42A9C}" presName="node" presStyleLbl="node1" presStyleIdx="1" presStyleCnt="3" custRadScaleRad="102834" custRadScaleInc="-692">
        <dgm:presLayoutVars>
          <dgm:bulletEnabled val="1"/>
        </dgm:presLayoutVars>
      </dgm:prSet>
      <dgm:spPr/>
    </dgm:pt>
    <dgm:pt modelId="{AA7A114F-D3F2-4FD4-895F-8860EFE7F1AA}" type="pres">
      <dgm:prSet presAssocID="{9E72E740-01F0-4333-9CDB-5C7D38A572BA}" presName="sibTrans" presStyleLbl="sibTrans2D1" presStyleIdx="1" presStyleCnt="3"/>
      <dgm:spPr/>
    </dgm:pt>
    <dgm:pt modelId="{883DFFDB-3B36-4679-B0C4-B7D691550CA6}" type="pres">
      <dgm:prSet presAssocID="{9E72E740-01F0-4333-9CDB-5C7D38A572BA}" presName="connectorText" presStyleLbl="sibTrans2D1" presStyleIdx="1" presStyleCnt="3"/>
      <dgm:spPr/>
    </dgm:pt>
    <dgm:pt modelId="{A34F742A-A041-4D3F-8CD1-AEDED4C24069}" type="pres">
      <dgm:prSet presAssocID="{50B1E7E8-7337-41E9-9D40-1566D7F664D2}" presName="node" presStyleLbl="node1" presStyleIdx="2" presStyleCnt="3">
        <dgm:presLayoutVars>
          <dgm:bulletEnabled val="1"/>
        </dgm:presLayoutVars>
      </dgm:prSet>
      <dgm:spPr/>
    </dgm:pt>
    <dgm:pt modelId="{BF599A64-81BA-448B-AC68-5CE807B43BC8}" type="pres">
      <dgm:prSet presAssocID="{5ED6627C-F33F-4D1F-8F00-A3E5ABCC30E3}" presName="sibTrans" presStyleLbl="sibTrans2D1" presStyleIdx="2" presStyleCnt="3"/>
      <dgm:spPr/>
    </dgm:pt>
    <dgm:pt modelId="{B7A0EE12-3B54-4C8B-813D-E1E5DBFAA8DF}" type="pres">
      <dgm:prSet presAssocID="{5ED6627C-F33F-4D1F-8F00-A3E5ABCC30E3}" presName="connectorText" presStyleLbl="sibTrans2D1" presStyleIdx="2" presStyleCnt="3"/>
      <dgm:spPr/>
    </dgm:pt>
  </dgm:ptLst>
  <dgm:cxnLst>
    <dgm:cxn modelId="{759DE60A-5A6F-4CCB-840C-24C67D6159FD}" srcId="{8B849817-3F00-47EA-82CE-BDC6038E6395}" destId="{50B1E7E8-7337-41E9-9D40-1566D7F664D2}" srcOrd="2" destOrd="0" parTransId="{DD0F431A-8BAF-48BE-8B01-A018B1AF1523}" sibTransId="{5ED6627C-F33F-4D1F-8F00-A3E5ABCC30E3}"/>
    <dgm:cxn modelId="{E22B770E-E43E-4138-9E85-28181E2BC96D}" type="presOf" srcId="{9E72E740-01F0-4333-9CDB-5C7D38A572BA}" destId="{883DFFDB-3B36-4679-B0C4-B7D691550CA6}" srcOrd="1" destOrd="0" presId="urn:microsoft.com/office/officeart/2005/8/layout/cycle2"/>
    <dgm:cxn modelId="{0F5D6F11-3064-4509-A7D8-1C5B51D91740}" type="presOf" srcId="{62A128E7-71BA-4B58-AB9E-3CF0548B2DE2}" destId="{E4020EE7-0482-4EEE-B0BD-483761260912}" srcOrd="0" destOrd="0" presId="urn:microsoft.com/office/officeart/2005/8/layout/cycle2"/>
    <dgm:cxn modelId="{3509F05A-30BE-4B8F-8D4D-5847B10B4A8D}" type="presOf" srcId="{50B1E7E8-7337-41E9-9D40-1566D7F664D2}" destId="{A34F742A-A041-4D3F-8CD1-AEDED4C24069}" srcOrd="0" destOrd="0" presId="urn:microsoft.com/office/officeart/2005/8/layout/cycle2"/>
    <dgm:cxn modelId="{C9F5087F-9863-46C3-BDAD-03CC7D811216}" srcId="{8B849817-3F00-47EA-82CE-BDC6038E6395}" destId="{FDBF44FA-2BE9-4DE2-8D44-BF8DFEC42A9C}" srcOrd="1" destOrd="0" parTransId="{53B3625D-4CE8-4A4B-B901-36FEFE919915}" sibTransId="{9E72E740-01F0-4333-9CDB-5C7D38A572BA}"/>
    <dgm:cxn modelId="{7BFC5B80-CACC-4DDA-8388-A894963B28B9}" type="presOf" srcId="{5ED6627C-F33F-4D1F-8F00-A3E5ABCC30E3}" destId="{B7A0EE12-3B54-4C8B-813D-E1E5DBFAA8DF}" srcOrd="1" destOrd="0" presId="urn:microsoft.com/office/officeart/2005/8/layout/cycle2"/>
    <dgm:cxn modelId="{B6612B83-8656-4974-A77E-02C79763B807}" type="presOf" srcId="{FDBF44FA-2BE9-4DE2-8D44-BF8DFEC42A9C}" destId="{C3858FF4-D05D-4CEB-AE66-FAA4B2EF9057}" srcOrd="0" destOrd="0" presId="urn:microsoft.com/office/officeart/2005/8/layout/cycle2"/>
    <dgm:cxn modelId="{41DB9693-F4C0-4CF9-9A51-B5374BE34EDB}" type="presOf" srcId="{8B849817-3F00-47EA-82CE-BDC6038E6395}" destId="{870A0EF2-BDA0-409B-A3B1-F967596524A3}" srcOrd="0" destOrd="0" presId="urn:microsoft.com/office/officeart/2005/8/layout/cycle2"/>
    <dgm:cxn modelId="{3C372B96-3839-450D-AA49-B2FF9A378535}" type="presOf" srcId="{82FADC4F-7900-4968-ADFD-A4E3528112DB}" destId="{D7DECDBD-82A6-4E56-9142-4A9B0A1AC82B}" srcOrd="1" destOrd="0" presId="urn:microsoft.com/office/officeart/2005/8/layout/cycle2"/>
    <dgm:cxn modelId="{6FC0E49D-5EAD-464F-8C77-3868DE03F090}" type="presOf" srcId="{82FADC4F-7900-4968-ADFD-A4E3528112DB}" destId="{7A99A241-EAA1-4D70-B76E-15547100B688}" srcOrd="0" destOrd="0" presId="urn:microsoft.com/office/officeart/2005/8/layout/cycle2"/>
    <dgm:cxn modelId="{541EC7A9-4A21-4949-8CDC-FA541A9E51DD}" type="presOf" srcId="{9E72E740-01F0-4333-9CDB-5C7D38A572BA}" destId="{AA7A114F-D3F2-4FD4-895F-8860EFE7F1AA}" srcOrd="0" destOrd="0" presId="urn:microsoft.com/office/officeart/2005/8/layout/cycle2"/>
    <dgm:cxn modelId="{B3457DBF-D450-49EE-98D5-DD6ED8D8C937}" srcId="{8B849817-3F00-47EA-82CE-BDC6038E6395}" destId="{62A128E7-71BA-4B58-AB9E-3CF0548B2DE2}" srcOrd="0" destOrd="0" parTransId="{A31E8A8A-B004-4749-84F0-A3B32D655A1D}" sibTransId="{82FADC4F-7900-4968-ADFD-A4E3528112DB}"/>
    <dgm:cxn modelId="{5A06A5FA-AA38-4F26-8E5A-37E378C7DE1B}" type="presOf" srcId="{5ED6627C-F33F-4D1F-8F00-A3E5ABCC30E3}" destId="{BF599A64-81BA-448B-AC68-5CE807B43BC8}" srcOrd="0" destOrd="0" presId="urn:microsoft.com/office/officeart/2005/8/layout/cycle2"/>
    <dgm:cxn modelId="{4F7D931D-8609-43A4-A228-E11065D70984}" type="presParOf" srcId="{870A0EF2-BDA0-409B-A3B1-F967596524A3}" destId="{E4020EE7-0482-4EEE-B0BD-483761260912}" srcOrd="0" destOrd="0" presId="urn:microsoft.com/office/officeart/2005/8/layout/cycle2"/>
    <dgm:cxn modelId="{9447DA32-5E5E-40EF-9674-13A8B21EBB64}" type="presParOf" srcId="{870A0EF2-BDA0-409B-A3B1-F967596524A3}" destId="{7A99A241-EAA1-4D70-B76E-15547100B688}" srcOrd="1" destOrd="0" presId="urn:microsoft.com/office/officeart/2005/8/layout/cycle2"/>
    <dgm:cxn modelId="{07786A4B-EB90-4AEB-9E5E-384730B03909}" type="presParOf" srcId="{7A99A241-EAA1-4D70-B76E-15547100B688}" destId="{D7DECDBD-82A6-4E56-9142-4A9B0A1AC82B}" srcOrd="0" destOrd="0" presId="urn:microsoft.com/office/officeart/2005/8/layout/cycle2"/>
    <dgm:cxn modelId="{0311E601-9CCD-4FB1-9D7F-00B5358A04C9}" type="presParOf" srcId="{870A0EF2-BDA0-409B-A3B1-F967596524A3}" destId="{C3858FF4-D05D-4CEB-AE66-FAA4B2EF9057}" srcOrd="2" destOrd="0" presId="urn:microsoft.com/office/officeart/2005/8/layout/cycle2"/>
    <dgm:cxn modelId="{17C798BA-1D55-4247-8892-E866FFE17AAD}" type="presParOf" srcId="{870A0EF2-BDA0-409B-A3B1-F967596524A3}" destId="{AA7A114F-D3F2-4FD4-895F-8860EFE7F1AA}" srcOrd="3" destOrd="0" presId="urn:microsoft.com/office/officeart/2005/8/layout/cycle2"/>
    <dgm:cxn modelId="{6A54B414-9B88-4E62-A176-B8EEEEB2FEC0}" type="presParOf" srcId="{AA7A114F-D3F2-4FD4-895F-8860EFE7F1AA}" destId="{883DFFDB-3B36-4679-B0C4-B7D691550CA6}" srcOrd="0" destOrd="0" presId="urn:microsoft.com/office/officeart/2005/8/layout/cycle2"/>
    <dgm:cxn modelId="{10F1E4ED-49DE-4F31-A552-7A01FBC89D78}" type="presParOf" srcId="{870A0EF2-BDA0-409B-A3B1-F967596524A3}" destId="{A34F742A-A041-4D3F-8CD1-AEDED4C24069}" srcOrd="4" destOrd="0" presId="urn:microsoft.com/office/officeart/2005/8/layout/cycle2"/>
    <dgm:cxn modelId="{C64E3DBE-4CBD-425D-9E47-F0D09D3F08E6}" type="presParOf" srcId="{870A0EF2-BDA0-409B-A3B1-F967596524A3}" destId="{BF599A64-81BA-448B-AC68-5CE807B43BC8}" srcOrd="5" destOrd="0" presId="urn:microsoft.com/office/officeart/2005/8/layout/cycle2"/>
    <dgm:cxn modelId="{728D196E-2157-4BBB-97C2-8E51DE7446F3}" type="presParOf" srcId="{BF599A64-81BA-448B-AC68-5CE807B43BC8}" destId="{B7A0EE12-3B54-4C8B-813D-E1E5DBFAA8DF}"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20EE7-0482-4EEE-B0BD-483761260912}">
      <dsp:nvSpPr>
        <dsp:cNvPr id="0" name=""/>
        <dsp:cNvSpPr/>
      </dsp:nvSpPr>
      <dsp:spPr>
        <a:xfrm>
          <a:off x="1509563" y="426"/>
          <a:ext cx="1248072" cy="1248072"/>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en-GB" sz="1050" b="1" kern="1200" dirty="0">
              <a:latin typeface="Arial" panose="020B0604020202020204" pitchFamily="34" charset="0"/>
              <a:cs typeface="Arial" panose="020B0604020202020204" pitchFamily="34" charset="0"/>
            </a:rPr>
            <a:t>Responsible consumption</a:t>
          </a:r>
        </a:p>
      </dsp:txBody>
      <dsp:txXfrm>
        <a:off x="1692339" y="183202"/>
        <a:ext cx="882520" cy="882520"/>
      </dsp:txXfrm>
    </dsp:sp>
    <dsp:sp modelId="{7A99A241-EAA1-4D70-B76E-15547100B688}">
      <dsp:nvSpPr>
        <dsp:cNvPr id="0" name=""/>
        <dsp:cNvSpPr/>
      </dsp:nvSpPr>
      <dsp:spPr>
        <a:xfrm rot="3552242">
          <a:off x="2442347" y="1218217"/>
          <a:ext cx="341348" cy="42122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467334" y="1258480"/>
        <a:ext cx="238944" cy="252734"/>
      </dsp:txXfrm>
    </dsp:sp>
    <dsp:sp modelId="{C3858FF4-D05D-4CEB-AE66-FAA4B2EF9057}">
      <dsp:nvSpPr>
        <dsp:cNvPr id="0" name=""/>
        <dsp:cNvSpPr/>
      </dsp:nvSpPr>
      <dsp:spPr>
        <a:xfrm>
          <a:off x="2478299" y="1625756"/>
          <a:ext cx="1248072" cy="1248072"/>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en-GB" sz="1050" b="1" kern="1200" dirty="0">
              <a:latin typeface="Arial" panose="020B0604020202020204" pitchFamily="34" charset="0"/>
              <a:cs typeface="Arial" panose="020B0604020202020204" pitchFamily="34" charset="0"/>
            </a:rPr>
            <a:t>Responsible production</a:t>
          </a:r>
        </a:p>
      </dsp:txBody>
      <dsp:txXfrm>
        <a:off x="2661075" y="1808532"/>
        <a:ext cx="882520" cy="882520"/>
      </dsp:txXfrm>
    </dsp:sp>
    <dsp:sp modelId="{AA7A114F-D3F2-4FD4-895F-8860EFE7F1AA}">
      <dsp:nvSpPr>
        <dsp:cNvPr id="0" name=""/>
        <dsp:cNvSpPr/>
      </dsp:nvSpPr>
      <dsp:spPr>
        <a:xfrm rot="10800770">
          <a:off x="1984198" y="2038969"/>
          <a:ext cx="349164" cy="42122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2088947" y="2123226"/>
        <a:ext cx="244415" cy="252734"/>
      </dsp:txXfrm>
    </dsp:sp>
    <dsp:sp modelId="{A34F742A-A041-4D3F-8CD1-AEDED4C24069}">
      <dsp:nvSpPr>
        <dsp:cNvPr id="0" name=""/>
        <dsp:cNvSpPr/>
      </dsp:nvSpPr>
      <dsp:spPr>
        <a:xfrm>
          <a:off x="571425" y="1625329"/>
          <a:ext cx="1248072" cy="1248072"/>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en-GB" sz="1050" b="1" kern="1200" dirty="0">
              <a:latin typeface="Arial" panose="020B0604020202020204" pitchFamily="34" charset="0"/>
              <a:cs typeface="Arial" panose="020B0604020202020204" pitchFamily="34" charset="0"/>
            </a:rPr>
            <a:t>Maximising value</a:t>
          </a:r>
        </a:p>
      </dsp:txBody>
      <dsp:txXfrm>
        <a:off x="754201" y="1808105"/>
        <a:ext cx="882520" cy="882520"/>
      </dsp:txXfrm>
    </dsp:sp>
    <dsp:sp modelId="{BF599A64-81BA-448B-AC68-5CE807B43BC8}">
      <dsp:nvSpPr>
        <dsp:cNvPr id="0" name=""/>
        <dsp:cNvSpPr/>
      </dsp:nvSpPr>
      <dsp:spPr>
        <a:xfrm rot="18000000">
          <a:off x="1493345" y="1234462"/>
          <a:ext cx="332947" cy="421224"/>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518316" y="1361958"/>
        <a:ext cx="233063" cy="25273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B388F-902D-CB46-B10B-4B82D2382971}" type="datetimeFigureOut">
              <a:rPr lang="en-US" smtClean="0"/>
              <a:t>6/29/2022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B7F9A-D74C-6247-B3FB-4CC860BEE8E4}" type="slidenum">
              <a:rPr lang="en-US" smtClean="0"/>
              <a:t>‹#›</a:t>
            </a:fld>
            <a:endParaRPr lang="en-US" dirty="0"/>
          </a:p>
        </p:txBody>
      </p:sp>
    </p:spTree>
    <p:extLst>
      <p:ext uri="{BB962C8B-B14F-4D97-AF65-F5344CB8AC3E}">
        <p14:creationId xmlns:p14="http://schemas.microsoft.com/office/powerpoint/2010/main" val="358952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1</a:t>
            </a:fld>
            <a:endParaRPr lang="en-US" dirty="0"/>
          </a:p>
        </p:txBody>
      </p:sp>
    </p:spTree>
    <p:extLst>
      <p:ext uri="{BB962C8B-B14F-4D97-AF65-F5344CB8AC3E}">
        <p14:creationId xmlns:p14="http://schemas.microsoft.com/office/powerpoint/2010/main" val="65597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DED664-679C-457F-8546-9506B6B22356}" type="slidenum">
              <a:rPr lang="en-GB" smtClean="0"/>
              <a:t>11</a:t>
            </a:fld>
            <a:endParaRPr lang="en-GB" dirty="0"/>
          </a:p>
        </p:txBody>
      </p:sp>
    </p:spTree>
    <p:extLst>
      <p:ext uri="{BB962C8B-B14F-4D97-AF65-F5344CB8AC3E}">
        <p14:creationId xmlns:p14="http://schemas.microsoft.com/office/powerpoint/2010/main" val="2942519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12</a:t>
            </a:fld>
            <a:endParaRPr lang="en-GB" dirty="0"/>
          </a:p>
        </p:txBody>
      </p:sp>
    </p:spTree>
    <p:extLst>
      <p:ext uri="{BB962C8B-B14F-4D97-AF65-F5344CB8AC3E}">
        <p14:creationId xmlns:p14="http://schemas.microsoft.com/office/powerpoint/2010/main" val="1279293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13</a:t>
            </a:fld>
            <a:endParaRPr lang="en-GB" dirty="0"/>
          </a:p>
        </p:txBody>
      </p:sp>
    </p:spTree>
    <p:extLst>
      <p:ext uri="{BB962C8B-B14F-4D97-AF65-F5344CB8AC3E}">
        <p14:creationId xmlns:p14="http://schemas.microsoft.com/office/powerpoint/2010/main" val="22197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14</a:t>
            </a:fld>
            <a:endParaRPr lang="en-GB" dirty="0"/>
          </a:p>
        </p:txBody>
      </p:sp>
    </p:spTree>
    <p:extLst>
      <p:ext uri="{BB962C8B-B14F-4D97-AF65-F5344CB8AC3E}">
        <p14:creationId xmlns:p14="http://schemas.microsoft.com/office/powerpoint/2010/main" val="406719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15</a:t>
            </a:fld>
            <a:endParaRPr lang="en-GB" dirty="0"/>
          </a:p>
        </p:txBody>
      </p:sp>
    </p:spTree>
    <p:extLst>
      <p:ext uri="{BB962C8B-B14F-4D97-AF65-F5344CB8AC3E}">
        <p14:creationId xmlns:p14="http://schemas.microsoft.com/office/powerpoint/2010/main" val="315220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16</a:t>
            </a:fld>
            <a:endParaRPr lang="en-GB" dirty="0"/>
          </a:p>
        </p:txBody>
      </p:sp>
    </p:spTree>
    <p:extLst>
      <p:ext uri="{BB962C8B-B14F-4D97-AF65-F5344CB8AC3E}">
        <p14:creationId xmlns:p14="http://schemas.microsoft.com/office/powerpoint/2010/main" val="3517897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2DDED664-679C-457F-8546-9506B6B22356}" type="slidenum">
              <a:rPr lang="en-GB" smtClean="0"/>
              <a:t>17</a:t>
            </a:fld>
            <a:endParaRPr lang="en-GB" dirty="0"/>
          </a:p>
        </p:txBody>
      </p:sp>
    </p:spTree>
    <p:extLst>
      <p:ext uri="{BB962C8B-B14F-4D97-AF65-F5344CB8AC3E}">
        <p14:creationId xmlns:p14="http://schemas.microsoft.com/office/powerpoint/2010/main" val="27884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18</a:t>
            </a:fld>
            <a:endParaRPr lang="en-GB" dirty="0"/>
          </a:p>
        </p:txBody>
      </p:sp>
    </p:spTree>
    <p:extLst>
      <p:ext uri="{BB962C8B-B14F-4D97-AF65-F5344CB8AC3E}">
        <p14:creationId xmlns:p14="http://schemas.microsoft.com/office/powerpoint/2010/main" val="2577179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19</a:t>
            </a:fld>
            <a:endParaRPr lang="en-US" dirty="0"/>
          </a:p>
        </p:txBody>
      </p:sp>
    </p:spTree>
    <p:extLst>
      <p:ext uri="{BB962C8B-B14F-4D97-AF65-F5344CB8AC3E}">
        <p14:creationId xmlns:p14="http://schemas.microsoft.com/office/powerpoint/2010/main" val="3307362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20</a:t>
            </a:fld>
            <a:endParaRPr lang="en-US" dirty="0"/>
          </a:p>
        </p:txBody>
      </p:sp>
    </p:spTree>
    <p:extLst>
      <p:ext uri="{BB962C8B-B14F-4D97-AF65-F5344CB8AC3E}">
        <p14:creationId xmlns:p14="http://schemas.microsoft.com/office/powerpoint/2010/main" val="375384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2</a:t>
            </a:fld>
            <a:endParaRPr lang="en-US" dirty="0"/>
          </a:p>
        </p:txBody>
      </p:sp>
    </p:spTree>
    <p:extLst>
      <p:ext uri="{BB962C8B-B14F-4D97-AF65-F5344CB8AC3E}">
        <p14:creationId xmlns:p14="http://schemas.microsoft.com/office/powerpoint/2010/main" val="843317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8"/>
        <p:cNvGrpSpPr/>
        <p:nvPr/>
      </p:nvGrpSpPr>
      <p:grpSpPr>
        <a:xfrm>
          <a:off x="0" y="0"/>
          <a:ext cx="0" cy="0"/>
          <a:chOff x="0" y="0"/>
          <a:chExt cx="0" cy="0"/>
        </a:xfrm>
      </p:grpSpPr>
      <p:sp>
        <p:nvSpPr>
          <p:cNvPr id="2819" name="Google Shape;2819;gf42249b5a9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0" name="Google Shape;2820;gf42249b5a9_4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88654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g1339bf1f425_4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9" name="Google Shape;2839;g1339bf1f425_4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dirty="0"/>
          </a:p>
        </p:txBody>
      </p:sp>
    </p:spTree>
    <p:extLst>
      <p:ext uri="{BB962C8B-B14F-4D97-AF65-F5344CB8AC3E}">
        <p14:creationId xmlns:p14="http://schemas.microsoft.com/office/powerpoint/2010/main" val="287455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131f0201055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6" name="Google Shape;2806;g131f0201055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lang="en-US" dirty="0">
              <a:effectLst/>
            </a:endParaRPr>
          </a:p>
        </p:txBody>
      </p:sp>
    </p:spTree>
    <p:extLst>
      <p:ext uri="{BB962C8B-B14F-4D97-AF65-F5344CB8AC3E}">
        <p14:creationId xmlns:p14="http://schemas.microsoft.com/office/powerpoint/2010/main" val="2331843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131f0201055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6" name="Google Shape;2806;g131f0201055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lang="en-US" dirty="0">
              <a:effectLst/>
            </a:endParaRPr>
          </a:p>
        </p:txBody>
      </p:sp>
    </p:spTree>
    <p:extLst>
      <p:ext uri="{BB962C8B-B14F-4D97-AF65-F5344CB8AC3E}">
        <p14:creationId xmlns:p14="http://schemas.microsoft.com/office/powerpoint/2010/main" val="2037412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4"/>
        <p:cNvGrpSpPr/>
        <p:nvPr/>
      </p:nvGrpSpPr>
      <p:grpSpPr>
        <a:xfrm>
          <a:off x="0" y="0"/>
          <a:ext cx="0" cy="0"/>
          <a:chOff x="0" y="0"/>
          <a:chExt cx="0" cy="0"/>
        </a:xfrm>
      </p:grpSpPr>
      <p:sp>
        <p:nvSpPr>
          <p:cNvPr id="2805" name="Google Shape;2805;g131f0201055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6" name="Google Shape;2806;g131f0201055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endParaRPr sz="1200" dirty="0">
              <a:solidFill>
                <a:srgbClr val="404040"/>
              </a:solidFill>
            </a:endParaRPr>
          </a:p>
        </p:txBody>
      </p:sp>
    </p:spTree>
    <p:extLst>
      <p:ext uri="{BB962C8B-B14F-4D97-AF65-F5344CB8AC3E}">
        <p14:creationId xmlns:p14="http://schemas.microsoft.com/office/powerpoint/2010/main" val="2842974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2"/>
        <p:cNvGrpSpPr/>
        <p:nvPr/>
      </p:nvGrpSpPr>
      <p:grpSpPr>
        <a:xfrm>
          <a:off x="0" y="0"/>
          <a:ext cx="0" cy="0"/>
          <a:chOff x="0" y="0"/>
          <a:chExt cx="0" cy="0"/>
        </a:xfrm>
      </p:grpSpPr>
      <p:sp>
        <p:nvSpPr>
          <p:cNvPr id="3753" name="Google Shape;3753;ga0207c9c7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4" name="Google Shape;3754;ga0207c9c7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76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27</a:t>
            </a:fld>
            <a:endParaRPr lang="en-US" dirty="0"/>
          </a:p>
        </p:txBody>
      </p:sp>
    </p:spTree>
    <p:extLst>
      <p:ext uri="{BB962C8B-B14F-4D97-AF65-F5344CB8AC3E}">
        <p14:creationId xmlns:p14="http://schemas.microsoft.com/office/powerpoint/2010/main" val="386008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28</a:t>
            </a:fld>
            <a:endParaRPr lang="en-US" dirty="0"/>
          </a:p>
        </p:txBody>
      </p:sp>
    </p:spTree>
    <p:extLst>
      <p:ext uri="{BB962C8B-B14F-4D97-AF65-F5344CB8AC3E}">
        <p14:creationId xmlns:p14="http://schemas.microsoft.com/office/powerpoint/2010/main" val="3672350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30</a:t>
            </a:fld>
            <a:endParaRPr lang="en-US" dirty="0"/>
          </a:p>
        </p:txBody>
      </p:sp>
    </p:spTree>
    <p:extLst>
      <p:ext uri="{BB962C8B-B14F-4D97-AF65-F5344CB8AC3E}">
        <p14:creationId xmlns:p14="http://schemas.microsoft.com/office/powerpoint/2010/main" val="1120092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31</a:t>
            </a:fld>
            <a:endParaRPr lang="en-US" dirty="0"/>
          </a:p>
        </p:txBody>
      </p:sp>
    </p:spTree>
    <p:extLst>
      <p:ext uri="{BB962C8B-B14F-4D97-AF65-F5344CB8AC3E}">
        <p14:creationId xmlns:p14="http://schemas.microsoft.com/office/powerpoint/2010/main" val="179162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a:t>
            </a:fld>
            <a:endParaRPr lang="en-US" dirty="0"/>
          </a:p>
        </p:txBody>
      </p:sp>
    </p:spTree>
    <p:extLst>
      <p:ext uri="{BB962C8B-B14F-4D97-AF65-F5344CB8AC3E}">
        <p14:creationId xmlns:p14="http://schemas.microsoft.com/office/powerpoint/2010/main" val="1041191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32</a:t>
            </a:fld>
            <a:endParaRPr lang="en-US" dirty="0"/>
          </a:p>
        </p:txBody>
      </p:sp>
    </p:spTree>
    <p:extLst>
      <p:ext uri="{BB962C8B-B14F-4D97-AF65-F5344CB8AC3E}">
        <p14:creationId xmlns:p14="http://schemas.microsoft.com/office/powerpoint/2010/main" val="249360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33</a:t>
            </a:fld>
            <a:endParaRPr lang="en-US" dirty="0"/>
          </a:p>
        </p:txBody>
      </p:sp>
    </p:spTree>
    <p:extLst>
      <p:ext uri="{BB962C8B-B14F-4D97-AF65-F5344CB8AC3E}">
        <p14:creationId xmlns:p14="http://schemas.microsoft.com/office/powerpoint/2010/main" val="1834171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34</a:t>
            </a:fld>
            <a:endParaRPr lang="en-US" dirty="0"/>
          </a:p>
        </p:txBody>
      </p:sp>
    </p:spTree>
    <p:extLst>
      <p:ext uri="{BB962C8B-B14F-4D97-AF65-F5344CB8AC3E}">
        <p14:creationId xmlns:p14="http://schemas.microsoft.com/office/powerpoint/2010/main" val="3778745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35</a:t>
            </a:fld>
            <a:endParaRPr lang="en-US" dirty="0"/>
          </a:p>
        </p:txBody>
      </p:sp>
    </p:spTree>
    <p:extLst>
      <p:ext uri="{BB962C8B-B14F-4D97-AF65-F5344CB8AC3E}">
        <p14:creationId xmlns:p14="http://schemas.microsoft.com/office/powerpoint/2010/main" val="643665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AB7F9A-D74C-6247-B3FB-4CC860BEE8E4}" type="slidenum">
              <a:rPr lang="en-US" smtClean="0"/>
              <a:t>36</a:t>
            </a:fld>
            <a:endParaRPr lang="en-US" dirty="0"/>
          </a:p>
        </p:txBody>
      </p:sp>
    </p:spTree>
    <p:extLst>
      <p:ext uri="{BB962C8B-B14F-4D97-AF65-F5344CB8AC3E}">
        <p14:creationId xmlns:p14="http://schemas.microsoft.com/office/powerpoint/2010/main" val="398596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I’m sure you will already be familiar with a circular economy approach, where sustainable consumption of resources is the primary goal. </a:t>
            </a:r>
          </a:p>
          <a:p>
            <a:pPr marL="171450" indent="-171450">
              <a:buFontTx/>
              <a:buChar char="-"/>
            </a:pPr>
            <a:r>
              <a:rPr lang="en-GB" dirty="0"/>
              <a:t>Resources are kept in use for as long as possible, the maximum value is extracted from them whilst in use and then products and materials are recovered and regenerated at the end of each product’s viable life cycle.</a:t>
            </a:r>
          </a:p>
          <a:p>
            <a:pPr marL="171450" indent="-171450">
              <a:buFontTx/>
              <a:buChar char="-"/>
            </a:pPr>
            <a:r>
              <a:rPr lang="en-GB" dirty="0"/>
              <a:t>We see many good reasons for taking this approach:</a:t>
            </a:r>
          </a:p>
          <a:p>
            <a:r>
              <a:rPr lang="en-GB" dirty="0">
                <a:cs typeface="Arial" panose="020B0604020202020204" pitchFamily="34" charset="0"/>
              </a:rPr>
              <a:t>Circular economy is a key mechanism to </a:t>
            </a:r>
            <a:r>
              <a:rPr lang="en-GB" b="1" dirty="0">
                <a:cs typeface="Arial" panose="020B0604020202020204" pitchFamily="34" charset="0"/>
              </a:rPr>
              <a:t>tackle the twin crises </a:t>
            </a:r>
            <a:r>
              <a:rPr lang="en-GB" dirty="0">
                <a:cs typeface="Arial" panose="020B0604020202020204" pitchFamily="34" charset="0"/>
              </a:rPr>
              <a:t>of climate change and biodiversity loss (see stats on slide)</a:t>
            </a:r>
          </a:p>
          <a:p>
            <a:r>
              <a:rPr lang="en-GB" dirty="0">
                <a:cs typeface="Arial" panose="020B0604020202020204" pitchFamily="34" charset="0"/>
              </a:rPr>
              <a:t>A more circular economy </a:t>
            </a:r>
            <a:r>
              <a:rPr lang="en-GB" b="1" dirty="0">
                <a:cs typeface="Arial" panose="020B0604020202020204" pitchFamily="34" charset="0"/>
              </a:rPr>
              <a:t>supports the wider economy</a:t>
            </a:r>
            <a:r>
              <a:rPr lang="en-GB" dirty="0">
                <a:cs typeface="Arial" panose="020B0604020202020204" pitchFamily="34" charset="0"/>
              </a:rPr>
              <a:t>, by improving productivity and opening up new markets; </a:t>
            </a:r>
          </a:p>
          <a:p>
            <a:r>
              <a:rPr lang="en-GB" dirty="0">
                <a:cs typeface="Arial" panose="020B0604020202020204" pitchFamily="34" charset="0"/>
              </a:rPr>
              <a:t>A circular economy </a:t>
            </a:r>
            <a:r>
              <a:rPr lang="en-GB" b="1" dirty="0">
                <a:cs typeface="Arial" panose="020B0604020202020204" pitchFamily="34" charset="0"/>
              </a:rPr>
              <a:t>benefits communities</a:t>
            </a:r>
            <a:r>
              <a:rPr lang="en-GB" dirty="0">
                <a:cs typeface="Arial" panose="020B0604020202020204" pitchFamily="34" charset="0"/>
              </a:rPr>
              <a:t>, by providing local employment opportunities and lower cost options to access the goods we need.</a:t>
            </a:r>
          </a:p>
          <a:p>
            <a:r>
              <a:rPr lang="en-GB" dirty="0"/>
              <a:t>A more circular economy is also </a:t>
            </a:r>
            <a:r>
              <a:rPr lang="en-GB" b="1" dirty="0"/>
              <a:t>more self-sufficient </a:t>
            </a:r>
            <a:r>
              <a:rPr lang="en-GB" dirty="0"/>
              <a:t>– it reduces</a:t>
            </a:r>
          </a:p>
          <a:p>
            <a:r>
              <a:rPr lang="en-GB" dirty="0"/>
              <a:t>our reliance on imported goods and materials, and provides increased economic</a:t>
            </a:r>
          </a:p>
          <a:p>
            <a:r>
              <a:rPr lang="en-GB" dirty="0"/>
              <a:t>resilience.</a:t>
            </a:r>
          </a:p>
          <a:p>
            <a:pPr marL="628650" lvl="1" indent="-171450">
              <a:buFontTx/>
              <a:buChar char="-"/>
            </a:pPr>
            <a:endParaRPr lang="en-GB" dirty="0"/>
          </a:p>
          <a:p>
            <a:r>
              <a:rPr lang="en-GB" dirty="0"/>
              <a:t>Our 2020 Climate Change Plan update set out our vision for a fully circular economy by 2045, driven by a focus on: </a:t>
            </a:r>
          </a:p>
          <a:p>
            <a:r>
              <a:rPr lang="en-GB" b="1" dirty="0"/>
              <a:t>Responsible Consumption</a:t>
            </a:r>
            <a:r>
              <a:rPr lang="en-GB" dirty="0"/>
              <a:t>, where people and businesses demand products and  services which respect the limits of our natural resources. </a:t>
            </a:r>
            <a:r>
              <a:rPr lang="en-GB" i="1" dirty="0"/>
              <a:t>Unnecessary waste, in particular food waste, will be unacceptable in Scotland. </a:t>
            </a:r>
          </a:p>
          <a:p>
            <a:r>
              <a:rPr lang="en-GB" b="1" dirty="0"/>
              <a:t>Responsible Production</a:t>
            </a:r>
            <a:r>
              <a:rPr lang="en-GB" dirty="0"/>
              <a:t>, where a circular economy is embraced by the businesses and organisations that supply products, ensuring the maximum life and value from the natural resources used </a:t>
            </a:r>
          </a:p>
          <a:p>
            <a:r>
              <a:rPr lang="en-GB" b="1" dirty="0"/>
              <a:t>Maximising Value from Waste and Energy</a:t>
            </a:r>
            <a:r>
              <a:rPr lang="en-GB" dirty="0"/>
              <a:t>, where the environmental and economic value of wasted resources and energy is harnessed efficiently</a:t>
            </a:r>
          </a:p>
          <a:p>
            <a:endParaRPr lang="en-GB" dirty="0"/>
          </a:p>
          <a:p>
            <a:r>
              <a:rPr lang="en-GB" b="1" dirty="0"/>
              <a:t>[change slide]</a:t>
            </a:r>
          </a:p>
          <a:p>
            <a:endParaRPr lang="en-GB" dirty="0"/>
          </a:p>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5</a:t>
            </a:fld>
            <a:endParaRPr lang="en-GB" dirty="0"/>
          </a:p>
        </p:txBody>
      </p:sp>
    </p:spTree>
    <p:extLst>
      <p:ext uri="{BB962C8B-B14F-4D97-AF65-F5344CB8AC3E}">
        <p14:creationId xmlns:p14="http://schemas.microsoft.com/office/powerpoint/2010/main" val="398880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6</a:t>
            </a:fld>
            <a:endParaRPr lang="en-GB" dirty="0"/>
          </a:p>
        </p:txBody>
      </p:sp>
    </p:spTree>
    <p:extLst>
      <p:ext uri="{BB962C8B-B14F-4D97-AF65-F5344CB8AC3E}">
        <p14:creationId xmlns:p14="http://schemas.microsoft.com/office/powerpoint/2010/main" val="344512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7</a:t>
            </a:fld>
            <a:endParaRPr lang="en-GB" dirty="0"/>
          </a:p>
        </p:txBody>
      </p:sp>
    </p:spTree>
    <p:extLst>
      <p:ext uri="{BB962C8B-B14F-4D97-AF65-F5344CB8AC3E}">
        <p14:creationId xmlns:p14="http://schemas.microsoft.com/office/powerpoint/2010/main" val="370292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8</a:t>
            </a:fld>
            <a:endParaRPr lang="en-GB" dirty="0"/>
          </a:p>
        </p:txBody>
      </p:sp>
    </p:spTree>
    <p:extLst>
      <p:ext uri="{BB962C8B-B14F-4D97-AF65-F5344CB8AC3E}">
        <p14:creationId xmlns:p14="http://schemas.microsoft.com/office/powerpoint/2010/main" val="211954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DED664-679C-457F-8546-9506B6B22356}" type="slidenum">
              <a:rPr lang="en-GB" smtClean="0"/>
              <a:t>9</a:t>
            </a:fld>
            <a:endParaRPr lang="en-GB" dirty="0"/>
          </a:p>
        </p:txBody>
      </p:sp>
    </p:spTree>
    <p:extLst>
      <p:ext uri="{BB962C8B-B14F-4D97-AF65-F5344CB8AC3E}">
        <p14:creationId xmlns:p14="http://schemas.microsoft.com/office/powerpoint/2010/main" val="232098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ED664-679C-457F-8546-9506B6B22356}" type="slidenum">
              <a:rPr lang="en-GB" smtClean="0"/>
              <a:t>10</a:t>
            </a:fld>
            <a:endParaRPr lang="en-GB" dirty="0"/>
          </a:p>
        </p:txBody>
      </p:sp>
    </p:spTree>
    <p:extLst>
      <p:ext uri="{BB962C8B-B14F-4D97-AF65-F5344CB8AC3E}">
        <p14:creationId xmlns:p14="http://schemas.microsoft.com/office/powerpoint/2010/main" val="238974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5258-D72B-9B4A-A02F-8960864CA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FD2DB9-5A20-644B-A495-FB474D4D43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1E6FB6-CF73-7B48-AA1B-A93643D9288A}"/>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5" name="Footer Placeholder 4">
            <a:extLst>
              <a:ext uri="{FF2B5EF4-FFF2-40B4-BE49-F238E27FC236}">
                <a16:creationId xmlns:a16="http://schemas.microsoft.com/office/drawing/2014/main" id="{89611920-014B-5C47-8893-3AE37C4B59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7F1E94-63E6-A64C-ACF9-D17021148116}"/>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393331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E646-CC4C-C540-8407-66AC6EA06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95BBF-0956-0B42-8FA0-43A809BE27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CF945-3105-7345-B950-46981B2F76B8}"/>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5" name="Footer Placeholder 4">
            <a:extLst>
              <a:ext uri="{FF2B5EF4-FFF2-40B4-BE49-F238E27FC236}">
                <a16:creationId xmlns:a16="http://schemas.microsoft.com/office/drawing/2014/main" id="{D3E9250B-37D8-D842-B95A-DD3B4FABBE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61B152-CFCE-4E41-BC9C-36B39A45D1CA}"/>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424841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3F23EF-8A21-A740-9FC5-13A0750A1C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D63240-FE3A-D046-B991-A8F47BA4C8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4DF8F-4443-1C4D-AF1F-CABFBB82BE35}"/>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5" name="Footer Placeholder 4">
            <a:extLst>
              <a:ext uri="{FF2B5EF4-FFF2-40B4-BE49-F238E27FC236}">
                <a16:creationId xmlns:a16="http://schemas.microsoft.com/office/drawing/2014/main" id="{FD01FB90-7200-C747-A617-ED1F698345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66B20-BF00-BD41-A9DF-EA8FC54D5294}"/>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1767321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Layout " type="secHead">
  <p:cSld name="Main Layout ">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9" name="Google Shape;19;p3"/>
          <p:cNvPicPr preferRelativeResize="0"/>
          <p:nvPr/>
        </p:nvPicPr>
        <p:blipFill>
          <a:blip r:embed="rId2">
            <a:alphaModFix amt="11000"/>
          </a:blip>
          <a:stretch>
            <a:fillRect/>
          </a:stretch>
        </p:blipFill>
        <p:spPr>
          <a:xfrm>
            <a:off x="6999534" y="-2831800"/>
            <a:ext cx="7700967" cy="7700967"/>
          </a:xfrm>
          <a:prstGeom prst="rect">
            <a:avLst/>
          </a:prstGeom>
          <a:noFill/>
          <a:ln>
            <a:noFill/>
          </a:ln>
        </p:spPr>
      </p:pic>
      <p:sp>
        <p:nvSpPr>
          <p:cNvPr id="20" name="Google Shape;20;p3"/>
          <p:cNvSpPr txBox="1">
            <a:spLocks noGrp="1"/>
          </p:cNvSpPr>
          <p:nvPr>
            <p:ph type="body" idx="1"/>
          </p:nvPr>
        </p:nvSpPr>
        <p:spPr>
          <a:xfrm>
            <a:off x="508000" y="291567"/>
            <a:ext cx="10769600" cy="763600"/>
          </a:xfrm>
          <a:prstGeom prst="rect">
            <a:avLst/>
          </a:prstGeom>
          <a:noFill/>
          <a:ln>
            <a:noFill/>
          </a:ln>
        </p:spPr>
        <p:txBody>
          <a:bodyPr spcFirstLastPara="1" wrap="square" lIns="91425" tIns="45700" rIns="91425" bIns="45700" anchor="t" anchorCtr="0">
            <a:noAutofit/>
          </a:bodyPr>
          <a:lstStyle>
            <a:lvl1pPr marL="609585" lvl="0" indent="-304792" algn="l" rtl="0">
              <a:spcBef>
                <a:spcPts val="853"/>
              </a:spcBef>
              <a:spcAft>
                <a:spcPts val="0"/>
              </a:spcAft>
              <a:buClr>
                <a:srgbClr val="2F5A9A"/>
              </a:buClr>
              <a:buSzPts val="3200"/>
              <a:buFont typeface="Dosis"/>
              <a:buNone/>
              <a:defRPr sz="4267" b="1">
                <a:solidFill>
                  <a:srgbClr val="2F5A9A"/>
                </a:solidFill>
                <a:latin typeface="Dosis"/>
                <a:ea typeface="Dosis"/>
                <a:cs typeface="Dosis"/>
                <a:sym typeface="Dosis"/>
              </a:defRPr>
            </a:lvl1pPr>
            <a:lvl2pPr marL="1219170" lvl="1"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2pPr>
            <a:lvl3pPr marL="1828754" lvl="2"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3pPr>
            <a:lvl4pPr marL="2438339" lvl="3"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4pPr>
            <a:lvl5pPr marL="3047924" lvl="4"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5pPr>
            <a:lvl6pPr marL="3657509" lvl="5"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6pPr>
            <a:lvl7pPr marL="4267093" lvl="6"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7pPr>
            <a:lvl8pPr marL="4876678" lvl="7"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8pPr>
            <a:lvl9pPr marL="5486263" lvl="8" indent="-457189" algn="l" rtl="0">
              <a:spcBef>
                <a:spcPts val="480"/>
              </a:spcBef>
              <a:spcAft>
                <a:spcPts val="0"/>
              </a:spcAft>
              <a:buClr>
                <a:srgbClr val="2F5A9A"/>
              </a:buClr>
              <a:buSzPts val="1800"/>
              <a:buFont typeface="Dosis"/>
              <a:buChar char="■"/>
              <a:defRPr>
                <a:solidFill>
                  <a:srgbClr val="2F5A9A"/>
                </a:solidFill>
                <a:latin typeface="Dosis"/>
                <a:ea typeface="Dosis"/>
                <a:cs typeface="Dosis"/>
                <a:sym typeface="Dosis"/>
              </a:defRPr>
            </a:lvl9pPr>
          </a:lstStyle>
          <a:p>
            <a:endParaRPr/>
          </a:p>
        </p:txBody>
      </p:sp>
      <p:sp>
        <p:nvSpPr>
          <p:cNvPr id="21" name="Google Shape;21;p3"/>
          <p:cNvSpPr txBox="1">
            <a:spLocks noGrp="1"/>
          </p:cNvSpPr>
          <p:nvPr>
            <p:ph type="body" idx="2"/>
          </p:nvPr>
        </p:nvSpPr>
        <p:spPr>
          <a:xfrm>
            <a:off x="508000" y="1316065"/>
            <a:ext cx="10972800" cy="4810000"/>
          </a:xfrm>
          <a:prstGeom prst="rect">
            <a:avLst/>
          </a:prstGeom>
          <a:noFill/>
          <a:ln>
            <a:noFill/>
          </a:ln>
        </p:spPr>
        <p:txBody>
          <a:bodyPr spcFirstLastPara="1" wrap="square" lIns="91425" tIns="45700" rIns="91425" bIns="45700" anchor="t" anchorCtr="0">
            <a:noAutofit/>
          </a:bodyPr>
          <a:lstStyle>
            <a:lvl1pPr marL="609585" lvl="0" indent="-457189" algn="l" rtl="0">
              <a:spcBef>
                <a:spcPts val="853"/>
              </a:spcBef>
              <a:spcAft>
                <a:spcPts val="0"/>
              </a:spcAft>
              <a:buClr>
                <a:srgbClr val="46A49B"/>
              </a:buClr>
              <a:buSzPts val="1800"/>
              <a:buFont typeface="Dosis"/>
              <a:buChar char="●"/>
              <a:defRPr sz="2400">
                <a:latin typeface="Dosis"/>
                <a:ea typeface="Dosis"/>
                <a:cs typeface="Dosis"/>
                <a:sym typeface="Dosis"/>
              </a:defRPr>
            </a:lvl1pPr>
            <a:lvl2pPr marL="1219170" lvl="1" indent="-457189" algn="l" rtl="0">
              <a:spcBef>
                <a:spcPts val="747"/>
              </a:spcBef>
              <a:spcAft>
                <a:spcPts val="0"/>
              </a:spcAft>
              <a:buClr>
                <a:schemeClr val="dk1"/>
              </a:buClr>
              <a:buSzPts val="1800"/>
              <a:buFont typeface="Dosis"/>
              <a:buChar char="○"/>
              <a:defRPr sz="2400">
                <a:latin typeface="Dosis"/>
                <a:ea typeface="Dosis"/>
                <a:cs typeface="Dosis"/>
                <a:sym typeface="Dosis"/>
              </a:defRPr>
            </a:lvl2pPr>
            <a:lvl3pPr marL="1828754" lvl="2" indent="-457189" algn="l" rtl="0">
              <a:spcBef>
                <a:spcPts val="640"/>
              </a:spcBef>
              <a:spcAft>
                <a:spcPts val="0"/>
              </a:spcAft>
              <a:buClr>
                <a:srgbClr val="46A49B"/>
              </a:buClr>
              <a:buSzPts val="1800"/>
              <a:buFont typeface="Dosis"/>
              <a:buChar char="■"/>
              <a:defRPr sz="2400">
                <a:latin typeface="Dosis"/>
                <a:ea typeface="Dosis"/>
                <a:cs typeface="Dosis"/>
                <a:sym typeface="Dosis"/>
              </a:defRPr>
            </a:lvl3pPr>
            <a:lvl4pPr marL="2438339" lvl="3" indent="-457189" algn="l" rtl="0">
              <a:spcBef>
                <a:spcPts val="533"/>
              </a:spcBef>
              <a:spcAft>
                <a:spcPts val="0"/>
              </a:spcAft>
              <a:buClr>
                <a:srgbClr val="46A49B"/>
              </a:buClr>
              <a:buSzPts val="1800"/>
              <a:buFont typeface="Dosis"/>
              <a:buChar char="●"/>
              <a:defRPr sz="2400">
                <a:latin typeface="Dosis"/>
                <a:ea typeface="Dosis"/>
                <a:cs typeface="Dosis"/>
                <a:sym typeface="Dosis"/>
              </a:defRPr>
            </a:lvl4pPr>
            <a:lvl5pPr marL="3047924" lvl="4" indent="-457189" algn="l" rtl="0">
              <a:spcBef>
                <a:spcPts val="533"/>
              </a:spcBef>
              <a:spcAft>
                <a:spcPts val="0"/>
              </a:spcAft>
              <a:buClr>
                <a:schemeClr val="dk1"/>
              </a:buClr>
              <a:buSzPts val="1800"/>
              <a:buFont typeface="Dosis"/>
              <a:buChar char="○"/>
              <a:defRPr sz="2400">
                <a:latin typeface="Dosis"/>
                <a:ea typeface="Dosis"/>
                <a:cs typeface="Dosis"/>
                <a:sym typeface="Dosis"/>
              </a:defRPr>
            </a:lvl5pPr>
            <a:lvl6pPr marL="3657509" lvl="5" indent="-457189" algn="l" rtl="0">
              <a:spcBef>
                <a:spcPts val="480"/>
              </a:spcBef>
              <a:spcAft>
                <a:spcPts val="0"/>
              </a:spcAft>
              <a:buClr>
                <a:srgbClr val="46A49B"/>
              </a:buClr>
              <a:buSzPts val="1800"/>
              <a:buFont typeface="Dosis"/>
              <a:buChar char="■"/>
              <a:defRPr sz="2400">
                <a:latin typeface="Dosis"/>
                <a:ea typeface="Dosis"/>
                <a:cs typeface="Dosis"/>
                <a:sym typeface="Dosis"/>
              </a:defRPr>
            </a:lvl6pPr>
            <a:lvl7pPr marL="4267093" lvl="6" indent="-457189" algn="l" rtl="0">
              <a:spcBef>
                <a:spcPts val="480"/>
              </a:spcBef>
              <a:spcAft>
                <a:spcPts val="0"/>
              </a:spcAft>
              <a:buClr>
                <a:srgbClr val="46A49B"/>
              </a:buClr>
              <a:buSzPts val="1800"/>
              <a:buFont typeface="Dosis"/>
              <a:buChar char="●"/>
              <a:defRPr sz="2400">
                <a:latin typeface="Dosis"/>
                <a:ea typeface="Dosis"/>
                <a:cs typeface="Dosis"/>
                <a:sym typeface="Dosis"/>
              </a:defRPr>
            </a:lvl7pPr>
            <a:lvl8pPr marL="4876678" lvl="7" indent="-457189" algn="l" rtl="0">
              <a:spcBef>
                <a:spcPts val="480"/>
              </a:spcBef>
              <a:spcAft>
                <a:spcPts val="0"/>
              </a:spcAft>
              <a:buClr>
                <a:schemeClr val="dk1"/>
              </a:buClr>
              <a:buSzPts val="1800"/>
              <a:buFont typeface="Dosis"/>
              <a:buChar char="○"/>
              <a:defRPr sz="2400">
                <a:latin typeface="Dosis"/>
                <a:ea typeface="Dosis"/>
                <a:cs typeface="Dosis"/>
                <a:sym typeface="Dosis"/>
              </a:defRPr>
            </a:lvl8pPr>
            <a:lvl9pPr marL="5486263" lvl="8" indent="-457189" algn="l" rtl="0">
              <a:spcBef>
                <a:spcPts val="480"/>
              </a:spcBef>
              <a:spcAft>
                <a:spcPts val="0"/>
              </a:spcAft>
              <a:buClr>
                <a:srgbClr val="46A49B"/>
              </a:buClr>
              <a:buSzPts val="1800"/>
              <a:buFont typeface="Dosis"/>
              <a:buChar char="■"/>
              <a:defRPr sz="2400">
                <a:latin typeface="Dosis"/>
                <a:ea typeface="Dosis"/>
                <a:cs typeface="Dosis"/>
                <a:sym typeface="Dosis"/>
              </a:defRPr>
            </a:lvl9pPr>
          </a:lstStyle>
          <a:p>
            <a:endParaRPr/>
          </a:p>
        </p:txBody>
      </p:sp>
    </p:spTree>
    <p:extLst>
      <p:ext uri="{BB962C8B-B14F-4D97-AF65-F5344CB8AC3E}">
        <p14:creationId xmlns:p14="http://schemas.microsoft.com/office/powerpoint/2010/main" val="85015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11" name="Google Shape;11;p2"/>
          <p:cNvPicPr preferRelativeResize="0"/>
          <p:nvPr/>
        </p:nvPicPr>
        <p:blipFill>
          <a:blip r:embed="rId3">
            <a:alphaModFix/>
          </a:blip>
          <a:stretch>
            <a:fillRect/>
          </a:stretch>
        </p:blipFill>
        <p:spPr>
          <a:xfrm>
            <a:off x="0" y="1"/>
            <a:ext cx="3639000" cy="2304700"/>
          </a:xfrm>
          <a:prstGeom prst="rect">
            <a:avLst/>
          </a:prstGeom>
          <a:noFill/>
          <a:ln>
            <a:noFill/>
          </a:ln>
        </p:spPr>
      </p:pic>
      <p:sp>
        <p:nvSpPr>
          <p:cNvPr id="12" name="Google Shape;12;p2"/>
          <p:cNvSpPr txBox="1">
            <a:spLocks noGrp="1"/>
          </p:cNvSpPr>
          <p:nvPr>
            <p:ph type="title"/>
          </p:nvPr>
        </p:nvSpPr>
        <p:spPr>
          <a:xfrm>
            <a:off x="672564" y="3631987"/>
            <a:ext cx="10363200" cy="846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FFFFFF"/>
              </a:buClr>
              <a:buSzPts val="4500"/>
              <a:buNone/>
              <a:defRPr sz="6000"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673100" y="4783667"/>
            <a:ext cx="10362800" cy="922800"/>
          </a:xfrm>
          <a:prstGeom prst="rect">
            <a:avLst/>
          </a:prstGeom>
          <a:noFill/>
          <a:ln>
            <a:noFill/>
          </a:ln>
        </p:spPr>
        <p:txBody>
          <a:bodyPr spcFirstLastPara="1" wrap="square" lIns="91425" tIns="45700" rIns="91425" bIns="45700" anchor="t" anchorCtr="0">
            <a:noAutofit/>
          </a:bodyPr>
          <a:lstStyle>
            <a:lvl1pPr marL="609585" lvl="0" indent="-304792" algn="l" rtl="0">
              <a:spcBef>
                <a:spcPts val="533"/>
              </a:spcBef>
              <a:spcAft>
                <a:spcPts val="0"/>
              </a:spcAft>
              <a:buClr>
                <a:srgbClr val="FFFFFF"/>
              </a:buClr>
              <a:buSzPts val="3000"/>
              <a:buFont typeface="Dosis"/>
              <a:buNone/>
              <a:defRPr sz="4000">
                <a:solidFill>
                  <a:srgbClr val="FFFFFF"/>
                </a:solidFill>
                <a:latin typeface="Dosis"/>
                <a:ea typeface="Dosis"/>
                <a:cs typeface="Dosis"/>
                <a:sym typeface="Dosis"/>
              </a:defRPr>
            </a:lvl1pPr>
            <a:lvl2pPr marL="1219170" lvl="1" indent="-457189" algn="l" rtl="0">
              <a:spcBef>
                <a:spcPts val="480"/>
              </a:spcBef>
              <a:spcAft>
                <a:spcPts val="0"/>
              </a:spcAft>
              <a:buClr>
                <a:schemeClr val="dk1"/>
              </a:buClr>
              <a:buSzPts val="1800"/>
              <a:buFont typeface="Dosis"/>
              <a:buChar char="–"/>
              <a:defRPr>
                <a:latin typeface="Dosis"/>
                <a:ea typeface="Dosis"/>
                <a:cs typeface="Dosis"/>
                <a:sym typeface="Dosis"/>
              </a:defRPr>
            </a:lvl2pPr>
            <a:lvl3pPr marL="1828754" lvl="2" indent="-457189" algn="l" rtl="0">
              <a:spcBef>
                <a:spcPts val="480"/>
              </a:spcBef>
              <a:spcAft>
                <a:spcPts val="0"/>
              </a:spcAft>
              <a:buClr>
                <a:schemeClr val="dk1"/>
              </a:buClr>
              <a:buSzPts val="1800"/>
              <a:buFont typeface="Dosis"/>
              <a:buChar char="•"/>
              <a:defRPr>
                <a:latin typeface="Dosis"/>
                <a:ea typeface="Dosis"/>
                <a:cs typeface="Dosis"/>
                <a:sym typeface="Dosis"/>
              </a:defRPr>
            </a:lvl3pPr>
            <a:lvl4pPr marL="2438339" lvl="3" indent="-457189" algn="l" rtl="0">
              <a:spcBef>
                <a:spcPts val="480"/>
              </a:spcBef>
              <a:spcAft>
                <a:spcPts val="0"/>
              </a:spcAft>
              <a:buClr>
                <a:schemeClr val="dk1"/>
              </a:buClr>
              <a:buSzPts val="1800"/>
              <a:buFont typeface="Dosis"/>
              <a:buChar char="–"/>
              <a:defRPr>
                <a:latin typeface="Dosis"/>
                <a:ea typeface="Dosis"/>
                <a:cs typeface="Dosis"/>
                <a:sym typeface="Dosis"/>
              </a:defRPr>
            </a:lvl4pPr>
            <a:lvl5pPr marL="3047924" lvl="4" indent="-457189" algn="l" rtl="0">
              <a:spcBef>
                <a:spcPts val="480"/>
              </a:spcBef>
              <a:spcAft>
                <a:spcPts val="0"/>
              </a:spcAft>
              <a:buClr>
                <a:schemeClr val="dk1"/>
              </a:buClr>
              <a:buSzPts val="1800"/>
              <a:buFont typeface="Dosis"/>
              <a:buChar char="»"/>
              <a:defRPr>
                <a:latin typeface="Dosis"/>
                <a:ea typeface="Dosis"/>
                <a:cs typeface="Dosis"/>
                <a:sym typeface="Dosis"/>
              </a:defRPr>
            </a:lvl5pPr>
            <a:lvl6pPr marL="3657509" lvl="5" indent="-457189" algn="l" rtl="0">
              <a:spcBef>
                <a:spcPts val="480"/>
              </a:spcBef>
              <a:spcAft>
                <a:spcPts val="0"/>
              </a:spcAft>
              <a:buClr>
                <a:schemeClr val="dk1"/>
              </a:buClr>
              <a:buSzPts val="1800"/>
              <a:buFont typeface="Dosis"/>
              <a:buChar char="•"/>
              <a:defRPr>
                <a:latin typeface="Dosis"/>
                <a:ea typeface="Dosis"/>
                <a:cs typeface="Dosis"/>
                <a:sym typeface="Dosis"/>
              </a:defRPr>
            </a:lvl6pPr>
            <a:lvl7pPr marL="4267093" lvl="6" indent="-457189" algn="l" rtl="0">
              <a:spcBef>
                <a:spcPts val="480"/>
              </a:spcBef>
              <a:spcAft>
                <a:spcPts val="0"/>
              </a:spcAft>
              <a:buClr>
                <a:schemeClr val="dk1"/>
              </a:buClr>
              <a:buSzPts val="1800"/>
              <a:buFont typeface="Dosis"/>
              <a:buChar char="•"/>
              <a:defRPr>
                <a:latin typeface="Dosis"/>
                <a:ea typeface="Dosis"/>
                <a:cs typeface="Dosis"/>
                <a:sym typeface="Dosis"/>
              </a:defRPr>
            </a:lvl7pPr>
            <a:lvl8pPr marL="4876678" lvl="7" indent="-457189" algn="l" rtl="0">
              <a:spcBef>
                <a:spcPts val="480"/>
              </a:spcBef>
              <a:spcAft>
                <a:spcPts val="0"/>
              </a:spcAft>
              <a:buClr>
                <a:schemeClr val="dk1"/>
              </a:buClr>
              <a:buSzPts val="1800"/>
              <a:buFont typeface="Dosis"/>
              <a:buChar char="•"/>
              <a:defRPr>
                <a:latin typeface="Dosis"/>
                <a:ea typeface="Dosis"/>
                <a:cs typeface="Dosis"/>
                <a:sym typeface="Dosis"/>
              </a:defRPr>
            </a:lvl8pPr>
            <a:lvl9pPr marL="5486263" lvl="8" indent="-457189" algn="l" rtl="0">
              <a:spcBef>
                <a:spcPts val="480"/>
              </a:spcBef>
              <a:spcAft>
                <a:spcPts val="0"/>
              </a:spcAft>
              <a:buClr>
                <a:schemeClr val="dk1"/>
              </a:buClr>
              <a:buSzPts val="1800"/>
              <a:buFont typeface="Dosis"/>
              <a:buChar char="•"/>
              <a:defRPr>
                <a:latin typeface="Dosis"/>
                <a:ea typeface="Dosis"/>
                <a:cs typeface="Dosis"/>
                <a:sym typeface="Dosis"/>
              </a:defRPr>
            </a:lvl9pPr>
          </a:lstStyle>
          <a:p>
            <a:endParaRPr/>
          </a:p>
        </p:txBody>
      </p:sp>
      <p:sp>
        <p:nvSpPr>
          <p:cNvPr id="14" name="Google Shape;14;p2"/>
          <p:cNvSpPr txBox="1">
            <a:spLocks noGrp="1"/>
          </p:cNvSpPr>
          <p:nvPr>
            <p:ph type="body" idx="2"/>
          </p:nvPr>
        </p:nvSpPr>
        <p:spPr>
          <a:xfrm>
            <a:off x="673100" y="6011333"/>
            <a:ext cx="10363200" cy="434000"/>
          </a:xfrm>
          <a:prstGeom prst="rect">
            <a:avLst/>
          </a:prstGeom>
          <a:noFill/>
          <a:ln>
            <a:noFill/>
          </a:ln>
        </p:spPr>
        <p:txBody>
          <a:bodyPr spcFirstLastPara="1" wrap="square" lIns="91425" tIns="45700" rIns="91425" bIns="45700" anchor="t" anchorCtr="0">
            <a:noAutofit/>
          </a:bodyPr>
          <a:lstStyle>
            <a:lvl1pPr marL="609585" lvl="0" indent="-304792" algn="l" rtl="0">
              <a:spcBef>
                <a:spcPts val="373"/>
              </a:spcBef>
              <a:spcAft>
                <a:spcPts val="0"/>
              </a:spcAft>
              <a:buClr>
                <a:srgbClr val="FFFFFF"/>
              </a:buClr>
              <a:buSzPts val="1500"/>
              <a:buFont typeface="Dosis"/>
              <a:buNone/>
              <a:defRPr sz="2000">
                <a:solidFill>
                  <a:srgbClr val="FFFFFF"/>
                </a:solidFill>
                <a:latin typeface="Dosis"/>
                <a:ea typeface="Dosis"/>
                <a:cs typeface="Dosis"/>
                <a:sym typeface="Dosis"/>
              </a:defRPr>
            </a:lvl1pPr>
            <a:lvl2pPr marL="1219170" lvl="1" indent="-457189" algn="l" rtl="0">
              <a:spcBef>
                <a:spcPts val="480"/>
              </a:spcBef>
              <a:spcAft>
                <a:spcPts val="0"/>
              </a:spcAft>
              <a:buClr>
                <a:schemeClr val="dk1"/>
              </a:buClr>
              <a:buSzPts val="1800"/>
              <a:buFont typeface="Dosis"/>
              <a:buChar char="○"/>
              <a:defRPr>
                <a:latin typeface="Dosis"/>
                <a:ea typeface="Dosis"/>
                <a:cs typeface="Dosis"/>
                <a:sym typeface="Dosis"/>
              </a:defRPr>
            </a:lvl2pPr>
            <a:lvl3pPr marL="1828754" lvl="2" indent="-457189" algn="l" rtl="0">
              <a:spcBef>
                <a:spcPts val="480"/>
              </a:spcBef>
              <a:spcAft>
                <a:spcPts val="0"/>
              </a:spcAft>
              <a:buClr>
                <a:schemeClr val="dk1"/>
              </a:buClr>
              <a:buSzPts val="1800"/>
              <a:buFont typeface="Dosis"/>
              <a:buChar char="■"/>
              <a:defRPr>
                <a:latin typeface="Dosis"/>
                <a:ea typeface="Dosis"/>
                <a:cs typeface="Dosis"/>
                <a:sym typeface="Dosis"/>
              </a:defRPr>
            </a:lvl3pPr>
            <a:lvl4pPr marL="2438339" lvl="3" indent="-457189" algn="l" rtl="0">
              <a:spcBef>
                <a:spcPts val="480"/>
              </a:spcBef>
              <a:spcAft>
                <a:spcPts val="0"/>
              </a:spcAft>
              <a:buClr>
                <a:schemeClr val="dk1"/>
              </a:buClr>
              <a:buSzPts val="1800"/>
              <a:buFont typeface="Dosis"/>
              <a:buChar char="●"/>
              <a:defRPr>
                <a:latin typeface="Dosis"/>
                <a:ea typeface="Dosis"/>
                <a:cs typeface="Dosis"/>
                <a:sym typeface="Dosis"/>
              </a:defRPr>
            </a:lvl4pPr>
            <a:lvl5pPr marL="3047924" lvl="4" indent="-457189" algn="l" rtl="0">
              <a:spcBef>
                <a:spcPts val="480"/>
              </a:spcBef>
              <a:spcAft>
                <a:spcPts val="0"/>
              </a:spcAft>
              <a:buClr>
                <a:schemeClr val="dk1"/>
              </a:buClr>
              <a:buSzPts val="1800"/>
              <a:buFont typeface="Dosis"/>
              <a:buChar char="○"/>
              <a:defRPr>
                <a:latin typeface="Dosis"/>
                <a:ea typeface="Dosis"/>
                <a:cs typeface="Dosis"/>
                <a:sym typeface="Dosis"/>
              </a:defRPr>
            </a:lvl5pPr>
            <a:lvl6pPr marL="3657509" lvl="5" indent="-457189" algn="l" rtl="0">
              <a:spcBef>
                <a:spcPts val="480"/>
              </a:spcBef>
              <a:spcAft>
                <a:spcPts val="0"/>
              </a:spcAft>
              <a:buClr>
                <a:schemeClr val="dk1"/>
              </a:buClr>
              <a:buSzPts val="1800"/>
              <a:buFont typeface="Dosis"/>
              <a:buChar char="■"/>
              <a:defRPr>
                <a:latin typeface="Dosis"/>
                <a:ea typeface="Dosis"/>
                <a:cs typeface="Dosis"/>
                <a:sym typeface="Dosis"/>
              </a:defRPr>
            </a:lvl6pPr>
            <a:lvl7pPr marL="4267093" lvl="6" indent="-457189" algn="l" rtl="0">
              <a:spcBef>
                <a:spcPts val="480"/>
              </a:spcBef>
              <a:spcAft>
                <a:spcPts val="0"/>
              </a:spcAft>
              <a:buClr>
                <a:schemeClr val="dk1"/>
              </a:buClr>
              <a:buSzPts val="1800"/>
              <a:buFont typeface="Dosis"/>
              <a:buChar char="●"/>
              <a:defRPr>
                <a:latin typeface="Dosis"/>
                <a:ea typeface="Dosis"/>
                <a:cs typeface="Dosis"/>
                <a:sym typeface="Dosis"/>
              </a:defRPr>
            </a:lvl7pPr>
            <a:lvl8pPr marL="4876678" lvl="7" indent="-457189" algn="l" rtl="0">
              <a:spcBef>
                <a:spcPts val="480"/>
              </a:spcBef>
              <a:spcAft>
                <a:spcPts val="0"/>
              </a:spcAft>
              <a:buClr>
                <a:schemeClr val="dk1"/>
              </a:buClr>
              <a:buSzPts val="1800"/>
              <a:buFont typeface="Dosis"/>
              <a:buChar char="○"/>
              <a:defRPr>
                <a:latin typeface="Dosis"/>
                <a:ea typeface="Dosis"/>
                <a:cs typeface="Dosis"/>
                <a:sym typeface="Dosis"/>
              </a:defRPr>
            </a:lvl8pPr>
            <a:lvl9pPr marL="5486263" lvl="8" indent="-457189" algn="l" rtl="0">
              <a:spcBef>
                <a:spcPts val="480"/>
              </a:spcBef>
              <a:spcAft>
                <a:spcPts val="0"/>
              </a:spcAft>
              <a:buClr>
                <a:schemeClr val="dk1"/>
              </a:buClr>
              <a:buSzPts val="1800"/>
              <a:buFont typeface="Dosis"/>
              <a:buChar char="■"/>
              <a:defRPr>
                <a:latin typeface="Dosis"/>
                <a:ea typeface="Dosis"/>
                <a:cs typeface="Dosis"/>
                <a:sym typeface="Dosis"/>
              </a:defRPr>
            </a:lvl9pPr>
          </a:lstStyle>
          <a:p>
            <a:endParaRPr/>
          </a:p>
        </p:txBody>
      </p:sp>
      <p:sp>
        <p:nvSpPr>
          <p:cNvPr id="15" name="Google Shape;15;p2"/>
          <p:cNvSpPr txBox="1">
            <a:spLocks noGrp="1"/>
          </p:cNvSpPr>
          <p:nvPr>
            <p:ph type="body" idx="3"/>
          </p:nvPr>
        </p:nvSpPr>
        <p:spPr>
          <a:xfrm>
            <a:off x="5566300" y="493184"/>
            <a:ext cx="6244800" cy="1024400"/>
          </a:xfrm>
          <a:prstGeom prst="rect">
            <a:avLst/>
          </a:prstGeom>
          <a:noFill/>
          <a:ln>
            <a:noFill/>
          </a:ln>
        </p:spPr>
        <p:txBody>
          <a:bodyPr spcFirstLastPara="1" wrap="square" lIns="91425" tIns="45700" rIns="91425" bIns="45700" anchor="t" anchorCtr="0">
            <a:noAutofit/>
          </a:bodyPr>
          <a:lstStyle>
            <a:lvl1pPr marL="609585" lvl="0" indent="-304792" algn="r" rtl="0">
              <a:spcBef>
                <a:spcPts val="533"/>
              </a:spcBef>
              <a:spcAft>
                <a:spcPts val="0"/>
              </a:spcAft>
              <a:buClr>
                <a:srgbClr val="FFFFFF"/>
              </a:buClr>
              <a:buSzPts val="1500"/>
              <a:buFont typeface="Dosis"/>
              <a:buNone/>
              <a:defRPr sz="2000">
                <a:solidFill>
                  <a:srgbClr val="FFFFFF"/>
                </a:solidFill>
                <a:latin typeface="Dosis"/>
                <a:ea typeface="Dosis"/>
                <a:cs typeface="Dosis"/>
                <a:sym typeface="Dosis"/>
              </a:defRPr>
            </a:lvl1pPr>
            <a:lvl2pPr marL="1219170" lvl="1" indent="-457189" algn="l" rtl="0">
              <a:spcBef>
                <a:spcPts val="480"/>
              </a:spcBef>
              <a:spcAft>
                <a:spcPts val="0"/>
              </a:spcAft>
              <a:buClr>
                <a:schemeClr val="dk1"/>
              </a:buClr>
              <a:buSzPts val="1800"/>
              <a:buFont typeface="Dosis"/>
              <a:buChar char="○"/>
              <a:defRPr>
                <a:latin typeface="Dosis"/>
                <a:ea typeface="Dosis"/>
                <a:cs typeface="Dosis"/>
                <a:sym typeface="Dosis"/>
              </a:defRPr>
            </a:lvl2pPr>
            <a:lvl3pPr marL="1828754" lvl="2" indent="-457189" algn="l" rtl="0">
              <a:spcBef>
                <a:spcPts val="480"/>
              </a:spcBef>
              <a:spcAft>
                <a:spcPts val="0"/>
              </a:spcAft>
              <a:buClr>
                <a:schemeClr val="dk1"/>
              </a:buClr>
              <a:buSzPts val="1800"/>
              <a:buFont typeface="Dosis"/>
              <a:buChar char="■"/>
              <a:defRPr>
                <a:latin typeface="Dosis"/>
                <a:ea typeface="Dosis"/>
                <a:cs typeface="Dosis"/>
                <a:sym typeface="Dosis"/>
              </a:defRPr>
            </a:lvl3pPr>
            <a:lvl4pPr marL="2438339" lvl="3" indent="-457189" algn="l" rtl="0">
              <a:spcBef>
                <a:spcPts val="480"/>
              </a:spcBef>
              <a:spcAft>
                <a:spcPts val="0"/>
              </a:spcAft>
              <a:buClr>
                <a:schemeClr val="dk1"/>
              </a:buClr>
              <a:buSzPts val="1800"/>
              <a:buFont typeface="Dosis"/>
              <a:buChar char="●"/>
              <a:defRPr>
                <a:latin typeface="Dosis"/>
                <a:ea typeface="Dosis"/>
                <a:cs typeface="Dosis"/>
                <a:sym typeface="Dosis"/>
              </a:defRPr>
            </a:lvl4pPr>
            <a:lvl5pPr marL="3047924" lvl="4" indent="-457189" algn="l" rtl="0">
              <a:spcBef>
                <a:spcPts val="480"/>
              </a:spcBef>
              <a:spcAft>
                <a:spcPts val="0"/>
              </a:spcAft>
              <a:buClr>
                <a:schemeClr val="dk1"/>
              </a:buClr>
              <a:buSzPts val="1800"/>
              <a:buFont typeface="Dosis"/>
              <a:buChar char="○"/>
              <a:defRPr>
                <a:latin typeface="Dosis"/>
                <a:ea typeface="Dosis"/>
                <a:cs typeface="Dosis"/>
                <a:sym typeface="Dosis"/>
              </a:defRPr>
            </a:lvl5pPr>
            <a:lvl6pPr marL="3657509" lvl="5" indent="-457189" algn="l" rtl="0">
              <a:spcBef>
                <a:spcPts val="480"/>
              </a:spcBef>
              <a:spcAft>
                <a:spcPts val="0"/>
              </a:spcAft>
              <a:buClr>
                <a:schemeClr val="dk1"/>
              </a:buClr>
              <a:buSzPts val="1800"/>
              <a:buFont typeface="Dosis"/>
              <a:buChar char="■"/>
              <a:defRPr>
                <a:latin typeface="Dosis"/>
                <a:ea typeface="Dosis"/>
                <a:cs typeface="Dosis"/>
                <a:sym typeface="Dosis"/>
              </a:defRPr>
            </a:lvl6pPr>
            <a:lvl7pPr marL="4267093" lvl="6" indent="-457189" algn="l" rtl="0">
              <a:spcBef>
                <a:spcPts val="480"/>
              </a:spcBef>
              <a:spcAft>
                <a:spcPts val="0"/>
              </a:spcAft>
              <a:buClr>
                <a:schemeClr val="dk1"/>
              </a:buClr>
              <a:buSzPts val="1800"/>
              <a:buFont typeface="Dosis"/>
              <a:buChar char="●"/>
              <a:defRPr>
                <a:latin typeface="Dosis"/>
                <a:ea typeface="Dosis"/>
                <a:cs typeface="Dosis"/>
                <a:sym typeface="Dosis"/>
              </a:defRPr>
            </a:lvl7pPr>
            <a:lvl8pPr marL="4876678" lvl="7" indent="-457189" algn="l" rtl="0">
              <a:spcBef>
                <a:spcPts val="480"/>
              </a:spcBef>
              <a:spcAft>
                <a:spcPts val="0"/>
              </a:spcAft>
              <a:buClr>
                <a:schemeClr val="dk1"/>
              </a:buClr>
              <a:buSzPts val="1800"/>
              <a:buFont typeface="Dosis"/>
              <a:buChar char="○"/>
              <a:defRPr>
                <a:latin typeface="Dosis"/>
                <a:ea typeface="Dosis"/>
                <a:cs typeface="Dosis"/>
                <a:sym typeface="Dosis"/>
              </a:defRPr>
            </a:lvl8pPr>
            <a:lvl9pPr marL="5486263" lvl="8" indent="-457189" algn="l" rtl="0">
              <a:spcBef>
                <a:spcPts val="480"/>
              </a:spcBef>
              <a:spcAft>
                <a:spcPts val="0"/>
              </a:spcAft>
              <a:buClr>
                <a:schemeClr val="dk1"/>
              </a:buClr>
              <a:buSzPts val="1800"/>
              <a:buFont typeface="Dosis"/>
              <a:buChar char="■"/>
              <a:defRPr>
                <a:latin typeface="Dosis"/>
                <a:ea typeface="Dosis"/>
                <a:cs typeface="Dosis"/>
                <a:sym typeface="Dosis"/>
              </a:defRPr>
            </a:lvl9pPr>
          </a:lstStyle>
          <a:p>
            <a:endParaRPr/>
          </a:p>
        </p:txBody>
      </p:sp>
      <p:sp>
        <p:nvSpPr>
          <p:cNvPr id="16" name="Google Shape;16;p2"/>
          <p:cNvSpPr txBox="1"/>
          <p:nvPr/>
        </p:nvSpPr>
        <p:spPr>
          <a:xfrm>
            <a:off x="8542633" y="6145333"/>
            <a:ext cx="3226800" cy="2088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GB" sz="2000">
                <a:solidFill>
                  <a:srgbClr val="FFFFFF"/>
                </a:solidFill>
                <a:latin typeface="Dosis Medium"/>
                <a:ea typeface="Dosis Medium"/>
                <a:cs typeface="Dosis Medium"/>
                <a:sym typeface="Dosis Medium"/>
              </a:rPr>
              <a:t>zerowasteeurope.eu</a:t>
            </a:r>
            <a:endParaRPr sz="2000">
              <a:solidFill>
                <a:srgbClr val="FFFFFF"/>
              </a:solidFill>
              <a:latin typeface="Dosis Medium"/>
              <a:ea typeface="Dosis Medium"/>
              <a:cs typeface="Dosis Medium"/>
              <a:sym typeface="Dosis Medium"/>
            </a:endParaRPr>
          </a:p>
        </p:txBody>
      </p:sp>
    </p:spTree>
    <p:extLst>
      <p:ext uri="{BB962C8B-B14F-4D97-AF65-F5344CB8AC3E}">
        <p14:creationId xmlns:p14="http://schemas.microsoft.com/office/powerpoint/2010/main" val="93181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E1B1-5371-CF40-AE94-5D2A6A72A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E884E-9D29-E744-9472-2DB4181FD5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17E81-429A-FF44-B574-412FD2078EA1}"/>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5" name="Footer Placeholder 4">
            <a:extLst>
              <a:ext uri="{FF2B5EF4-FFF2-40B4-BE49-F238E27FC236}">
                <a16:creationId xmlns:a16="http://schemas.microsoft.com/office/drawing/2014/main" id="{C8B4168A-DEA8-8B46-AFA3-FDF49EB5B4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D9E4F8-8F00-344C-8840-703C41FC9AA8}"/>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1539036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BDCD-7A4E-9346-B098-282A7DEDFE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D42C12-A891-334D-AC5E-62EDA65E4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99461A-163B-B44D-BC69-8CD17459C67F}"/>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5" name="Footer Placeholder 4">
            <a:extLst>
              <a:ext uri="{FF2B5EF4-FFF2-40B4-BE49-F238E27FC236}">
                <a16:creationId xmlns:a16="http://schemas.microsoft.com/office/drawing/2014/main" id="{5D28CD36-C244-D04C-A5ED-C72846FE0E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031605-1A43-E14E-A2CF-2C14BBB497B4}"/>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313273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65081-CE96-CE4E-8815-D2A1A2342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1BC635-1B61-1349-BD78-132308C40D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AFE964-7718-8D46-84F1-69F2482AE6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DDBB1-E7A3-CD45-848D-4A30161FC143}"/>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6" name="Footer Placeholder 5">
            <a:extLst>
              <a:ext uri="{FF2B5EF4-FFF2-40B4-BE49-F238E27FC236}">
                <a16:creationId xmlns:a16="http://schemas.microsoft.com/office/drawing/2014/main" id="{B73E8F56-3F56-304C-B38F-8270867AD2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AAA8C7-4767-4B4E-90D3-A79124E219BF}"/>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349356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2782-A0CA-B84F-AD88-6F2187118A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6D8868-E507-6E46-9480-1554E25D5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4FB01B-482D-B54D-A8E7-AD94DDCDC3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7C6D31-DB6A-C547-BC30-42EB9F300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A99605-D638-DD40-A419-792D923E68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335A69-CD3C-DB4D-9FAF-1B572C2599E1}"/>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8" name="Footer Placeholder 7">
            <a:extLst>
              <a:ext uri="{FF2B5EF4-FFF2-40B4-BE49-F238E27FC236}">
                <a16:creationId xmlns:a16="http://schemas.microsoft.com/office/drawing/2014/main" id="{17F2F79F-68AF-0142-9898-31C1FD3C7BD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6350DD-8B6B-5E41-A7C0-63DE6431FE14}"/>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850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D97C-1357-9A4B-935C-001EE38B68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3B1156-D741-1142-93FF-9A216EA418C1}"/>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4" name="Footer Placeholder 3">
            <a:extLst>
              <a:ext uri="{FF2B5EF4-FFF2-40B4-BE49-F238E27FC236}">
                <a16:creationId xmlns:a16="http://schemas.microsoft.com/office/drawing/2014/main" id="{8E7FD0D8-4D5D-AE49-9E65-7CBD3EEE84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F6E373-8A0C-D441-93F3-F7C957924A98}"/>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75788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B055E-808D-C44C-97FC-C42ED2D86136}"/>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3" name="Footer Placeholder 2">
            <a:extLst>
              <a:ext uri="{FF2B5EF4-FFF2-40B4-BE49-F238E27FC236}">
                <a16:creationId xmlns:a16="http://schemas.microsoft.com/office/drawing/2014/main" id="{8EFEBD26-6A01-5D45-9CA6-B666EAA57E3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875D7B9-E9CA-D340-B4FC-D569B5133B1E}"/>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35761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DBA1-D099-E242-BF78-083592BC2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159FD-407B-EC4E-A5E4-5A2684FA9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FAF546-EAA8-BC44-A520-BA7367293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9C86BF-2103-CE48-BE6D-C889D9B9427B}"/>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6" name="Footer Placeholder 5">
            <a:extLst>
              <a:ext uri="{FF2B5EF4-FFF2-40B4-BE49-F238E27FC236}">
                <a16:creationId xmlns:a16="http://schemas.microsoft.com/office/drawing/2014/main" id="{FEFB97F9-6A7C-0D4C-941C-688D0D54FE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94E902-63D0-FD44-B574-D560DFCD6BDF}"/>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237377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768B-F7C7-3A4D-82DC-668A2064B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0D158A-7EF5-3741-B310-7BDBC7677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ECCB8B4-CD3B-204A-8F88-B3DC4957C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C2B625-699A-9B45-BAF8-366EC339B224}"/>
              </a:ext>
            </a:extLst>
          </p:cNvPr>
          <p:cNvSpPr>
            <a:spLocks noGrp="1"/>
          </p:cNvSpPr>
          <p:nvPr>
            <p:ph type="dt" sz="half" idx="10"/>
          </p:nvPr>
        </p:nvSpPr>
        <p:spPr/>
        <p:txBody>
          <a:bodyPr/>
          <a:lstStyle/>
          <a:p>
            <a:fld id="{BF4F44FA-7483-6540-B6B7-3818D33BDA54}" type="datetimeFigureOut">
              <a:rPr lang="en-US" smtClean="0"/>
              <a:t>6/29/2022</a:t>
            </a:fld>
            <a:endParaRPr lang="en-US" dirty="0"/>
          </a:p>
        </p:txBody>
      </p:sp>
      <p:sp>
        <p:nvSpPr>
          <p:cNvPr id="6" name="Footer Placeholder 5">
            <a:extLst>
              <a:ext uri="{FF2B5EF4-FFF2-40B4-BE49-F238E27FC236}">
                <a16:creationId xmlns:a16="http://schemas.microsoft.com/office/drawing/2014/main" id="{84502B1D-947B-2142-BC12-2315260A70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8FB712-80C7-5F47-BB92-D2C367448ED5}"/>
              </a:ext>
            </a:extLst>
          </p:cNvPr>
          <p:cNvSpPr>
            <a:spLocks noGrp="1"/>
          </p:cNvSpPr>
          <p:nvPr>
            <p:ph type="sldNum" sz="quarter" idx="12"/>
          </p:nvPr>
        </p:nvSpPr>
        <p:spPr/>
        <p:txBody>
          <a:bodyPr/>
          <a:lstStyle/>
          <a:p>
            <a:fld id="{83AACAD9-711B-414D-9A18-ED1037FF64FA}" type="slidenum">
              <a:rPr lang="en-US" smtClean="0"/>
              <a:t>‹#›</a:t>
            </a:fld>
            <a:endParaRPr lang="en-US" dirty="0"/>
          </a:p>
        </p:txBody>
      </p:sp>
    </p:spTree>
    <p:extLst>
      <p:ext uri="{BB962C8B-B14F-4D97-AF65-F5344CB8AC3E}">
        <p14:creationId xmlns:p14="http://schemas.microsoft.com/office/powerpoint/2010/main" val="703095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668A38-2B3C-464E-A425-5C02B0C83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130204-966A-C24B-AC25-803D0DBDA1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36779-55BD-A046-8B04-506066AF6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F44FA-7483-6540-B6B7-3818D33BDA54}" type="datetimeFigureOut">
              <a:rPr lang="en-US" smtClean="0"/>
              <a:t>6/29/2022</a:t>
            </a:fld>
            <a:endParaRPr lang="en-US" dirty="0"/>
          </a:p>
        </p:txBody>
      </p:sp>
      <p:sp>
        <p:nvSpPr>
          <p:cNvPr id="5" name="Footer Placeholder 4">
            <a:extLst>
              <a:ext uri="{FF2B5EF4-FFF2-40B4-BE49-F238E27FC236}">
                <a16:creationId xmlns:a16="http://schemas.microsoft.com/office/drawing/2014/main" id="{652728F9-4872-EB45-A55A-BC001707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56DE12-1056-5B4A-8D0E-36169244C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ACAD9-711B-414D-9A18-ED1037FF64FA}" type="slidenum">
              <a:rPr lang="en-US" smtClean="0"/>
              <a:t>‹#›</a:t>
            </a:fld>
            <a:endParaRPr lang="en-US" dirty="0"/>
          </a:p>
        </p:txBody>
      </p:sp>
    </p:spTree>
    <p:extLst>
      <p:ext uri="{BB962C8B-B14F-4D97-AF65-F5344CB8AC3E}">
        <p14:creationId xmlns:p14="http://schemas.microsoft.com/office/powerpoint/2010/main" val="76659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onsult.gov.scot/environment-forestry/scotlands-circular-economy-routemap/"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consult.gov.scot/environment-forestry/scotlands-circular-economy-legisl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hyperlink" Target="http://www.foe.sco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10BE-A220-7647-8CCA-84B537B553FE}"/>
              </a:ext>
            </a:extLst>
          </p:cNvPr>
          <p:cNvSpPr>
            <a:spLocks noGrp="1"/>
          </p:cNvSpPr>
          <p:nvPr>
            <p:ph type="ctrTitle"/>
          </p:nvPr>
        </p:nvSpPr>
        <p:spPr>
          <a:xfrm>
            <a:off x="1538990" y="1811910"/>
            <a:ext cx="9144000" cy="2387600"/>
          </a:xfrm>
        </p:spPr>
        <p:txBody>
          <a:bodyPr>
            <a:normAutofit fontScale="90000"/>
          </a:bodyPr>
          <a:lstStyle/>
          <a:p>
            <a:r>
              <a:rPr lang="en-US" sz="4400" b="1" dirty="0">
                <a:latin typeface="Arial" panose="020B0604020202020204" pitchFamily="34" charset="0"/>
                <a:cs typeface="Arial" panose="020B0604020202020204" pitchFamily="34" charset="0"/>
              </a:rPr>
              <a:t>Materials matter</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 circular economy for Scotland</a:t>
            </a:r>
            <a:br>
              <a:rPr lang="en-US" sz="4000" b="1" dirty="0">
                <a:latin typeface="Arial" panose="020B0604020202020204" pitchFamily="34" charset="0"/>
                <a:cs typeface="Arial" panose="020B0604020202020204" pitchFamily="34" charset="0"/>
              </a:rPr>
            </a:br>
            <a:br>
              <a:rPr lang="en-US" sz="4000" b="1" i="1" dirty="0">
                <a:latin typeface="Arial" panose="020B0604020202020204" pitchFamily="34" charset="0"/>
                <a:cs typeface="Arial" panose="020B0604020202020204" pitchFamily="34" charset="0"/>
              </a:rPr>
            </a:br>
            <a:r>
              <a:rPr lang="en-US" sz="4000" b="1" i="1" dirty="0">
                <a:latin typeface="Arial" panose="020B0604020202020204" pitchFamily="34" charset="0"/>
                <a:cs typeface="Arial" panose="020B0604020202020204" pitchFamily="34" charset="0"/>
              </a:rPr>
              <a:t>Have your say</a:t>
            </a:r>
          </a:p>
        </p:txBody>
      </p:sp>
      <p:sp>
        <p:nvSpPr>
          <p:cNvPr id="3" name="Subtitle 2">
            <a:extLst>
              <a:ext uri="{FF2B5EF4-FFF2-40B4-BE49-F238E27FC236}">
                <a16:creationId xmlns:a16="http://schemas.microsoft.com/office/drawing/2014/main" id="{0E04DC6E-9D00-C441-AF12-CB2E7BB80152}"/>
              </a:ext>
            </a:extLst>
          </p:cNvPr>
          <p:cNvSpPr>
            <a:spLocks noGrp="1"/>
          </p:cNvSpPr>
          <p:nvPr>
            <p:ph type="subTitle" idx="1"/>
          </p:nvPr>
        </p:nvSpPr>
        <p:spPr>
          <a:xfrm>
            <a:off x="467832" y="4291584"/>
            <a:ext cx="11270511" cy="2289097"/>
          </a:xfrm>
        </p:spPr>
        <p:txBody>
          <a:bodyPr>
            <a:normAutofit fontScale="92500" lnSpcReduction="20000"/>
          </a:bodyPr>
          <a:lstStyle/>
          <a:p>
            <a:endParaRPr lang="en-US" sz="2800" b="1" dirty="0">
              <a:latin typeface="Arial" panose="020B0604020202020204" pitchFamily="34" charset="0"/>
              <a:cs typeface="Arial" panose="020B0604020202020204" pitchFamily="34" charset="0"/>
            </a:endParaRPr>
          </a:p>
          <a:p>
            <a:r>
              <a:rPr lang="en-US" sz="3800" b="1">
                <a:latin typeface="Arial" panose="020B0604020202020204" pitchFamily="34" charset="0"/>
                <a:cs typeface="Arial" panose="020B0604020202020204" pitchFamily="34" charset="0"/>
              </a:rPr>
              <a:t>Scottish Environment LINK </a:t>
            </a:r>
            <a:r>
              <a:rPr lang="en-US" sz="3800" b="1" dirty="0">
                <a:latin typeface="Arial" panose="020B0604020202020204" pitchFamily="34" charset="0"/>
                <a:cs typeface="Arial" panose="020B0604020202020204" pitchFamily="34" charset="0"/>
              </a:rPr>
              <a:t>and Friends of the Earth Scotland</a:t>
            </a:r>
          </a:p>
          <a:p>
            <a:endParaRPr lang="en-US" sz="3800" b="1" dirty="0">
              <a:latin typeface="Arial" panose="020B0604020202020204" pitchFamily="34" charset="0"/>
              <a:cs typeface="Arial" panose="020B0604020202020204" pitchFamily="34" charset="0"/>
            </a:endParaRPr>
          </a:p>
          <a:p>
            <a:r>
              <a:rPr lang="en-US" sz="3800" b="1" dirty="0">
                <a:latin typeface="Arial" panose="020B0604020202020204" pitchFamily="34" charset="0"/>
                <a:cs typeface="Arial" panose="020B0604020202020204" pitchFamily="34" charset="0"/>
              </a:rPr>
              <a:t>Thursday 23</a:t>
            </a:r>
            <a:r>
              <a:rPr lang="en-US" sz="3800" b="1" baseline="30000" dirty="0">
                <a:latin typeface="Arial" panose="020B0604020202020204" pitchFamily="34" charset="0"/>
                <a:cs typeface="Arial" panose="020B0604020202020204" pitchFamily="34" charset="0"/>
              </a:rPr>
              <a:t>rd</a:t>
            </a:r>
            <a:r>
              <a:rPr lang="en-US" sz="3800" b="1" dirty="0">
                <a:latin typeface="Arial" panose="020B0604020202020204" pitchFamily="34" charset="0"/>
                <a:cs typeface="Arial" panose="020B0604020202020204" pitchFamily="34" charset="0"/>
              </a:rPr>
              <a:t> June 2022</a:t>
            </a:r>
          </a:p>
        </p:txBody>
      </p:sp>
      <p:pic>
        <p:nvPicPr>
          <p:cNvPr id="4" name="Picture 3">
            <a:extLst>
              <a:ext uri="{FF2B5EF4-FFF2-40B4-BE49-F238E27FC236}">
                <a16:creationId xmlns:a16="http://schemas.microsoft.com/office/drawing/2014/main" id="{4AC30BCD-D328-5641-8B99-F0AF65DBF19B}"/>
              </a:ext>
            </a:extLst>
          </p:cNvPr>
          <p:cNvPicPr>
            <a:picLocks noChangeAspect="1"/>
          </p:cNvPicPr>
          <p:nvPr/>
        </p:nvPicPr>
        <p:blipFill>
          <a:blip r:embed="rId3"/>
          <a:stretch>
            <a:fillRect/>
          </a:stretch>
        </p:blipFill>
        <p:spPr>
          <a:xfrm>
            <a:off x="7825563" y="124696"/>
            <a:ext cx="4196315" cy="1819729"/>
          </a:xfrm>
          <a:prstGeom prst="rect">
            <a:avLst/>
          </a:prstGeom>
        </p:spPr>
      </p:pic>
      <p:pic>
        <p:nvPicPr>
          <p:cNvPr id="6" name="Picture 5">
            <a:extLst>
              <a:ext uri="{FF2B5EF4-FFF2-40B4-BE49-F238E27FC236}">
                <a16:creationId xmlns:a16="http://schemas.microsoft.com/office/drawing/2014/main" id="{EDEDD4C8-FDD5-1B42-BBD3-0C174AAEC458}"/>
              </a:ext>
            </a:extLst>
          </p:cNvPr>
          <p:cNvPicPr>
            <a:picLocks noChangeAspect="1"/>
          </p:cNvPicPr>
          <p:nvPr/>
        </p:nvPicPr>
        <p:blipFill>
          <a:blip r:embed="rId4"/>
          <a:stretch>
            <a:fillRect/>
          </a:stretch>
        </p:blipFill>
        <p:spPr>
          <a:xfrm>
            <a:off x="221367" y="159138"/>
            <a:ext cx="1730644" cy="1750846"/>
          </a:xfrm>
          <a:prstGeom prst="rect">
            <a:avLst/>
          </a:prstGeom>
        </p:spPr>
      </p:pic>
    </p:spTree>
    <p:extLst>
      <p:ext uri="{BB962C8B-B14F-4D97-AF65-F5344CB8AC3E}">
        <p14:creationId xmlns:p14="http://schemas.microsoft.com/office/powerpoint/2010/main" val="299361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9511727"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Reduce food waste</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BCCFC9CE-29F8-4C9E-BEF0-0154D59A6D88}"/>
              </a:ext>
            </a:extLst>
          </p:cNvPr>
          <p:cNvSpPr txBox="1"/>
          <p:nvPr/>
        </p:nvSpPr>
        <p:spPr>
          <a:xfrm>
            <a:off x="509286" y="1458410"/>
            <a:ext cx="11030673" cy="3882409"/>
          </a:xfrm>
          <a:prstGeom prst="rect">
            <a:avLst/>
          </a:prstGeom>
          <a:noFill/>
        </p:spPr>
        <p:txBody>
          <a:bodyPr wrap="square" rtlCol="0">
            <a:spAutoFit/>
          </a:bodyPr>
          <a:lstStyle/>
          <a:p>
            <a:r>
              <a:rPr lang="en-GB" sz="2200" b="1" dirty="0"/>
              <a:t>What we are proposing</a:t>
            </a:r>
          </a:p>
          <a:p>
            <a:pPr marL="342900" indent="-342900">
              <a:lnSpc>
                <a:spcPct val="114000"/>
              </a:lnSpc>
              <a:buFont typeface="+mj-lt"/>
              <a:buAutoNum type="arabicPeriod"/>
            </a:pPr>
            <a:r>
              <a:rPr lang="en-GB" sz="2200" dirty="0"/>
              <a:t>We will take powers to introduce mandatory public reporting of food surplus and waste†</a:t>
            </a:r>
          </a:p>
          <a:p>
            <a:pPr marL="342900" indent="-342900">
              <a:lnSpc>
                <a:spcPct val="114000"/>
              </a:lnSpc>
              <a:buFont typeface="+mj-lt"/>
              <a:buAutoNum type="arabicPeriod"/>
            </a:pPr>
            <a:r>
              <a:rPr lang="en-GB" sz="2200" dirty="0"/>
              <a:t>We will investigate the feasibility of food waste action plans by 2024</a:t>
            </a:r>
          </a:p>
          <a:p>
            <a:pPr marL="342900" indent="-342900">
              <a:lnSpc>
                <a:spcPct val="114000"/>
              </a:lnSpc>
              <a:buFont typeface="+mj-lt"/>
              <a:buAutoNum type="arabicPeriod"/>
            </a:pPr>
            <a:r>
              <a:rPr lang="en-GB" sz="2200" dirty="0"/>
              <a:t>We will intensify action to tackle household food waste, developing a behaviour change strategy by the end of 2022 and enhancing support for Scottish households to reduce food waste</a:t>
            </a:r>
          </a:p>
          <a:p>
            <a:pPr marL="342900" indent="-342900">
              <a:lnSpc>
                <a:spcPct val="114000"/>
              </a:lnSpc>
              <a:buFont typeface="+mj-lt"/>
              <a:buAutoNum type="arabicPeriod"/>
            </a:pPr>
            <a:r>
              <a:rPr lang="en-GB" sz="2200" dirty="0"/>
              <a:t>We will enhance support for Scottish businesses and organisations to reduce food waste and engage with the circular bioeconomy</a:t>
            </a:r>
          </a:p>
          <a:p>
            <a:pPr marL="342900" indent="-342900">
              <a:lnSpc>
                <a:spcPct val="114000"/>
              </a:lnSpc>
              <a:buFont typeface="+mj-lt"/>
              <a:buAutoNum type="arabicPeriod"/>
            </a:pPr>
            <a:r>
              <a:rPr lang="en-GB" sz="2200" dirty="0"/>
              <a:t>We will continue to support food redistribution in Scotland in 2022 and focus on actions to best move food up the waste hierarchy</a:t>
            </a:r>
          </a:p>
        </p:txBody>
      </p:sp>
    </p:spTree>
    <p:extLst>
      <p:ext uri="{BB962C8B-B14F-4D97-AF65-F5344CB8AC3E}">
        <p14:creationId xmlns:p14="http://schemas.microsoft.com/office/powerpoint/2010/main" val="44218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9511727"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Improve recycling from households</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FCBE156A-9E81-42B4-9758-3F94564612DB}"/>
              </a:ext>
            </a:extLst>
          </p:cNvPr>
          <p:cNvSpPr txBox="1"/>
          <p:nvPr/>
        </p:nvSpPr>
        <p:spPr>
          <a:xfrm>
            <a:off x="474562" y="1215341"/>
            <a:ext cx="10486663" cy="4887492"/>
          </a:xfrm>
          <a:prstGeom prst="rect">
            <a:avLst/>
          </a:prstGeom>
          <a:noFill/>
        </p:spPr>
        <p:txBody>
          <a:bodyPr wrap="square" rtlCol="0">
            <a:spAutoFit/>
          </a:bodyPr>
          <a:lstStyle/>
          <a:p>
            <a:r>
              <a:rPr lang="en-GB" sz="2000" b="1" dirty="0"/>
              <a:t>What we are proposing</a:t>
            </a:r>
          </a:p>
          <a:p>
            <a:pPr marL="342900" indent="-342900">
              <a:lnSpc>
                <a:spcPct val="114000"/>
              </a:lnSpc>
              <a:buAutoNum type="arabicPeriod"/>
            </a:pPr>
            <a:r>
              <a:rPr lang="en-GB" sz="2000" dirty="0"/>
              <a:t>We will facilitate a process to co-design high quality, high performing household recycling and reuse services by the end of 2023, working with service operators and users</a:t>
            </a:r>
          </a:p>
          <a:p>
            <a:pPr marL="342900" indent="-342900">
              <a:lnSpc>
                <a:spcPct val="114000"/>
              </a:lnSpc>
              <a:buAutoNum type="arabicPeriod"/>
            </a:pPr>
            <a:r>
              <a:rPr lang="en-GB" sz="2000" dirty="0"/>
              <a:t>We will strengthen the monitoring and reporting framework for local authority waste services by 2025, and explore introducing a requirement on local authorities to report publicly on the end destination of household recycling collected†</a:t>
            </a:r>
          </a:p>
          <a:p>
            <a:pPr marL="342900" indent="-342900">
              <a:lnSpc>
                <a:spcPct val="114000"/>
              </a:lnSpc>
              <a:buAutoNum type="arabicPeriod"/>
            </a:pPr>
            <a:r>
              <a:rPr lang="en-GB" sz="2000" dirty="0"/>
              <a:t>We will take powers to place additional requirements on local authorities regarding household collection services and develop statutory guidance for household waste services†</a:t>
            </a:r>
          </a:p>
          <a:p>
            <a:pPr marL="342900" indent="-342900">
              <a:lnSpc>
                <a:spcPct val="114000"/>
              </a:lnSpc>
              <a:buAutoNum type="arabicPeriod"/>
            </a:pPr>
            <a:r>
              <a:rPr lang="en-GB" sz="2000" dirty="0"/>
              <a:t>We will take powers to introduce statutory recycling local performance targets for household waste services, with targets to be met from 2030†</a:t>
            </a:r>
          </a:p>
          <a:p>
            <a:pPr marL="342900" indent="-342900">
              <a:lnSpc>
                <a:spcPct val="114000"/>
              </a:lnSpc>
              <a:buAutoNum type="arabicPeriod"/>
            </a:pPr>
            <a:r>
              <a:rPr lang="en-GB" sz="2000" dirty="0"/>
              <a:t>We will undertake a review of waste and recycling service charging by 2024, and are seeking views on what further powers, if any, should be considered to support households to reduce waste and recycle more, by 2028†</a:t>
            </a:r>
          </a:p>
          <a:p>
            <a:pPr marL="342900" indent="-342900">
              <a:buAutoNum type="arabicPeriod"/>
            </a:pPr>
            <a:endParaRPr lang="en-GB" dirty="0"/>
          </a:p>
        </p:txBody>
      </p:sp>
    </p:spTree>
    <p:extLst>
      <p:ext uri="{BB962C8B-B14F-4D97-AF65-F5344CB8AC3E}">
        <p14:creationId xmlns:p14="http://schemas.microsoft.com/office/powerpoint/2010/main" val="217113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10860517"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Improve recycling from commercial businesses</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ABDD3F6E-74B2-43C0-8F7C-9ED867572E05}"/>
              </a:ext>
            </a:extLst>
          </p:cNvPr>
          <p:cNvSpPr txBox="1"/>
          <p:nvPr/>
        </p:nvSpPr>
        <p:spPr>
          <a:xfrm>
            <a:off x="474561" y="1490008"/>
            <a:ext cx="10764456" cy="2134430"/>
          </a:xfrm>
          <a:prstGeom prst="rect">
            <a:avLst/>
          </a:prstGeom>
          <a:noFill/>
        </p:spPr>
        <p:txBody>
          <a:bodyPr wrap="square" rtlCol="0">
            <a:spAutoFit/>
          </a:bodyPr>
          <a:lstStyle/>
          <a:p>
            <a:r>
              <a:rPr lang="en-GB" sz="2000" b="1" dirty="0"/>
              <a:t>What we are proposing</a:t>
            </a:r>
          </a:p>
          <a:p>
            <a:pPr marL="457200" indent="-457200">
              <a:lnSpc>
                <a:spcPct val="114000"/>
              </a:lnSpc>
              <a:buFont typeface="+mj-lt"/>
              <a:buAutoNum type="arabicPeriod"/>
            </a:pPr>
            <a:r>
              <a:rPr lang="en-GB" sz="2000" dirty="0"/>
              <a:t>We will conduct a national compositional study of waste from commercial premises by 2024</a:t>
            </a:r>
          </a:p>
          <a:p>
            <a:pPr marL="457200" indent="-457200">
              <a:lnSpc>
                <a:spcPct val="114000"/>
              </a:lnSpc>
              <a:buFont typeface="+mj-lt"/>
              <a:buAutoNum type="arabicPeriod"/>
            </a:pPr>
            <a:r>
              <a:rPr lang="en-GB" sz="2000" dirty="0"/>
              <a:t>We will review compliance with recycling requirements by 2024</a:t>
            </a:r>
          </a:p>
          <a:p>
            <a:pPr marL="457200" indent="-457200">
              <a:lnSpc>
                <a:spcPct val="114000"/>
              </a:lnSpc>
              <a:buFont typeface="+mj-lt"/>
              <a:buAutoNum type="arabicPeriod"/>
            </a:pPr>
            <a:r>
              <a:rPr lang="en-GB" sz="2000" dirty="0"/>
              <a:t>We will co-design measures to improve commercial waste service provisions that drive waste prevention and reuse by 2025</a:t>
            </a:r>
          </a:p>
          <a:p>
            <a:pPr marL="457200" indent="-457200">
              <a:lnSpc>
                <a:spcPct val="114000"/>
              </a:lnSpc>
              <a:buFont typeface="+mj-lt"/>
              <a:buAutoNum type="arabicPeriod"/>
            </a:pPr>
            <a:r>
              <a:rPr lang="en-GB" sz="2000" dirty="0"/>
              <a:t>We will research and pilot commercial waste zoning approaches by 2024†</a:t>
            </a:r>
          </a:p>
        </p:txBody>
      </p:sp>
    </p:spTree>
    <p:extLst>
      <p:ext uri="{BB962C8B-B14F-4D97-AF65-F5344CB8AC3E}">
        <p14:creationId xmlns:p14="http://schemas.microsoft.com/office/powerpoint/2010/main" val="180440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9511727"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Minimise the impact of disposal</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1CEA6F3A-EEDA-4A92-834B-A15AFE83D6B1}"/>
              </a:ext>
            </a:extLst>
          </p:cNvPr>
          <p:cNvSpPr txBox="1"/>
          <p:nvPr/>
        </p:nvSpPr>
        <p:spPr>
          <a:xfrm>
            <a:off x="532435" y="1539433"/>
            <a:ext cx="10880203" cy="2782300"/>
          </a:xfrm>
          <a:prstGeom prst="rect">
            <a:avLst/>
          </a:prstGeom>
          <a:noFill/>
        </p:spPr>
        <p:txBody>
          <a:bodyPr wrap="square" rtlCol="0">
            <a:spAutoFit/>
          </a:bodyPr>
          <a:lstStyle/>
          <a:p>
            <a:r>
              <a:rPr lang="en-GB" sz="2000" b="1" dirty="0"/>
              <a:t>What we are proposing</a:t>
            </a:r>
          </a:p>
          <a:p>
            <a:pPr marL="342900" indent="-342900">
              <a:lnSpc>
                <a:spcPct val="114000"/>
              </a:lnSpc>
              <a:buFont typeface="+mj-lt"/>
              <a:buAutoNum type="arabicPeriod"/>
            </a:pPr>
            <a:r>
              <a:rPr lang="en-GB" sz="2000" dirty="0"/>
              <a:t>We will develop a Residual Waste Plan by 2024 to ensure the best environmental outcome for materials and set the strategic direction for management of residual waste to 2045, and to bring this area in-line with net zero targets</a:t>
            </a:r>
          </a:p>
          <a:p>
            <a:pPr marL="342900" indent="-342900">
              <a:lnSpc>
                <a:spcPct val="114000"/>
              </a:lnSpc>
              <a:buFont typeface="+mj-lt"/>
              <a:buAutoNum type="arabicPeriod"/>
            </a:pPr>
            <a:r>
              <a:rPr lang="en-GB" sz="2000" dirty="0"/>
              <a:t>We will facilitate the development of a sector-led plan by 2024 to restrict the carbon impacts of incineration</a:t>
            </a:r>
          </a:p>
          <a:p>
            <a:pPr marL="342900" indent="-342900">
              <a:lnSpc>
                <a:spcPct val="114000"/>
              </a:lnSpc>
              <a:buFont typeface="+mj-lt"/>
              <a:buAutoNum type="arabicPeriod"/>
            </a:pPr>
            <a:r>
              <a:rPr lang="en-GB" sz="2000" dirty="0"/>
              <a:t>Investigate further fiscal measures to incentivise low-carbon disposal</a:t>
            </a:r>
          </a:p>
          <a:p>
            <a:endParaRPr lang="en-GB" dirty="0"/>
          </a:p>
        </p:txBody>
      </p:sp>
    </p:spTree>
    <p:extLst>
      <p:ext uri="{BB962C8B-B14F-4D97-AF65-F5344CB8AC3E}">
        <p14:creationId xmlns:p14="http://schemas.microsoft.com/office/powerpoint/2010/main" val="1460058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9511727"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Embed circular construction practices</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2D12161C-EFA6-44FB-869E-11AC9E9DA703}"/>
              </a:ext>
            </a:extLst>
          </p:cNvPr>
          <p:cNvSpPr txBox="1"/>
          <p:nvPr/>
        </p:nvSpPr>
        <p:spPr>
          <a:xfrm>
            <a:off x="590309" y="1608881"/>
            <a:ext cx="10613985" cy="3537892"/>
          </a:xfrm>
          <a:prstGeom prst="rect">
            <a:avLst/>
          </a:prstGeom>
          <a:noFill/>
        </p:spPr>
        <p:txBody>
          <a:bodyPr wrap="square" rtlCol="0">
            <a:spAutoFit/>
          </a:bodyPr>
          <a:lstStyle/>
          <a:p>
            <a:r>
              <a:rPr lang="en-GB" sz="2000" b="1" dirty="0"/>
              <a:t>What we are proposing</a:t>
            </a:r>
          </a:p>
          <a:p>
            <a:pPr marL="342900" indent="-342900">
              <a:lnSpc>
                <a:spcPct val="114000"/>
              </a:lnSpc>
              <a:buAutoNum type="arabicPeriod"/>
            </a:pPr>
            <a:r>
              <a:rPr lang="en-GB" sz="2000" dirty="0"/>
              <a:t>We will work with industry to accelerate the adoption of best practice standards and explore options for mandatory compliance</a:t>
            </a:r>
          </a:p>
          <a:p>
            <a:pPr marL="342900" indent="-342900">
              <a:lnSpc>
                <a:spcPct val="114000"/>
              </a:lnSpc>
              <a:buAutoNum type="arabicPeriod"/>
            </a:pPr>
            <a:r>
              <a:rPr lang="en-GB" sz="2000" dirty="0"/>
              <a:t>We will investigate options to incentivise refurbishment of buildings by 2023</a:t>
            </a:r>
          </a:p>
          <a:p>
            <a:pPr marL="342900" indent="-342900">
              <a:lnSpc>
                <a:spcPct val="114000"/>
              </a:lnSpc>
              <a:buAutoNum type="arabicPeriod"/>
            </a:pPr>
            <a:r>
              <a:rPr lang="en-GB" sz="2000" dirty="0"/>
              <a:t>We will coordinate a Scottish Programme for Reuse of Construction Materials and Assets by 2025</a:t>
            </a:r>
          </a:p>
          <a:p>
            <a:pPr marL="342900" indent="-342900">
              <a:lnSpc>
                <a:spcPct val="114000"/>
              </a:lnSpc>
              <a:buAutoNum type="arabicPeriod"/>
            </a:pPr>
            <a:r>
              <a:rPr lang="en-GB" sz="2000" dirty="0"/>
              <a:t>We will investigate the potential use of recycling bonds to divert material from landfill</a:t>
            </a:r>
          </a:p>
          <a:p>
            <a:pPr marL="342900" indent="-342900">
              <a:lnSpc>
                <a:spcPct val="114000"/>
              </a:lnSpc>
              <a:buAutoNum type="arabicPeriod"/>
            </a:pPr>
            <a:r>
              <a:rPr lang="en-GB" sz="2000" dirty="0"/>
              <a:t>We will consider how devolved taxes can incentivise the use of secondary aggregates and support circular economy practices</a:t>
            </a:r>
          </a:p>
          <a:p>
            <a:pPr marL="342900" indent="-342900">
              <a:lnSpc>
                <a:spcPct val="114000"/>
              </a:lnSpc>
              <a:buAutoNum type="arabicPeriod"/>
            </a:pPr>
            <a:r>
              <a:rPr lang="en-GB" sz="2000" dirty="0"/>
              <a:t>We will work with industry to identify ways to reduce soil and stones going to landfill by 2023</a:t>
            </a:r>
          </a:p>
          <a:p>
            <a:pPr marL="342900" indent="-342900">
              <a:lnSpc>
                <a:spcPct val="114000"/>
              </a:lnSpc>
              <a:buAutoNum type="arabicPeriod"/>
            </a:pPr>
            <a:r>
              <a:rPr lang="en-GB" sz="2000" dirty="0"/>
              <a:t>We will facilitate the development of a soil symbiosis programme by 2025</a:t>
            </a:r>
          </a:p>
        </p:txBody>
      </p:sp>
    </p:spTree>
    <p:extLst>
      <p:ext uri="{BB962C8B-B14F-4D97-AF65-F5344CB8AC3E}">
        <p14:creationId xmlns:p14="http://schemas.microsoft.com/office/powerpoint/2010/main" val="1605779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11485551"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b="1" dirty="0">
                <a:solidFill>
                  <a:srgbClr val="0070C0"/>
                </a:solidFill>
                <a:latin typeface="Arial" charset="0"/>
                <a:ea typeface="ＭＳ Ｐゴシック" charset="-128"/>
                <a:cs typeface="Arial" charset="0"/>
              </a:rPr>
              <a:t>Ensure the right structures and support are in place to enable action across the circular economy</a:t>
            </a:r>
          </a:p>
        </p:txBody>
      </p:sp>
      <p:sp>
        <p:nvSpPr>
          <p:cNvPr id="3" name="TextBox 2">
            <a:extLst>
              <a:ext uri="{FF2B5EF4-FFF2-40B4-BE49-F238E27FC236}">
                <a16:creationId xmlns:a16="http://schemas.microsoft.com/office/drawing/2014/main" id="{B6BA8926-1695-4099-AD2D-96601834A4AE}"/>
              </a:ext>
            </a:extLst>
          </p:cNvPr>
          <p:cNvSpPr txBox="1"/>
          <p:nvPr/>
        </p:nvSpPr>
        <p:spPr>
          <a:xfrm>
            <a:off x="509286" y="1782501"/>
            <a:ext cx="11354765" cy="4247317"/>
          </a:xfrm>
          <a:prstGeom prst="rect">
            <a:avLst/>
          </a:prstGeom>
          <a:noFill/>
        </p:spPr>
        <p:txBody>
          <a:bodyPr wrap="square" rtlCol="0">
            <a:spAutoFit/>
          </a:bodyPr>
          <a:lstStyle/>
          <a:p>
            <a:r>
              <a:rPr lang="en-GB" b="1" dirty="0"/>
              <a:t>Strategic Interventions</a:t>
            </a:r>
          </a:p>
          <a:p>
            <a:r>
              <a:rPr lang="en-GB" dirty="0"/>
              <a:t>1. We will put a duty on Scottish Ministers to produce a Circular Economy Strategy†</a:t>
            </a:r>
          </a:p>
          <a:p>
            <a:r>
              <a:rPr lang="en-GB" dirty="0"/>
              <a:t>2. We will develop a monitoring framework and associated targets†</a:t>
            </a:r>
          </a:p>
          <a:p>
            <a:endParaRPr lang="en-GB" dirty="0"/>
          </a:p>
          <a:p>
            <a:r>
              <a:rPr lang="en-GB" b="1" dirty="0"/>
              <a:t>Research, data and evidence</a:t>
            </a:r>
          </a:p>
          <a:p>
            <a:r>
              <a:rPr lang="en-GB" dirty="0"/>
              <a:t>3. We will undertake a programme of research in 2022 and 2023 on waste prevention, behaviour change, fiscal incentives and material-specific priorities</a:t>
            </a:r>
          </a:p>
          <a:p>
            <a:endParaRPr lang="en-GB" dirty="0"/>
          </a:p>
          <a:p>
            <a:r>
              <a:rPr lang="en-GB" b="1" dirty="0"/>
              <a:t>Sustainable procurement</a:t>
            </a:r>
          </a:p>
          <a:p>
            <a:r>
              <a:rPr lang="en-GB" dirty="0"/>
              <a:t>4. We will develop public procurement opportunities to reduce the environmental impact of public spending</a:t>
            </a:r>
          </a:p>
          <a:p>
            <a:endParaRPr lang="en-GB" dirty="0"/>
          </a:p>
          <a:p>
            <a:r>
              <a:rPr lang="en-GB" b="1" dirty="0"/>
              <a:t>Skills and training</a:t>
            </a:r>
          </a:p>
          <a:p>
            <a:r>
              <a:rPr lang="en-GB" dirty="0"/>
              <a:t>5. We will develop new measures to support greater uptake and development of green skills, training, and development opportunities by 2025</a:t>
            </a:r>
          </a:p>
          <a:p>
            <a:endParaRPr lang="en-GB" dirty="0"/>
          </a:p>
        </p:txBody>
      </p:sp>
    </p:spTree>
    <p:extLst>
      <p:ext uri="{BB962C8B-B14F-4D97-AF65-F5344CB8AC3E}">
        <p14:creationId xmlns:p14="http://schemas.microsoft.com/office/powerpoint/2010/main" val="370613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9511727"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Beyond 2025</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1E50A494-9D6B-4CF4-8E54-D19B5157B13B}"/>
              </a:ext>
            </a:extLst>
          </p:cNvPr>
          <p:cNvSpPr txBox="1"/>
          <p:nvPr/>
        </p:nvSpPr>
        <p:spPr>
          <a:xfrm>
            <a:off x="378500" y="1435261"/>
            <a:ext cx="10475088" cy="3170099"/>
          </a:xfrm>
          <a:prstGeom prst="rect">
            <a:avLst/>
          </a:prstGeom>
          <a:noFill/>
        </p:spPr>
        <p:txBody>
          <a:bodyPr wrap="square" rtlCol="0">
            <a:spAutoFit/>
          </a:bodyPr>
          <a:lstStyle/>
          <a:p>
            <a:r>
              <a:rPr lang="en-GB" sz="2000" b="1" dirty="0"/>
              <a:t>Development of future targets</a:t>
            </a:r>
          </a:p>
          <a:p>
            <a:pPr marL="342900" indent="-342900">
              <a:buFont typeface="Arial" panose="020B0604020202020204" pitchFamily="34" charset="0"/>
              <a:buChar char="•"/>
            </a:pPr>
            <a:r>
              <a:rPr lang="en-GB" sz="2000" dirty="0"/>
              <a:t>We propose to set new circular economy targets for the period to 2030. We  propose to go beyond weight-based criteria and ensure that any future targets correspond to our Environment Strategy and overall vision for a circular economy, accounting for the four principles set out below.</a:t>
            </a:r>
          </a:p>
          <a:p>
            <a:endParaRPr lang="en-GB" sz="2000" dirty="0"/>
          </a:p>
          <a:p>
            <a:pPr marL="800100" lvl="1" indent="-342900">
              <a:buFont typeface="Courier New" panose="02070309020205020404" pitchFamily="49" charset="0"/>
              <a:buChar char="o"/>
            </a:pPr>
            <a:r>
              <a:rPr lang="en-GB" sz="2000" dirty="0"/>
              <a:t>Achieve net zero by 2045</a:t>
            </a:r>
          </a:p>
          <a:p>
            <a:pPr marL="800100" lvl="1" indent="-342900">
              <a:buFont typeface="Courier New" panose="02070309020205020404" pitchFamily="49" charset="0"/>
              <a:buChar char="o"/>
            </a:pPr>
            <a:r>
              <a:rPr lang="en-GB" sz="2000" dirty="0"/>
              <a:t>Reduce the material footprint of our resources and waste</a:t>
            </a:r>
          </a:p>
          <a:p>
            <a:pPr marL="800100" lvl="1" indent="-342900">
              <a:buFont typeface="Courier New" panose="02070309020205020404" pitchFamily="49" charset="0"/>
              <a:buChar char="o"/>
            </a:pPr>
            <a:r>
              <a:rPr lang="en-GB" sz="2000" dirty="0"/>
              <a:t>Maximise the value of our circular economy</a:t>
            </a:r>
          </a:p>
          <a:p>
            <a:pPr marL="800100" lvl="1" indent="-342900">
              <a:buFont typeface="Courier New" panose="02070309020205020404" pitchFamily="49" charset="0"/>
              <a:buChar char="o"/>
            </a:pPr>
            <a:r>
              <a:rPr lang="en-GB" sz="2000" dirty="0"/>
              <a:t>Align with the EU</a:t>
            </a:r>
          </a:p>
        </p:txBody>
      </p:sp>
    </p:spTree>
    <p:extLst>
      <p:ext uri="{BB962C8B-B14F-4D97-AF65-F5344CB8AC3E}">
        <p14:creationId xmlns:p14="http://schemas.microsoft.com/office/powerpoint/2010/main" val="290854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6688" y="404664"/>
            <a:ext cx="8596668" cy="1320800"/>
          </a:xfrm>
          <a:prstGeom prst="rect">
            <a:avLst/>
          </a:prstGeom>
        </p:spPr>
        <p:txBody>
          <a:bodyPr/>
          <a:lstStyle>
            <a:lvl1pPr algn="ctr" rtl="0" eaLnBrk="1" fontAlgn="base" hangingPunct="1">
              <a:spcBef>
                <a:spcPct val="0"/>
              </a:spcBef>
              <a:spcAft>
                <a:spcPct val="0"/>
              </a:spcAft>
              <a:defRPr sz="4400" baseline="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GB" sz="3600" b="1" kern="0" dirty="0">
                <a:solidFill>
                  <a:srgbClr val="0070C0"/>
                </a:solidFill>
                <a:latin typeface="Arial" panose="020B0604020202020204" pitchFamily="34" charset="0"/>
                <a:cs typeface="Arial" panose="020B0604020202020204" pitchFamily="34" charset="0"/>
              </a:rPr>
              <a:t>Circular Economy Bill: Overview</a:t>
            </a:r>
          </a:p>
        </p:txBody>
      </p:sp>
      <p:graphicFrame>
        <p:nvGraphicFramePr>
          <p:cNvPr id="3" name="Content Placeholder 4"/>
          <p:cNvGraphicFramePr>
            <a:graphicFrameLocks/>
          </p:cNvGraphicFramePr>
          <p:nvPr/>
        </p:nvGraphicFramePr>
        <p:xfrm>
          <a:off x="699413" y="1232038"/>
          <a:ext cx="8376138" cy="4968706"/>
        </p:xfrm>
        <a:graphic>
          <a:graphicData uri="http://schemas.openxmlformats.org/drawingml/2006/table">
            <a:tbl>
              <a:tblPr firstRow="1" bandRow="1">
                <a:tableStyleId>{5C22544A-7EE6-4342-B048-85BDC9FD1C3A}</a:tableStyleId>
              </a:tblPr>
              <a:tblGrid>
                <a:gridCol w="2047133">
                  <a:extLst>
                    <a:ext uri="{9D8B030D-6E8A-4147-A177-3AD203B41FA5}">
                      <a16:colId xmlns:a16="http://schemas.microsoft.com/office/drawing/2014/main" val="3373750235"/>
                    </a:ext>
                  </a:extLst>
                </a:gridCol>
                <a:gridCol w="6329005">
                  <a:extLst>
                    <a:ext uri="{9D8B030D-6E8A-4147-A177-3AD203B41FA5}">
                      <a16:colId xmlns:a16="http://schemas.microsoft.com/office/drawing/2014/main" val="2221025481"/>
                    </a:ext>
                  </a:extLst>
                </a:gridCol>
              </a:tblGrid>
              <a:tr h="290876">
                <a:tc>
                  <a:txBody>
                    <a:bodyPr/>
                    <a:lstStyle/>
                    <a:p>
                      <a:r>
                        <a:rPr lang="en-GB" sz="1600" dirty="0"/>
                        <a:t>Waste</a:t>
                      </a:r>
                      <a:r>
                        <a:rPr lang="en-GB" sz="1600" baseline="0" dirty="0"/>
                        <a:t> Hierarchy</a:t>
                      </a:r>
                      <a:endParaRPr lang="en-GB" sz="1600" dirty="0"/>
                    </a:p>
                  </a:txBody>
                  <a:tcPr/>
                </a:tc>
                <a:tc>
                  <a:txBody>
                    <a:bodyPr/>
                    <a:lstStyle/>
                    <a:p>
                      <a:r>
                        <a:rPr lang="en-GB" sz="1600" dirty="0"/>
                        <a:t>Provision</a:t>
                      </a:r>
                    </a:p>
                  </a:txBody>
                  <a:tcPr/>
                </a:tc>
                <a:extLst>
                  <a:ext uri="{0D108BD9-81ED-4DB2-BD59-A6C34878D82A}">
                    <a16:rowId xmlns:a16="http://schemas.microsoft.com/office/drawing/2014/main" val="1274796618"/>
                  </a:ext>
                </a:extLst>
              </a:tr>
              <a:tr h="1381660">
                <a:tc>
                  <a:txBody>
                    <a:bodyPr/>
                    <a:lstStyle/>
                    <a:p>
                      <a:r>
                        <a:rPr lang="en-GB" sz="1600" dirty="0"/>
                        <a:t>Strategic</a:t>
                      </a:r>
                      <a:r>
                        <a:rPr lang="en-GB" sz="1600" baseline="0" dirty="0"/>
                        <a:t> (cross-cutting)</a:t>
                      </a:r>
                      <a:endParaRPr lang="en-GB" sz="1600" dirty="0"/>
                    </a:p>
                  </a:txBody>
                  <a:tcPr/>
                </a:tc>
                <a:tc>
                  <a:txBody>
                    <a:bodyPr/>
                    <a:lstStyle/>
                    <a:p>
                      <a:pPr marL="285750" indent="-285750">
                        <a:buFont typeface="Arial" panose="020B0604020202020204" pitchFamily="34" charset="0"/>
                        <a:buChar char="•"/>
                      </a:pPr>
                      <a:r>
                        <a:rPr lang="en-GB" sz="1600" dirty="0"/>
                        <a:t>CE Strategy Duty</a:t>
                      </a:r>
                    </a:p>
                    <a:p>
                      <a:pPr marL="742950" lvl="1" indent="-285750">
                        <a:buFont typeface="Arial" panose="020B0604020202020204" pitchFamily="34" charset="0"/>
                        <a:buChar char="•"/>
                      </a:pPr>
                      <a:r>
                        <a:rPr lang="en-GB" sz="1600" dirty="0"/>
                        <a:t>Resource</a:t>
                      </a:r>
                      <a:r>
                        <a:rPr lang="en-GB" sz="1600" baseline="0" dirty="0"/>
                        <a:t> Reduction Plans</a:t>
                      </a:r>
                    </a:p>
                    <a:p>
                      <a:pPr marL="742950" lvl="1" indent="-285750">
                        <a:buFont typeface="Arial" panose="020B0604020202020204" pitchFamily="34" charset="0"/>
                        <a:buChar char="•"/>
                      </a:pPr>
                      <a:r>
                        <a:rPr lang="en-GB" sz="1600" baseline="0" dirty="0"/>
                        <a:t>Monitoring Framework</a:t>
                      </a:r>
                    </a:p>
                    <a:p>
                      <a:pPr marL="285750" indent="-285750">
                        <a:buFont typeface="Arial" panose="020B0604020202020204" pitchFamily="34" charset="0"/>
                        <a:buChar char="•"/>
                      </a:pPr>
                      <a:r>
                        <a:rPr lang="en-GB" sz="1600" baseline="0" dirty="0"/>
                        <a:t>Power to set targets</a:t>
                      </a:r>
                    </a:p>
                    <a:p>
                      <a:pPr marL="742950" lvl="1" indent="-285750">
                        <a:buFont typeface="Arial" panose="020B0604020202020204" pitchFamily="34" charset="0"/>
                        <a:buChar char="•"/>
                      </a:pPr>
                      <a:r>
                        <a:rPr lang="en-GB" sz="1600" baseline="0" dirty="0"/>
                        <a:t>Including consumption reduction</a:t>
                      </a:r>
                    </a:p>
                    <a:p>
                      <a:pPr marL="285750" lvl="0" indent="-285750">
                        <a:buFont typeface="Arial" panose="020B0604020202020204" pitchFamily="34" charset="0"/>
                        <a:buChar char="•"/>
                      </a:pPr>
                      <a:r>
                        <a:rPr lang="en-GB" sz="1600" baseline="0" dirty="0"/>
                        <a:t>Establishment of circular economy public body</a:t>
                      </a:r>
                    </a:p>
                  </a:txBody>
                  <a:tcPr/>
                </a:tc>
                <a:extLst>
                  <a:ext uri="{0D108BD9-81ED-4DB2-BD59-A6C34878D82A}">
                    <a16:rowId xmlns:a16="http://schemas.microsoft.com/office/drawing/2014/main" val="1887314903"/>
                  </a:ext>
                </a:extLst>
              </a:tr>
              <a:tr h="945346">
                <a:tc>
                  <a:txBody>
                    <a:bodyPr/>
                    <a:lstStyle/>
                    <a:p>
                      <a:r>
                        <a:rPr lang="en-GB" sz="1600" dirty="0"/>
                        <a:t>Prevention</a:t>
                      </a:r>
                    </a:p>
                  </a:txBody>
                  <a:tcPr/>
                </a:tc>
                <a:tc>
                  <a:txBody>
                    <a:bodyPr/>
                    <a:lstStyle/>
                    <a:p>
                      <a:pPr marL="285750" indent="-285750">
                        <a:buFont typeface="Arial" panose="020B0604020202020204" pitchFamily="34" charset="0"/>
                        <a:buChar char="•"/>
                      </a:pPr>
                      <a:r>
                        <a:rPr lang="en-GB" sz="1600" dirty="0"/>
                        <a:t>Measures to ban destruction of</a:t>
                      </a:r>
                      <a:r>
                        <a:rPr lang="en-GB" sz="1600" baseline="0" dirty="0"/>
                        <a:t> unsold durable goods</a:t>
                      </a:r>
                    </a:p>
                    <a:p>
                      <a:pPr marL="285750" indent="-285750">
                        <a:buFont typeface="Arial" panose="020B0604020202020204" pitchFamily="34" charset="0"/>
                        <a:buChar char="•"/>
                      </a:pPr>
                      <a:r>
                        <a:rPr lang="en-GB" sz="1600" baseline="0" dirty="0"/>
                        <a:t>Environmental charging for items</a:t>
                      </a:r>
                    </a:p>
                    <a:p>
                      <a:pPr marL="285750" indent="-285750">
                        <a:buFont typeface="Arial" panose="020B0604020202020204" pitchFamily="34" charset="0"/>
                        <a:buChar char="•"/>
                      </a:pPr>
                      <a:r>
                        <a:rPr lang="en-GB" sz="1600" baseline="0" dirty="0"/>
                        <a:t>Reporting of waste and surplus</a:t>
                      </a:r>
                    </a:p>
                  </a:txBody>
                  <a:tcPr/>
                </a:tc>
                <a:extLst>
                  <a:ext uri="{0D108BD9-81ED-4DB2-BD59-A6C34878D82A}">
                    <a16:rowId xmlns:a16="http://schemas.microsoft.com/office/drawing/2014/main" val="1801620654"/>
                  </a:ext>
                </a:extLst>
              </a:tr>
              <a:tr h="1197583">
                <a:tc>
                  <a:txBody>
                    <a:bodyPr/>
                    <a:lstStyle/>
                    <a:p>
                      <a:r>
                        <a:rPr lang="en-GB" sz="1600" dirty="0"/>
                        <a:t>Recycling</a:t>
                      </a:r>
                    </a:p>
                  </a:txBody>
                  <a:tcPr/>
                </a:tc>
                <a:tc>
                  <a:txBody>
                    <a:bodyPr/>
                    <a:lstStyle/>
                    <a:p>
                      <a:pPr marL="285750" lvl="0" indent="-285750">
                        <a:buFont typeface="Arial" panose="020B0604020202020204" pitchFamily="34" charset="0"/>
                        <a:buChar char="•"/>
                      </a:pPr>
                      <a:r>
                        <a:rPr lang="en-GB" sz="1600" dirty="0"/>
                        <a:t>Strengthening approach to household recycling collections</a:t>
                      </a:r>
                      <a:endParaRPr lang="en-GB" sz="1600" baseline="0" dirty="0"/>
                    </a:p>
                    <a:p>
                      <a:pPr marL="285750" lvl="0" indent="-285750">
                        <a:buFont typeface="Arial" panose="020B0604020202020204" pitchFamily="34" charset="0"/>
                        <a:buChar char="•"/>
                      </a:pPr>
                      <a:r>
                        <a:rPr lang="en-GB" sz="1600" baseline="0" dirty="0"/>
                        <a:t>Targets to support recycling performance</a:t>
                      </a:r>
                    </a:p>
                    <a:p>
                      <a:pPr marL="285750" lvl="0" indent="-285750">
                        <a:buFont typeface="Arial" panose="020B0604020202020204" pitchFamily="34" charset="0"/>
                        <a:buChar char="•"/>
                      </a:pPr>
                      <a:r>
                        <a:rPr lang="en-GB" sz="1600" baseline="0" dirty="0"/>
                        <a:t>The Duty of Care for householders</a:t>
                      </a:r>
                    </a:p>
                    <a:p>
                      <a:pPr marL="285750" lvl="0" indent="-285750">
                        <a:buFont typeface="Arial" panose="020B0604020202020204" pitchFamily="34" charset="0"/>
                        <a:buChar char="•"/>
                      </a:pPr>
                      <a:r>
                        <a:rPr lang="en-GB" sz="1600" baseline="0" dirty="0"/>
                        <a:t>Incentivising waste reduction and recycling (households)</a:t>
                      </a:r>
                    </a:p>
                    <a:p>
                      <a:pPr marL="285750" lvl="0" indent="-285750">
                        <a:buFont typeface="Arial" panose="020B0604020202020204" pitchFamily="34" charset="0"/>
                        <a:buChar char="•"/>
                      </a:pPr>
                      <a:r>
                        <a:rPr lang="en-GB" sz="1600" baseline="0" dirty="0"/>
                        <a:t>Business recycling collection zoning</a:t>
                      </a:r>
                      <a:endParaRPr lang="en-GB" sz="1600" dirty="0"/>
                    </a:p>
                  </a:txBody>
                  <a:tcPr/>
                </a:tc>
                <a:extLst>
                  <a:ext uri="{0D108BD9-81ED-4DB2-BD59-A6C34878D82A}">
                    <a16:rowId xmlns:a16="http://schemas.microsoft.com/office/drawing/2014/main" val="2485641767"/>
                  </a:ext>
                </a:extLst>
              </a:tr>
              <a:tr h="509033">
                <a:tc>
                  <a:txBody>
                    <a:bodyPr/>
                    <a:lstStyle/>
                    <a:p>
                      <a:r>
                        <a:rPr lang="en-GB" sz="1600" dirty="0"/>
                        <a:t>Littering and Improving Enforcement</a:t>
                      </a:r>
                    </a:p>
                  </a:txBody>
                  <a:tcPr/>
                </a:tc>
                <a:tc>
                  <a:txBody>
                    <a:bodyPr/>
                    <a:lstStyle/>
                    <a:p>
                      <a:pPr marL="285750" lvl="0" indent="-285750">
                        <a:buFont typeface="Arial" panose="020B0604020202020204" pitchFamily="34" charset="0"/>
                        <a:buChar char="•"/>
                      </a:pPr>
                      <a:r>
                        <a:rPr lang="en-GB" sz="1600" dirty="0"/>
                        <a:t>Littering from vehicles</a:t>
                      </a:r>
                    </a:p>
                    <a:p>
                      <a:pPr marL="285750" lvl="0" indent="-285750">
                        <a:buFont typeface="Arial" panose="020B0604020202020204" pitchFamily="34" charset="0"/>
                        <a:buChar char="•"/>
                      </a:pPr>
                      <a:r>
                        <a:rPr lang="en-GB" sz="1600" dirty="0"/>
                        <a:t>Seizure</a:t>
                      </a:r>
                      <a:r>
                        <a:rPr lang="en-GB" sz="1600" baseline="0" dirty="0"/>
                        <a:t> of vehicles</a:t>
                      </a:r>
                      <a:endParaRPr lang="en-GB" sz="1600" dirty="0"/>
                    </a:p>
                  </a:txBody>
                  <a:tcPr/>
                </a:tc>
                <a:extLst>
                  <a:ext uri="{0D108BD9-81ED-4DB2-BD59-A6C34878D82A}">
                    <a16:rowId xmlns:a16="http://schemas.microsoft.com/office/drawing/2014/main" val="2431010288"/>
                  </a:ext>
                </a:extLst>
              </a:tr>
            </a:tbl>
          </a:graphicData>
        </a:graphic>
      </p:graphicFrame>
    </p:spTree>
    <p:extLst>
      <p:ext uri="{BB962C8B-B14F-4D97-AF65-F5344CB8AC3E}">
        <p14:creationId xmlns:p14="http://schemas.microsoft.com/office/powerpoint/2010/main" val="4191140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653" y="620688"/>
            <a:ext cx="8596668" cy="1320800"/>
          </a:xfrm>
          <a:prstGeom prst="rect">
            <a:avLst/>
          </a:prstGeom>
        </p:spPr>
        <p:txBody>
          <a:bodyPr/>
          <a:lstStyle>
            <a:lvl1pPr algn="ctr" rtl="0" eaLnBrk="1" fontAlgn="base" hangingPunct="1">
              <a:spcBef>
                <a:spcPct val="0"/>
              </a:spcBef>
              <a:spcAft>
                <a:spcPct val="0"/>
              </a:spcAft>
              <a:defRPr sz="4400" baseline="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GB" sz="3600" b="1" kern="0" dirty="0">
                <a:solidFill>
                  <a:srgbClr val="0070C0"/>
                </a:solidFill>
                <a:latin typeface="+mn-lt"/>
              </a:rPr>
              <a:t>Responding to the Consultation</a:t>
            </a:r>
          </a:p>
        </p:txBody>
      </p:sp>
      <p:sp>
        <p:nvSpPr>
          <p:cNvPr id="3" name="Content Placeholder 2"/>
          <p:cNvSpPr txBox="1">
            <a:spLocks/>
          </p:cNvSpPr>
          <p:nvPr/>
        </p:nvSpPr>
        <p:spPr>
          <a:xfrm>
            <a:off x="677334" y="1700808"/>
            <a:ext cx="8596668" cy="174836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2000" kern="0" dirty="0"/>
              <a:t>Consultation is open until 22 August</a:t>
            </a:r>
          </a:p>
          <a:p>
            <a:r>
              <a:rPr lang="en-GB" sz="2000" kern="0" dirty="0"/>
              <a:t>Please respond on line if you can:</a:t>
            </a:r>
          </a:p>
          <a:p>
            <a:r>
              <a:rPr lang="en-GB" sz="2000" kern="0" dirty="0"/>
              <a:t>Route Map: </a:t>
            </a:r>
            <a:r>
              <a:rPr lang="en-GB" sz="2000" kern="0" dirty="0">
                <a:solidFill>
                  <a:srgbClr val="0070C0"/>
                </a:solidFill>
                <a:hlinkClick r:id="rId3"/>
              </a:rPr>
              <a:t>Delivering Scotland’s circular economy: A Route Map to 2025 and beyond - Scottish Government - Citizen Space (consult.gov.scot)</a:t>
            </a:r>
            <a:endParaRPr lang="en-GB" sz="2000" kern="0" dirty="0">
              <a:solidFill>
                <a:srgbClr val="0070C0"/>
              </a:solidFill>
            </a:endParaRPr>
          </a:p>
          <a:p>
            <a:r>
              <a:rPr lang="en-GB" sz="2000" kern="0" dirty="0"/>
              <a:t>Bill: </a:t>
            </a:r>
            <a:r>
              <a:rPr lang="en-GB" sz="2000" kern="0" dirty="0">
                <a:hlinkClick r:id="rId4"/>
              </a:rPr>
              <a:t>Delivering Scotland’s circular economy: a consultation on proposals for a Circular Economy Bill - Scottish Government - Citizen Space</a:t>
            </a:r>
            <a:endParaRPr lang="en-GB" sz="2000" kern="0" dirty="0"/>
          </a:p>
          <a:p>
            <a:r>
              <a:rPr lang="en-GB" sz="2000" kern="0" dirty="0"/>
              <a:t>ZWS will also be developing series of webinars </a:t>
            </a:r>
          </a:p>
        </p:txBody>
      </p:sp>
    </p:spTree>
    <p:extLst>
      <p:ext uri="{BB962C8B-B14F-4D97-AF65-F5344CB8AC3E}">
        <p14:creationId xmlns:p14="http://schemas.microsoft.com/office/powerpoint/2010/main" val="3595171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US" b="1" dirty="0">
                <a:latin typeface="Arial" panose="020B0604020202020204" pitchFamily="34" charset="0"/>
                <a:cs typeface="Arial" panose="020B0604020202020204" pitchFamily="34" charset="0"/>
              </a:rPr>
              <a:t>Lorna Slater</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Minister for Green jobs, the Circular Economy and Biodiversity</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7AD50BAC-B432-384D-8330-A1919792A114}"/>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288129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Welcome</a:t>
            </a:r>
          </a:p>
        </p:txBody>
      </p:sp>
      <p:sp>
        <p:nvSpPr>
          <p:cNvPr id="3" name="Content Placeholder 2">
            <a:extLst>
              <a:ext uri="{FF2B5EF4-FFF2-40B4-BE49-F238E27FC236}">
                <a16:creationId xmlns:a16="http://schemas.microsoft.com/office/drawing/2014/main" id="{19873D50-462F-A44D-8E55-60476993B649}"/>
              </a:ext>
            </a:extLst>
          </p:cNvPr>
          <p:cNvSpPr>
            <a:spLocks noGrp="1"/>
          </p:cNvSpPr>
          <p:nvPr>
            <p:ph idx="1"/>
          </p:nvPr>
        </p:nvSpPr>
        <p:spPr>
          <a:xfrm>
            <a:off x="838200" y="1483538"/>
            <a:ext cx="11353801" cy="4351338"/>
          </a:xfrm>
        </p:spPr>
        <p:txBody>
          <a:bodyPr>
            <a:normAutofit/>
          </a:bodyPr>
          <a:lstStyle/>
          <a:p>
            <a:pPr marL="0" indent="0">
              <a:buNone/>
            </a:pPr>
            <a:r>
              <a:rPr lang="en-US" sz="2400" b="1" dirty="0">
                <a:latin typeface="Arial" panose="020B0604020202020204" pitchFamily="34" charset="0"/>
                <a:cs typeface="Arial" panose="020B0604020202020204" pitchFamily="34" charset="0"/>
              </a:rPr>
              <a:t>09.30</a:t>
            </a:r>
            <a:r>
              <a:rPr lang="en-US" sz="2400" dirty="0">
                <a:latin typeface="Arial" panose="020B0604020202020204" pitchFamily="34" charset="0"/>
                <a:cs typeface="Arial" panose="020B0604020202020204" pitchFamily="34" charset="0"/>
              </a:rPr>
              <a:t> 	Welcome from Dr Phoebe Cochrane, ScotLINK</a:t>
            </a:r>
          </a:p>
          <a:p>
            <a:pPr marL="0" indent="0">
              <a:buNone/>
            </a:pPr>
            <a:r>
              <a:rPr lang="en-US" sz="2400" b="1" dirty="0">
                <a:latin typeface="Arial" panose="020B0604020202020204" pitchFamily="34" charset="0"/>
                <a:cs typeface="Arial" panose="020B0604020202020204" pitchFamily="34" charset="0"/>
              </a:rPr>
              <a:t>09.35</a:t>
            </a:r>
            <a:r>
              <a:rPr lang="en-US" sz="2400" dirty="0">
                <a:latin typeface="Arial" panose="020B0604020202020204" pitchFamily="34" charset="0"/>
                <a:cs typeface="Arial" panose="020B0604020202020204" pitchFamily="34" charset="0"/>
              </a:rPr>
              <a:t>	Introduction to the consultations from Scottish Government</a:t>
            </a:r>
          </a:p>
          <a:p>
            <a:pPr marL="0" indent="0">
              <a:buNone/>
            </a:pPr>
            <a:r>
              <a:rPr lang="en-US" sz="2400" b="1" dirty="0">
                <a:latin typeface="Arial" panose="020B0604020202020204" pitchFamily="34" charset="0"/>
                <a:cs typeface="Arial" panose="020B0604020202020204" pitchFamily="34" charset="0"/>
              </a:rPr>
              <a:t>10.00</a:t>
            </a:r>
            <a:r>
              <a:rPr lang="en-US" sz="2400" dirty="0">
                <a:latin typeface="Arial" panose="020B0604020202020204" pitchFamily="34" charset="0"/>
                <a:cs typeface="Arial" panose="020B0604020202020204" pitchFamily="34" charset="0"/>
              </a:rPr>
              <a:t>	Lorna Slater, Minister for Green Skills, Circular Economy and Biodiversity</a:t>
            </a:r>
          </a:p>
          <a:p>
            <a:pPr marL="0" indent="0">
              <a:buNone/>
            </a:pPr>
            <a:r>
              <a:rPr lang="en-US" sz="2400" b="1" dirty="0">
                <a:latin typeface="Arial" panose="020B0604020202020204" pitchFamily="34" charset="0"/>
                <a:cs typeface="Arial" panose="020B0604020202020204" pitchFamily="34" charset="0"/>
              </a:rPr>
              <a:t>10.10</a:t>
            </a:r>
            <a:r>
              <a:rPr lang="en-US" sz="2400" dirty="0">
                <a:latin typeface="Arial" panose="020B0604020202020204" pitchFamily="34" charset="0"/>
                <a:cs typeface="Arial" panose="020B0604020202020204" pitchFamily="34" charset="0"/>
              </a:rPr>
              <a:t>	Guest speakers: Janek Vahk, Robert Höglund, Kim Pratt</a:t>
            </a:r>
          </a:p>
          <a:p>
            <a:pPr marL="0" indent="0">
              <a:buNone/>
            </a:pPr>
            <a:r>
              <a:rPr lang="en-US" sz="2400" b="1" dirty="0">
                <a:latin typeface="Arial" panose="020B0604020202020204" pitchFamily="34" charset="0"/>
                <a:cs typeface="Arial" panose="020B0604020202020204" pitchFamily="34" charset="0"/>
              </a:rPr>
              <a:t>10.30</a:t>
            </a:r>
            <a:r>
              <a:rPr lang="en-US" sz="2400" dirty="0">
                <a:latin typeface="Arial" panose="020B0604020202020204" pitchFamily="34" charset="0"/>
                <a:cs typeface="Arial" panose="020B0604020202020204" pitchFamily="34" charset="0"/>
              </a:rPr>
              <a:t>	Q &amp; A</a:t>
            </a:r>
          </a:p>
          <a:p>
            <a:pPr marL="0" indent="0">
              <a:buNone/>
            </a:pPr>
            <a:r>
              <a:rPr lang="en-US" sz="2400" b="1" dirty="0">
                <a:latin typeface="Arial" panose="020B0604020202020204" pitchFamily="34" charset="0"/>
                <a:cs typeface="Arial" panose="020B0604020202020204" pitchFamily="34" charset="0"/>
              </a:rPr>
              <a:t>11.00</a:t>
            </a:r>
            <a:r>
              <a:rPr lang="en-US" sz="2400" dirty="0">
                <a:latin typeface="Arial" panose="020B0604020202020204" pitchFamily="34" charset="0"/>
                <a:cs typeface="Arial" panose="020B0604020202020204" pitchFamily="34" charset="0"/>
              </a:rPr>
              <a:t>	Coffee break</a:t>
            </a:r>
          </a:p>
          <a:p>
            <a:pPr marL="0" indent="0">
              <a:buNone/>
            </a:pPr>
            <a:r>
              <a:rPr lang="en-US" sz="2400" b="1" dirty="0">
                <a:latin typeface="Arial" panose="020B0604020202020204" pitchFamily="34" charset="0"/>
                <a:cs typeface="Arial" panose="020B0604020202020204" pitchFamily="34" charset="0"/>
              </a:rPr>
              <a:t>11.30</a:t>
            </a:r>
            <a:r>
              <a:rPr lang="en-US" sz="2400" dirty="0">
                <a:latin typeface="Arial" panose="020B0604020202020204" pitchFamily="34" charset="0"/>
                <a:cs typeface="Arial" panose="020B0604020202020204" pitchFamily="34" charset="0"/>
              </a:rPr>
              <a:t>	Discussion groups (online and in person)</a:t>
            </a:r>
          </a:p>
          <a:p>
            <a:pPr marL="0" indent="0">
              <a:buNone/>
            </a:pPr>
            <a:r>
              <a:rPr lang="en-US" sz="2400" b="1" dirty="0">
                <a:latin typeface="Arial" panose="020B0604020202020204" pitchFamily="34" charset="0"/>
                <a:cs typeface="Arial" panose="020B0604020202020204" pitchFamily="34" charset="0"/>
              </a:rPr>
              <a:t>12.30</a:t>
            </a:r>
            <a:r>
              <a:rPr lang="en-US" sz="2400" dirty="0">
                <a:latin typeface="Arial" panose="020B0604020202020204" pitchFamily="34" charset="0"/>
                <a:cs typeface="Arial" panose="020B0604020202020204" pitchFamily="34" charset="0"/>
              </a:rPr>
              <a:t>	Feedback to main group</a:t>
            </a:r>
          </a:p>
          <a:p>
            <a:pPr marL="0" indent="0">
              <a:buNone/>
            </a:pPr>
            <a:r>
              <a:rPr lang="en-US" sz="2400" b="1" dirty="0">
                <a:latin typeface="Arial" panose="020B0604020202020204" pitchFamily="34" charset="0"/>
                <a:cs typeface="Arial" panose="020B0604020202020204" pitchFamily="34" charset="0"/>
              </a:rPr>
              <a:t>12.45</a:t>
            </a:r>
            <a:r>
              <a:rPr lang="en-US" sz="2400" dirty="0">
                <a:latin typeface="Arial" panose="020B0604020202020204" pitchFamily="34" charset="0"/>
                <a:cs typeface="Arial" panose="020B0604020202020204" pitchFamily="34" charset="0"/>
              </a:rPr>
              <a:t>	Summary and close</a:t>
            </a:r>
          </a:p>
          <a:p>
            <a:pPr marL="0" indent="0">
              <a:buNone/>
            </a:pPr>
            <a:endParaRPr lang="en-US"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8" name="Picture 7">
            <a:extLst>
              <a:ext uri="{FF2B5EF4-FFF2-40B4-BE49-F238E27FC236}">
                <a16:creationId xmlns:a16="http://schemas.microsoft.com/office/drawing/2014/main" id="{A4A83862-7515-F443-AE31-1BAD8E07589C}"/>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35496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US" b="1" dirty="0">
                <a:latin typeface="Arial" panose="020B0604020202020204" pitchFamily="34" charset="0"/>
                <a:cs typeface="Arial" panose="020B0604020202020204" pitchFamily="34" charset="0"/>
              </a:rPr>
              <a:t>Janek Vahk</a:t>
            </a:r>
            <a:br>
              <a:rPr lang="en-US" b="1"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Climate, Energy and air Pollution Programme Coordinator, Zero Waste Europe </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DE375CBB-5EA0-E448-8115-ABC857509010}"/>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2714380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1"/>
        <p:cNvGrpSpPr/>
        <p:nvPr/>
      </p:nvGrpSpPr>
      <p:grpSpPr>
        <a:xfrm>
          <a:off x="0" y="0"/>
          <a:ext cx="0" cy="0"/>
          <a:chOff x="0" y="0"/>
          <a:chExt cx="0" cy="0"/>
        </a:xfrm>
      </p:grpSpPr>
      <p:sp>
        <p:nvSpPr>
          <p:cNvPr id="2822" name="Google Shape;2822;p310"/>
          <p:cNvSpPr txBox="1">
            <a:spLocks noGrp="1"/>
          </p:cNvSpPr>
          <p:nvPr>
            <p:ph type="title" idx="4294967295"/>
          </p:nvPr>
        </p:nvSpPr>
        <p:spPr>
          <a:xfrm>
            <a:off x="705400" y="283399"/>
            <a:ext cx="10363200" cy="6228800"/>
          </a:xfrm>
          <a:prstGeom prst="rect">
            <a:avLst/>
          </a:prstGeom>
          <a:noFill/>
          <a:ln>
            <a:noFill/>
          </a:ln>
        </p:spPr>
        <p:txBody>
          <a:bodyPr spcFirstLastPara="1" vert="horz" wrap="square" lIns="121900" tIns="60933" rIns="121900" bIns="60933" rtlCol="0" anchor="ctr" anchorCtr="0">
            <a:noAutofit/>
          </a:bodyPr>
          <a:lstStyle/>
          <a:p>
            <a:pPr>
              <a:lnSpc>
                <a:spcPct val="100000"/>
              </a:lnSpc>
              <a:spcBef>
                <a:spcPts val="0"/>
              </a:spcBef>
              <a:buSzPts val="4500"/>
            </a:pPr>
            <a:r>
              <a:rPr lang="en-US" b="1" dirty="0"/>
              <a:t>Delivering Scotland's circular economy - route map to 2025 and beyond</a:t>
            </a:r>
            <a:endParaRPr b="1" dirty="0"/>
          </a:p>
          <a:p>
            <a:pPr>
              <a:lnSpc>
                <a:spcPct val="100000"/>
              </a:lnSpc>
              <a:spcBef>
                <a:spcPts val="400"/>
              </a:spcBef>
              <a:buSzPts val="4500"/>
            </a:pPr>
            <a:endParaRPr dirty="0"/>
          </a:p>
          <a:p>
            <a:pPr>
              <a:lnSpc>
                <a:spcPct val="100000"/>
              </a:lnSpc>
              <a:spcBef>
                <a:spcPts val="400"/>
              </a:spcBef>
              <a:buSzPts val="4500"/>
            </a:pPr>
            <a:endParaRPr dirty="0"/>
          </a:p>
          <a:p>
            <a:pPr>
              <a:lnSpc>
                <a:spcPct val="100000"/>
              </a:lnSpc>
              <a:spcBef>
                <a:spcPts val="400"/>
              </a:spcBef>
              <a:buSzPts val="4500"/>
            </a:pPr>
            <a:endParaRPr dirty="0"/>
          </a:p>
          <a:p>
            <a:pPr>
              <a:spcBef>
                <a:spcPts val="400"/>
              </a:spcBef>
              <a:buSzPts val="4500"/>
            </a:pPr>
            <a:endParaRPr sz="2400" dirty="0">
              <a:solidFill>
                <a:schemeClr val="dk1"/>
              </a:solidFill>
            </a:endParaRPr>
          </a:p>
          <a:p>
            <a:pPr>
              <a:spcBef>
                <a:spcPts val="400"/>
              </a:spcBef>
              <a:buSzPts val="4500"/>
            </a:pPr>
            <a:endParaRPr sz="2400" dirty="0">
              <a:solidFill>
                <a:schemeClr val="dk1"/>
              </a:solidFill>
            </a:endParaRPr>
          </a:p>
          <a:p>
            <a:pPr>
              <a:spcBef>
                <a:spcPts val="400"/>
              </a:spcBef>
              <a:buSzPts val="4500"/>
            </a:pPr>
            <a:endParaRPr sz="2400" dirty="0">
              <a:solidFill>
                <a:schemeClr val="dk1"/>
              </a:solidFill>
            </a:endParaRPr>
          </a:p>
          <a:p>
            <a:pPr algn="ctr">
              <a:spcBef>
                <a:spcPts val="400"/>
              </a:spcBef>
              <a:spcAft>
                <a:spcPts val="400"/>
              </a:spcAft>
              <a:buClr>
                <a:schemeClr val="dk1"/>
              </a:buClr>
              <a:buSzPts val="4500"/>
            </a:pPr>
            <a:br>
              <a:rPr lang="en-GB" sz="2400" dirty="0">
                <a:solidFill>
                  <a:schemeClr val="dk1"/>
                </a:solidFill>
              </a:rPr>
            </a:br>
            <a:br>
              <a:rPr lang="en-GB" sz="2400" dirty="0">
                <a:solidFill>
                  <a:schemeClr val="dk1"/>
                </a:solidFill>
              </a:rPr>
            </a:br>
            <a:r>
              <a:rPr lang="en-GB" sz="2400" dirty="0">
                <a:solidFill>
                  <a:schemeClr val="dk1"/>
                </a:solidFill>
              </a:rPr>
              <a:t>Janek Vahk – CEAP Coordinator at Zero Waste Europe</a:t>
            </a:r>
            <a:endParaRPr dirty="0"/>
          </a:p>
        </p:txBody>
      </p:sp>
      <p:pic>
        <p:nvPicPr>
          <p:cNvPr id="2" name="Picture 1"/>
          <p:cNvPicPr>
            <a:picLocks noChangeAspect="1"/>
          </p:cNvPicPr>
          <p:nvPr/>
        </p:nvPicPr>
        <p:blipFill>
          <a:blip r:embed="rId3"/>
          <a:stretch>
            <a:fillRect/>
          </a:stretch>
        </p:blipFill>
        <p:spPr>
          <a:xfrm>
            <a:off x="1823873" y="2077638"/>
            <a:ext cx="4794901" cy="3579002"/>
          </a:xfrm>
          <a:prstGeom prst="rect">
            <a:avLst/>
          </a:prstGeom>
        </p:spPr>
      </p:pic>
    </p:spTree>
    <p:extLst>
      <p:ext uri="{BB962C8B-B14F-4D97-AF65-F5344CB8AC3E}">
        <p14:creationId xmlns:p14="http://schemas.microsoft.com/office/powerpoint/2010/main" val="3845098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pic>
        <p:nvPicPr>
          <p:cNvPr id="2844" name="Google Shape;2844;p313"/>
          <p:cNvPicPr preferRelativeResize="0"/>
          <p:nvPr/>
        </p:nvPicPr>
        <p:blipFill rotWithShape="1">
          <a:blip r:embed="rId3">
            <a:alphaModFix/>
          </a:blip>
          <a:srcRect l="26042" t="6030" r="23329" b="8191"/>
          <a:stretch/>
        </p:blipFill>
        <p:spPr>
          <a:xfrm>
            <a:off x="9832421" y="452175"/>
            <a:ext cx="2530401" cy="2395949"/>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678" y="1502594"/>
            <a:ext cx="6591300" cy="4676775"/>
          </a:xfrm>
          <a:prstGeom prst="rect">
            <a:avLst/>
          </a:prstGeom>
        </p:spPr>
      </p:pic>
      <p:sp>
        <p:nvSpPr>
          <p:cNvPr id="6" name="Google Shape;51;p3"/>
          <p:cNvSpPr txBox="1">
            <a:spLocks noGrp="1"/>
          </p:cNvSpPr>
          <p:nvPr>
            <p:ph type="body" idx="1"/>
          </p:nvPr>
        </p:nvSpPr>
        <p:spPr>
          <a:xfrm>
            <a:off x="374864" y="70375"/>
            <a:ext cx="9817200" cy="763600"/>
          </a:xfrm>
          <a:prstGeom prst="rect">
            <a:avLst/>
          </a:prstGeom>
          <a:noFill/>
          <a:ln>
            <a:noFill/>
          </a:ln>
        </p:spPr>
        <p:txBody>
          <a:bodyPr spcFirstLastPara="1" vert="horz" wrap="square" lIns="121900" tIns="60933" rIns="121900" bIns="60933" rtlCol="0" anchor="t" anchorCtr="0">
            <a:noAutofit/>
          </a:bodyPr>
          <a:lstStyle/>
          <a:p>
            <a:pPr marL="0" indent="0">
              <a:lnSpc>
                <a:spcPct val="100000"/>
              </a:lnSpc>
            </a:pPr>
            <a:r>
              <a:rPr lang="en-US" sz="3600" dirty="0"/>
              <a:t>Scotland's Circular Economy Route Map</a:t>
            </a:r>
            <a:endParaRPr sz="3600" dirty="0"/>
          </a:p>
        </p:txBody>
      </p:sp>
    </p:spTree>
    <p:extLst>
      <p:ext uri="{BB962C8B-B14F-4D97-AF65-F5344CB8AC3E}">
        <p14:creationId xmlns:p14="http://schemas.microsoft.com/office/powerpoint/2010/main" val="163697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308"/>
          <p:cNvSpPr txBox="1">
            <a:spLocks noGrp="1"/>
          </p:cNvSpPr>
          <p:nvPr>
            <p:ph type="body" idx="2"/>
          </p:nvPr>
        </p:nvSpPr>
        <p:spPr>
          <a:xfrm>
            <a:off x="6236400" y="1994112"/>
            <a:ext cx="5131600" cy="3277135"/>
          </a:xfrm>
          <a:prstGeom prst="rect">
            <a:avLst/>
          </a:prstGeom>
          <a:noFill/>
          <a:ln w="9525" cap="flat" cmpd="sng">
            <a:solidFill>
              <a:srgbClr val="38761D"/>
            </a:solidFill>
            <a:prstDash val="solid"/>
            <a:round/>
            <a:headEnd type="none" w="sm" len="sm"/>
            <a:tailEnd type="none" w="sm" len="sm"/>
          </a:ln>
        </p:spPr>
        <p:txBody>
          <a:bodyPr spcFirstLastPara="1" vert="horz" wrap="square" lIns="121900" tIns="60933" rIns="121900" bIns="60933" rtlCol="0" anchor="t" anchorCtr="0">
            <a:noAutofit/>
          </a:bodyPr>
          <a:lstStyle/>
          <a:p>
            <a:pPr marL="0" indent="0">
              <a:lnSpc>
                <a:spcPct val="100000"/>
              </a:lnSpc>
              <a:buNone/>
            </a:pPr>
            <a:r>
              <a:rPr lang="en-GB" sz="1900" b="1" dirty="0">
                <a:solidFill>
                  <a:schemeClr val="dk1"/>
                </a:solidFill>
              </a:rPr>
              <a:t>What’s missing: </a:t>
            </a:r>
            <a:endParaRPr sz="1900" b="1" dirty="0">
              <a:solidFill>
                <a:schemeClr val="dk1"/>
              </a:solidFill>
            </a:endParaRPr>
          </a:p>
          <a:p>
            <a:pPr indent="-431789">
              <a:buSzPts val="1500"/>
            </a:pPr>
            <a:r>
              <a:rPr lang="en-US" sz="2000" dirty="0"/>
              <a:t>Set a </a:t>
            </a:r>
            <a:r>
              <a:rPr lang="en-US" sz="2000" b="1" dirty="0"/>
              <a:t>cap on single-use packaging </a:t>
            </a:r>
          </a:p>
          <a:p>
            <a:pPr indent="-431789">
              <a:buSzPts val="1500"/>
            </a:pPr>
            <a:r>
              <a:rPr lang="en-US" sz="2000" dirty="0"/>
              <a:t>Any single-use packaging should pay a </a:t>
            </a:r>
            <a:r>
              <a:rPr lang="en-US" sz="2000" b="1" dirty="0"/>
              <a:t>minimum fee of 10p per unit</a:t>
            </a:r>
            <a:r>
              <a:rPr lang="en-US" sz="2000" dirty="0"/>
              <a:t>.</a:t>
            </a:r>
          </a:p>
          <a:p>
            <a:pPr indent="-431789">
              <a:buSzPts val="1500"/>
            </a:pPr>
            <a:r>
              <a:rPr lang="en-GB" sz="2000" dirty="0"/>
              <a:t>Ambitious 50% </a:t>
            </a:r>
            <a:r>
              <a:rPr lang="en-GB" sz="2000" b="1" dirty="0"/>
              <a:t>food </a:t>
            </a:r>
            <a:r>
              <a:rPr lang="en-GB" sz="2000" b="1" dirty="0">
                <a:solidFill>
                  <a:schemeClr val="dk1"/>
                </a:solidFill>
              </a:rPr>
              <a:t>waste </a:t>
            </a:r>
            <a:r>
              <a:rPr lang="en-GB" sz="2000" b="1" dirty="0"/>
              <a:t>reduction</a:t>
            </a:r>
            <a:r>
              <a:rPr lang="en-GB" sz="2000" dirty="0"/>
              <a:t> target </a:t>
            </a:r>
            <a:r>
              <a:rPr lang="en-GB" sz="2000" dirty="0">
                <a:solidFill>
                  <a:schemeClr val="dk1"/>
                </a:solidFill>
              </a:rPr>
              <a:t>and garden waste collection target (80%)</a:t>
            </a:r>
          </a:p>
        </p:txBody>
      </p:sp>
      <p:sp>
        <p:nvSpPr>
          <p:cNvPr id="2809" name="Google Shape;2809;p308"/>
          <p:cNvSpPr txBox="1">
            <a:spLocks noGrp="1"/>
          </p:cNvSpPr>
          <p:nvPr>
            <p:ph type="body" idx="1"/>
          </p:nvPr>
        </p:nvSpPr>
        <p:spPr>
          <a:xfrm>
            <a:off x="598400" y="206732"/>
            <a:ext cx="10769600" cy="988400"/>
          </a:xfrm>
          <a:prstGeom prst="rect">
            <a:avLst/>
          </a:prstGeom>
          <a:noFill/>
          <a:ln>
            <a:noFill/>
          </a:ln>
        </p:spPr>
        <p:txBody>
          <a:bodyPr spcFirstLastPara="1" vert="horz" wrap="square" lIns="121900" tIns="60933" rIns="121900" bIns="60933" rtlCol="0" anchor="t" anchorCtr="0">
            <a:noAutofit/>
          </a:bodyPr>
          <a:lstStyle/>
          <a:p>
            <a:pPr marL="0" indent="0">
              <a:lnSpc>
                <a:spcPct val="100000"/>
              </a:lnSpc>
            </a:pPr>
            <a:r>
              <a:rPr lang="en-GB"/>
              <a:t>Challenges and Opportunities of the Route Map </a:t>
            </a:r>
            <a:endParaRPr>
              <a:solidFill>
                <a:srgbClr val="0070C0"/>
              </a:solidFill>
            </a:endParaRPr>
          </a:p>
        </p:txBody>
      </p:sp>
      <p:sp>
        <p:nvSpPr>
          <p:cNvPr id="2810" name="Google Shape;2810;p308"/>
          <p:cNvSpPr txBox="1"/>
          <p:nvPr/>
        </p:nvSpPr>
        <p:spPr>
          <a:xfrm>
            <a:off x="598400" y="1994112"/>
            <a:ext cx="5268800" cy="3131586"/>
          </a:xfrm>
          <a:prstGeom prst="rect">
            <a:avLst/>
          </a:prstGeom>
          <a:noFill/>
          <a:ln w="9525" cap="flat" cmpd="sng">
            <a:solidFill>
              <a:srgbClr val="CC4125"/>
            </a:solidFill>
            <a:prstDash val="solid"/>
            <a:round/>
            <a:headEnd type="none" w="sm" len="sm"/>
            <a:tailEnd type="none" w="sm" len="sm"/>
          </a:ln>
        </p:spPr>
        <p:txBody>
          <a:bodyPr spcFirstLastPara="1" wrap="square" lIns="121900" tIns="121900" rIns="121900" bIns="121900" anchor="t" anchorCtr="0">
            <a:spAutoFit/>
          </a:bodyPr>
          <a:lstStyle/>
          <a:p>
            <a:r>
              <a:rPr lang="en-GB" sz="2000" b="1" dirty="0">
                <a:solidFill>
                  <a:schemeClr val="dk1"/>
                </a:solidFill>
                <a:latin typeface="Dosis"/>
                <a:ea typeface="Dosis"/>
                <a:cs typeface="Dosis"/>
                <a:sym typeface="Dosis"/>
              </a:rPr>
              <a:t>The route map may include:</a:t>
            </a:r>
            <a:endParaRPr sz="2000" b="1" dirty="0">
              <a:solidFill>
                <a:schemeClr val="dk1"/>
              </a:solidFill>
              <a:latin typeface="Dosis"/>
              <a:ea typeface="Dosis"/>
              <a:cs typeface="Dosis"/>
              <a:sym typeface="Dosis"/>
            </a:endParaRPr>
          </a:p>
          <a:p>
            <a:pPr marL="609585" indent="-431789">
              <a:spcBef>
                <a:spcPts val="853"/>
              </a:spcBef>
              <a:buClr>
                <a:srgbClr val="46A49B"/>
              </a:buClr>
              <a:buSzPts val="1500"/>
              <a:buFont typeface="Dosis"/>
              <a:buChar char="●"/>
            </a:pPr>
            <a:r>
              <a:rPr lang="en-GB" sz="2000" dirty="0">
                <a:solidFill>
                  <a:schemeClr val="dk1"/>
                </a:solidFill>
                <a:latin typeface="Dosis"/>
                <a:ea typeface="Dosis"/>
                <a:cs typeface="Dosis"/>
                <a:sym typeface="Dosis"/>
              </a:rPr>
              <a:t>Targets to limit single–use plastic packaging</a:t>
            </a:r>
            <a:endParaRPr sz="2000" dirty="0">
              <a:solidFill>
                <a:schemeClr val="dk1"/>
              </a:solidFill>
              <a:latin typeface="Dosis"/>
              <a:ea typeface="Dosis"/>
              <a:cs typeface="Dosis"/>
              <a:sym typeface="Dosis"/>
            </a:endParaRPr>
          </a:p>
          <a:p>
            <a:pPr marL="609585" indent="-431789">
              <a:buClr>
                <a:srgbClr val="46A49B"/>
              </a:buClr>
              <a:buSzPts val="1500"/>
              <a:buFont typeface="Dosis"/>
              <a:buChar char="●"/>
            </a:pPr>
            <a:r>
              <a:rPr lang="en-GB" sz="2000" b="1" dirty="0">
                <a:solidFill>
                  <a:schemeClr val="dk1"/>
                </a:solidFill>
                <a:latin typeface="Dosis"/>
                <a:ea typeface="Dosis"/>
                <a:cs typeface="Dosis"/>
                <a:sym typeface="Dosis"/>
              </a:rPr>
              <a:t>Charge for single-use disposable cups</a:t>
            </a:r>
          </a:p>
          <a:p>
            <a:pPr marL="609585" indent="-431789">
              <a:buClr>
                <a:srgbClr val="46A49B"/>
              </a:buClr>
              <a:buSzPts val="1500"/>
              <a:buFont typeface="Dosis"/>
              <a:buChar char="●"/>
            </a:pPr>
            <a:r>
              <a:rPr lang="en-US" sz="2000" dirty="0">
                <a:solidFill>
                  <a:schemeClr val="dk1"/>
                </a:solidFill>
                <a:latin typeface="Dosis"/>
                <a:ea typeface="Dosis"/>
                <a:cs typeface="Dosis"/>
                <a:sym typeface="Dosis"/>
              </a:rPr>
              <a:t>Fund re-use projects, infrastructure and businesses</a:t>
            </a:r>
          </a:p>
          <a:p>
            <a:pPr marL="609585" indent="-431789">
              <a:buClr>
                <a:srgbClr val="46A49B"/>
              </a:buClr>
              <a:buSzPts val="1500"/>
              <a:buFont typeface="Dosis"/>
              <a:buChar char="●"/>
            </a:pPr>
            <a:r>
              <a:rPr lang="en-US" sz="2000" b="1" dirty="0">
                <a:solidFill>
                  <a:schemeClr val="dk1"/>
                </a:solidFill>
                <a:latin typeface="Dosis"/>
                <a:ea typeface="Dosis"/>
                <a:cs typeface="Dosis"/>
                <a:sym typeface="Dosis"/>
              </a:rPr>
              <a:t>Some sort of food waste reduction target</a:t>
            </a:r>
            <a:endParaRPr lang="en-GB" sz="2000" b="1" dirty="0">
              <a:solidFill>
                <a:schemeClr val="dk1"/>
              </a:solidFill>
              <a:latin typeface="Dosis"/>
              <a:ea typeface="Dosis"/>
              <a:cs typeface="Dosis"/>
              <a:sym typeface="Dosis"/>
            </a:endParaRPr>
          </a:p>
        </p:txBody>
      </p:sp>
      <p:pic>
        <p:nvPicPr>
          <p:cNvPr id="5" name="Google Shape;46;p2"/>
          <p:cNvPicPr preferRelativeResize="0"/>
          <p:nvPr/>
        </p:nvPicPr>
        <p:blipFill>
          <a:blip r:embed="rId3">
            <a:alphaModFix/>
          </a:blip>
          <a:stretch>
            <a:fillRect/>
          </a:stretch>
        </p:blipFill>
        <p:spPr>
          <a:xfrm>
            <a:off x="9927771" y="5697415"/>
            <a:ext cx="2264231" cy="1160586"/>
          </a:xfrm>
          <a:prstGeom prst="rect">
            <a:avLst/>
          </a:prstGeom>
          <a:noFill/>
          <a:ln>
            <a:noFill/>
          </a:ln>
        </p:spPr>
      </p:pic>
    </p:spTree>
    <p:extLst>
      <p:ext uri="{BB962C8B-B14F-4D97-AF65-F5344CB8AC3E}">
        <p14:creationId xmlns:p14="http://schemas.microsoft.com/office/powerpoint/2010/main" val="3823557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308"/>
          <p:cNvSpPr txBox="1">
            <a:spLocks noGrp="1"/>
          </p:cNvSpPr>
          <p:nvPr>
            <p:ph type="body" idx="2"/>
          </p:nvPr>
        </p:nvSpPr>
        <p:spPr>
          <a:xfrm>
            <a:off x="6492797" y="2012041"/>
            <a:ext cx="5131600" cy="3631724"/>
          </a:xfrm>
          <a:prstGeom prst="rect">
            <a:avLst/>
          </a:prstGeom>
          <a:noFill/>
          <a:ln w="9525" cap="flat" cmpd="sng">
            <a:solidFill>
              <a:srgbClr val="38761D"/>
            </a:solidFill>
            <a:prstDash val="solid"/>
            <a:round/>
            <a:headEnd type="none" w="sm" len="sm"/>
            <a:tailEnd type="none" w="sm" len="sm"/>
          </a:ln>
        </p:spPr>
        <p:txBody>
          <a:bodyPr spcFirstLastPara="1" vert="horz" wrap="square" lIns="121900" tIns="60933" rIns="121900" bIns="60933" rtlCol="0" anchor="t" anchorCtr="0">
            <a:noAutofit/>
          </a:bodyPr>
          <a:lstStyle/>
          <a:p>
            <a:pPr marL="0" indent="0">
              <a:lnSpc>
                <a:spcPct val="100000"/>
              </a:lnSpc>
              <a:buNone/>
            </a:pPr>
            <a:r>
              <a:rPr lang="en-GB" sz="1900" b="1" dirty="0">
                <a:solidFill>
                  <a:schemeClr val="dk1"/>
                </a:solidFill>
              </a:rPr>
              <a:t>What’s missing: </a:t>
            </a:r>
            <a:endParaRPr sz="1900" b="1" dirty="0">
              <a:solidFill>
                <a:schemeClr val="dk1"/>
              </a:solidFill>
            </a:endParaRPr>
          </a:p>
          <a:p>
            <a:pPr indent="-431789">
              <a:buSzPts val="1500"/>
            </a:pPr>
            <a:r>
              <a:rPr lang="en-US" sz="2000" dirty="0">
                <a:solidFill>
                  <a:schemeClr val="dk1"/>
                </a:solidFill>
              </a:rPr>
              <a:t>Extend the scope of </a:t>
            </a:r>
            <a:r>
              <a:rPr lang="en-US" sz="2000" b="1" dirty="0">
                <a:solidFill>
                  <a:schemeClr val="dk1"/>
                </a:solidFill>
              </a:rPr>
              <a:t>EPR to other products </a:t>
            </a:r>
            <a:r>
              <a:rPr lang="en-US" sz="2000" b="1" dirty="0" err="1">
                <a:solidFill>
                  <a:schemeClr val="dk1"/>
                </a:solidFill>
              </a:rPr>
              <a:t>e.g</a:t>
            </a:r>
            <a:r>
              <a:rPr lang="en-US" sz="2000" b="1" dirty="0">
                <a:solidFill>
                  <a:schemeClr val="dk1"/>
                </a:solidFill>
              </a:rPr>
              <a:t> textiles &amp; waste prevention</a:t>
            </a:r>
          </a:p>
          <a:p>
            <a:pPr marL="177796" indent="0">
              <a:buSzPts val="1500"/>
              <a:buNone/>
            </a:pPr>
            <a:endParaRPr lang="en-US" sz="2000" b="1" dirty="0">
              <a:solidFill>
                <a:schemeClr val="dk1"/>
              </a:solidFill>
            </a:endParaRPr>
          </a:p>
          <a:p>
            <a:pPr indent="-431789">
              <a:buSzPts val="1500"/>
            </a:pPr>
            <a:r>
              <a:rPr lang="en-US" sz="2000" dirty="0">
                <a:solidFill>
                  <a:schemeClr val="dk1"/>
                </a:solidFill>
              </a:rPr>
              <a:t>Encourage deposit-return schemes </a:t>
            </a:r>
            <a:r>
              <a:rPr lang="en-US" sz="2000" b="1" dirty="0">
                <a:solidFill>
                  <a:schemeClr val="dk1"/>
                </a:solidFill>
              </a:rPr>
              <a:t>for refill/reuse beyond beverage packaging.</a:t>
            </a:r>
            <a:endParaRPr lang="en-GB" sz="1900" b="1" dirty="0"/>
          </a:p>
          <a:p>
            <a:pPr indent="-431789">
              <a:spcBef>
                <a:spcPts val="0"/>
              </a:spcBef>
              <a:buSzPts val="1500"/>
            </a:pPr>
            <a:endParaRPr lang="en-GB" sz="1900" b="1" dirty="0"/>
          </a:p>
        </p:txBody>
      </p:sp>
      <p:sp>
        <p:nvSpPr>
          <p:cNvPr id="2809" name="Google Shape;2809;p308"/>
          <p:cNvSpPr txBox="1">
            <a:spLocks noGrp="1"/>
          </p:cNvSpPr>
          <p:nvPr>
            <p:ph type="body" idx="1"/>
          </p:nvPr>
        </p:nvSpPr>
        <p:spPr>
          <a:xfrm>
            <a:off x="598400" y="206732"/>
            <a:ext cx="10769600" cy="988400"/>
          </a:xfrm>
          <a:prstGeom prst="rect">
            <a:avLst/>
          </a:prstGeom>
          <a:noFill/>
          <a:ln>
            <a:noFill/>
          </a:ln>
        </p:spPr>
        <p:txBody>
          <a:bodyPr spcFirstLastPara="1" vert="horz" wrap="square" lIns="121900" tIns="60933" rIns="121900" bIns="60933" rtlCol="0" anchor="t" anchorCtr="0">
            <a:noAutofit/>
          </a:bodyPr>
          <a:lstStyle/>
          <a:p>
            <a:pPr marL="0" indent="0">
              <a:lnSpc>
                <a:spcPct val="100000"/>
              </a:lnSpc>
            </a:pPr>
            <a:r>
              <a:rPr lang="en-GB"/>
              <a:t>Challenges and Opportunities of the Route Map </a:t>
            </a:r>
            <a:endParaRPr>
              <a:solidFill>
                <a:srgbClr val="0070C0"/>
              </a:solidFill>
            </a:endParaRPr>
          </a:p>
        </p:txBody>
      </p:sp>
      <p:sp>
        <p:nvSpPr>
          <p:cNvPr id="2810" name="Google Shape;2810;p308"/>
          <p:cNvSpPr txBox="1"/>
          <p:nvPr/>
        </p:nvSpPr>
        <p:spPr>
          <a:xfrm>
            <a:off x="598400" y="2012042"/>
            <a:ext cx="5268800" cy="2708393"/>
          </a:xfrm>
          <a:prstGeom prst="rect">
            <a:avLst/>
          </a:prstGeom>
          <a:noFill/>
          <a:ln w="9525" cap="flat" cmpd="sng">
            <a:solidFill>
              <a:srgbClr val="CC4125"/>
            </a:solidFill>
            <a:prstDash val="solid"/>
            <a:round/>
            <a:headEnd type="none" w="sm" len="sm"/>
            <a:tailEnd type="none" w="sm" len="sm"/>
          </a:ln>
        </p:spPr>
        <p:txBody>
          <a:bodyPr spcFirstLastPara="1" wrap="square" lIns="121900" tIns="121900" rIns="121900" bIns="121900" anchor="t" anchorCtr="0">
            <a:spAutoFit/>
          </a:bodyPr>
          <a:lstStyle/>
          <a:p>
            <a:r>
              <a:rPr lang="en-GB" sz="2000" b="1" dirty="0">
                <a:solidFill>
                  <a:schemeClr val="dk1"/>
                </a:solidFill>
                <a:latin typeface="Dosis"/>
                <a:ea typeface="Dosis"/>
                <a:cs typeface="Dosis"/>
                <a:sym typeface="Dosis"/>
              </a:rPr>
              <a:t>The route map may include:</a:t>
            </a:r>
            <a:endParaRPr sz="2000" b="1" dirty="0">
              <a:solidFill>
                <a:schemeClr val="dk1"/>
              </a:solidFill>
              <a:latin typeface="Dosis"/>
              <a:ea typeface="Dosis"/>
              <a:cs typeface="Dosis"/>
              <a:sym typeface="Dosis"/>
            </a:endParaRPr>
          </a:p>
          <a:p>
            <a:pPr marL="609585" indent="-431789">
              <a:buClr>
                <a:srgbClr val="46A49B"/>
              </a:buClr>
              <a:buSzPts val="1500"/>
              <a:buFont typeface="Dosis"/>
              <a:buChar char="●"/>
            </a:pPr>
            <a:r>
              <a:rPr lang="en-US" sz="2000" dirty="0">
                <a:solidFill>
                  <a:schemeClr val="dk1"/>
                </a:solidFill>
                <a:latin typeface="Dosis"/>
                <a:ea typeface="Dosis"/>
                <a:cs typeface="Dosis"/>
                <a:sym typeface="Dosis"/>
              </a:rPr>
              <a:t>Introduce extended producer responsibility schemes for packaging, waste electrical and electronic equipment (WEEE) and batteries</a:t>
            </a:r>
          </a:p>
          <a:p>
            <a:pPr marL="177796">
              <a:buClr>
                <a:srgbClr val="46A49B"/>
              </a:buClr>
              <a:buSzPts val="1500"/>
            </a:pPr>
            <a:endParaRPr lang="en-US" sz="2000" dirty="0">
              <a:solidFill>
                <a:schemeClr val="dk1"/>
              </a:solidFill>
              <a:latin typeface="Dosis"/>
              <a:ea typeface="Dosis"/>
              <a:cs typeface="Dosis"/>
              <a:sym typeface="Dosis"/>
            </a:endParaRPr>
          </a:p>
          <a:p>
            <a:pPr marL="609585" indent="-431789">
              <a:buClr>
                <a:srgbClr val="46A49B"/>
              </a:buClr>
              <a:buSzPts val="1500"/>
              <a:buFont typeface="Dosis"/>
              <a:buChar char="●"/>
            </a:pPr>
            <a:r>
              <a:rPr lang="en-US" sz="2000" dirty="0">
                <a:solidFill>
                  <a:schemeClr val="dk1"/>
                </a:solidFill>
                <a:latin typeface="Dosis"/>
                <a:ea typeface="Dosis"/>
                <a:cs typeface="Dosis"/>
                <a:sym typeface="Dosis"/>
              </a:rPr>
              <a:t>Deliver Scotland's Deposit Return Scheme on 16 August 2023</a:t>
            </a:r>
          </a:p>
        </p:txBody>
      </p:sp>
      <p:pic>
        <p:nvPicPr>
          <p:cNvPr id="5" name="Google Shape;46;p2"/>
          <p:cNvPicPr preferRelativeResize="0"/>
          <p:nvPr/>
        </p:nvPicPr>
        <p:blipFill>
          <a:blip r:embed="rId3">
            <a:alphaModFix/>
          </a:blip>
          <a:stretch>
            <a:fillRect/>
          </a:stretch>
        </p:blipFill>
        <p:spPr>
          <a:xfrm>
            <a:off x="9927771" y="5697415"/>
            <a:ext cx="2264231" cy="1160586"/>
          </a:xfrm>
          <a:prstGeom prst="rect">
            <a:avLst/>
          </a:prstGeom>
          <a:noFill/>
          <a:ln>
            <a:noFill/>
          </a:ln>
        </p:spPr>
      </p:pic>
    </p:spTree>
    <p:extLst>
      <p:ext uri="{BB962C8B-B14F-4D97-AF65-F5344CB8AC3E}">
        <p14:creationId xmlns:p14="http://schemas.microsoft.com/office/powerpoint/2010/main" val="1913793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Google Shape;2808;p308"/>
          <p:cNvSpPr txBox="1">
            <a:spLocks noGrp="1"/>
          </p:cNvSpPr>
          <p:nvPr>
            <p:ph type="body" idx="2"/>
          </p:nvPr>
        </p:nvSpPr>
        <p:spPr>
          <a:xfrm>
            <a:off x="6492797" y="2012042"/>
            <a:ext cx="5131600" cy="4027019"/>
          </a:xfrm>
          <a:prstGeom prst="rect">
            <a:avLst/>
          </a:prstGeom>
          <a:noFill/>
          <a:ln w="9525" cap="flat" cmpd="sng">
            <a:solidFill>
              <a:srgbClr val="38761D"/>
            </a:solidFill>
            <a:prstDash val="solid"/>
            <a:round/>
            <a:headEnd type="none" w="sm" len="sm"/>
            <a:tailEnd type="none" w="sm" len="sm"/>
          </a:ln>
        </p:spPr>
        <p:txBody>
          <a:bodyPr spcFirstLastPara="1" vert="horz" wrap="square" lIns="121900" tIns="60933" rIns="121900" bIns="60933" rtlCol="0" anchor="t" anchorCtr="0">
            <a:noAutofit/>
          </a:bodyPr>
          <a:lstStyle/>
          <a:p>
            <a:pPr marL="0" indent="0">
              <a:lnSpc>
                <a:spcPct val="100000"/>
              </a:lnSpc>
              <a:buNone/>
            </a:pPr>
            <a:r>
              <a:rPr lang="en-GB" sz="1900" b="1" dirty="0">
                <a:solidFill>
                  <a:schemeClr val="dk1"/>
                </a:solidFill>
              </a:rPr>
              <a:t>What’s missing: </a:t>
            </a:r>
            <a:endParaRPr sz="1900" b="1" dirty="0">
              <a:solidFill>
                <a:schemeClr val="dk1"/>
              </a:solidFill>
            </a:endParaRPr>
          </a:p>
          <a:p>
            <a:pPr indent="-431789">
              <a:buSzPts val="1500"/>
            </a:pPr>
            <a:r>
              <a:rPr lang="en-GB" sz="2000" dirty="0">
                <a:solidFill>
                  <a:schemeClr val="dk1"/>
                </a:solidFill>
              </a:rPr>
              <a:t>Ban on landfilling </a:t>
            </a:r>
            <a:r>
              <a:rPr lang="en-GB" sz="2000" b="1" dirty="0">
                <a:solidFill>
                  <a:schemeClr val="dk1"/>
                </a:solidFill>
              </a:rPr>
              <a:t>untreated municipal waste</a:t>
            </a:r>
          </a:p>
          <a:p>
            <a:pPr marL="177796" indent="0">
              <a:buSzPts val="1500"/>
              <a:buNone/>
            </a:pPr>
            <a:endParaRPr lang="en-GB" sz="2000" b="1" dirty="0">
              <a:solidFill>
                <a:schemeClr val="dk1"/>
              </a:solidFill>
            </a:endParaRPr>
          </a:p>
          <a:p>
            <a:pPr indent="-431789">
              <a:buSzPts val="1500"/>
            </a:pPr>
            <a:r>
              <a:rPr lang="en-GB" sz="2000" b="1" dirty="0">
                <a:solidFill>
                  <a:schemeClr val="dk1"/>
                </a:solidFill>
              </a:rPr>
              <a:t>Cap on residual waste </a:t>
            </a:r>
            <a:r>
              <a:rPr lang="en-GB" sz="2000" dirty="0">
                <a:solidFill>
                  <a:schemeClr val="dk1"/>
                </a:solidFill>
              </a:rPr>
              <a:t>generation</a:t>
            </a:r>
          </a:p>
          <a:p>
            <a:pPr indent="-431789">
              <a:buSzPts val="1500"/>
            </a:pPr>
            <a:r>
              <a:rPr lang="en-US" sz="2000" b="1" dirty="0"/>
              <a:t>PAYS on mixed waste</a:t>
            </a:r>
            <a:endParaRPr lang="en-GB" sz="2000" b="1" dirty="0"/>
          </a:p>
          <a:p>
            <a:pPr indent="-431789">
              <a:buSzPts val="1500"/>
            </a:pPr>
            <a:endParaRPr lang="en-GB" sz="2000" dirty="0">
              <a:solidFill>
                <a:schemeClr val="dk1"/>
              </a:solidFill>
            </a:endParaRPr>
          </a:p>
          <a:p>
            <a:pPr indent="-431789">
              <a:spcBef>
                <a:spcPts val="0"/>
              </a:spcBef>
              <a:buSzPts val="1500"/>
            </a:pPr>
            <a:r>
              <a:rPr lang="en-GB" sz="2000" b="1" dirty="0"/>
              <a:t>Mandate mixed waste sorting </a:t>
            </a:r>
          </a:p>
          <a:p>
            <a:pPr indent="-431789">
              <a:spcBef>
                <a:spcPts val="0"/>
              </a:spcBef>
              <a:buSzPts val="1500"/>
            </a:pPr>
            <a:endParaRPr lang="en-US" sz="2000" b="1" dirty="0"/>
          </a:p>
          <a:p>
            <a:pPr indent="-431789">
              <a:spcBef>
                <a:spcPts val="0"/>
              </a:spcBef>
              <a:buSzPts val="1500"/>
            </a:pPr>
            <a:r>
              <a:rPr lang="en-GB" sz="2000" b="1" dirty="0">
                <a:solidFill>
                  <a:schemeClr val="dk1"/>
                </a:solidFill>
              </a:rPr>
              <a:t>Include incinerators in the UK ETS</a:t>
            </a:r>
            <a:endParaRPr lang="en-GB" sz="2000" dirty="0">
              <a:solidFill>
                <a:schemeClr val="dk1"/>
              </a:solidFill>
            </a:endParaRPr>
          </a:p>
          <a:p>
            <a:pPr indent="-431789">
              <a:spcBef>
                <a:spcPts val="0"/>
              </a:spcBef>
              <a:buSzPts val="1500"/>
            </a:pPr>
            <a:endParaRPr lang="en-GB" sz="1900" b="1" dirty="0"/>
          </a:p>
          <a:p>
            <a:pPr indent="-431789">
              <a:spcBef>
                <a:spcPts val="0"/>
              </a:spcBef>
              <a:buSzPts val="1500"/>
            </a:pPr>
            <a:endParaRPr lang="en-GB" sz="1900" b="1" dirty="0"/>
          </a:p>
        </p:txBody>
      </p:sp>
      <p:sp>
        <p:nvSpPr>
          <p:cNvPr id="2809" name="Google Shape;2809;p308"/>
          <p:cNvSpPr txBox="1">
            <a:spLocks noGrp="1"/>
          </p:cNvSpPr>
          <p:nvPr>
            <p:ph type="body" idx="1"/>
          </p:nvPr>
        </p:nvSpPr>
        <p:spPr>
          <a:xfrm>
            <a:off x="598400" y="206732"/>
            <a:ext cx="10769600" cy="988400"/>
          </a:xfrm>
          <a:prstGeom prst="rect">
            <a:avLst/>
          </a:prstGeom>
          <a:noFill/>
          <a:ln>
            <a:noFill/>
          </a:ln>
        </p:spPr>
        <p:txBody>
          <a:bodyPr spcFirstLastPara="1" vert="horz" wrap="square" lIns="121900" tIns="60933" rIns="121900" bIns="60933" rtlCol="0" anchor="t" anchorCtr="0">
            <a:noAutofit/>
          </a:bodyPr>
          <a:lstStyle/>
          <a:p>
            <a:pPr marL="0" indent="0">
              <a:lnSpc>
                <a:spcPct val="100000"/>
              </a:lnSpc>
            </a:pPr>
            <a:r>
              <a:rPr lang="en-GB"/>
              <a:t>Challenges and Opportunities of the Route Map </a:t>
            </a:r>
            <a:endParaRPr>
              <a:solidFill>
                <a:srgbClr val="0070C0"/>
              </a:solidFill>
            </a:endParaRPr>
          </a:p>
        </p:txBody>
      </p:sp>
      <p:sp>
        <p:nvSpPr>
          <p:cNvPr id="2810" name="Google Shape;2810;p308"/>
          <p:cNvSpPr txBox="1"/>
          <p:nvPr/>
        </p:nvSpPr>
        <p:spPr>
          <a:xfrm>
            <a:off x="598400" y="2012042"/>
            <a:ext cx="5268800" cy="3631723"/>
          </a:xfrm>
          <a:prstGeom prst="rect">
            <a:avLst/>
          </a:prstGeom>
          <a:noFill/>
          <a:ln w="9525" cap="flat" cmpd="sng">
            <a:solidFill>
              <a:srgbClr val="CC4125"/>
            </a:solidFill>
            <a:prstDash val="solid"/>
            <a:round/>
            <a:headEnd type="none" w="sm" len="sm"/>
            <a:tailEnd type="none" w="sm" len="sm"/>
          </a:ln>
        </p:spPr>
        <p:txBody>
          <a:bodyPr spcFirstLastPara="1" wrap="square" lIns="121900" tIns="121900" rIns="121900" bIns="121900" anchor="t" anchorCtr="0">
            <a:spAutoFit/>
          </a:bodyPr>
          <a:lstStyle/>
          <a:p>
            <a:r>
              <a:rPr lang="en-GB" sz="2000" b="1" dirty="0">
                <a:solidFill>
                  <a:schemeClr val="dk1"/>
                </a:solidFill>
                <a:latin typeface="Dosis"/>
                <a:ea typeface="Dosis"/>
                <a:cs typeface="Dosis"/>
                <a:sym typeface="Dosis"/>
              </a:rPr>
              <a:t>The route map may include:</a:t>
            </a:r>
            <a:endParaRPr sz="2000" b="1" dirty="0">
              <a:solidFill>
                <a:schemeClr val="dk1"/>
              </a:solidFill>
              <a:latin typeface="Dosis"/>
              <a:ea typeface="Dosis"/>
              <a:cs typeface="Dosis"/>
              <a:sym typeface="Dosis"/>
            </a:endParaRPr>
          </a:p>
          <a:p>
            <a:pPr marL="609585" indent="-431789">
              <a:buClr>
                <a:srgbClr val="46A49B"/>
              </a:buClr>
              <a:buSzPts val="1500"/>
              <a:buFont typeface="Dosis"/>
              <a:buChar char="●"/>
            </a:pPr>
            <a:r>
              <a:rPr lang="en-US" sz="2000" dirty="0">
                <a:solidFill>
                  <a:schemeClr val="dk1"/>
                </a:solidFill>
                <a:latin typeface="Dosis"/>
                <a:ea typeface="Dosis"/>
                <a:cs typeface="Dosis"/>
                <a:sym typeface="Dosis"/>
              </a:rPr>
              <a:t>Ban on biodegradable municipal waste going to landfill </a:t>
            </a:r>
          </a:p>
          <a:p>
            <a:pPr marL="177796">
              <a:buClr>
                <a:srgbClr val="46A49B"/>
              </a:buClr>
              <a:buSzPts val="1500"/>
            </a:pPr>
            <a:endParaRPr lang="en-US" sz="2000" dirty="0">
              <a:solidFill>
                <a:schemeClr val="dk1"/>
              </a:solidFill>
              <a:latin typeface="Dosis"/>
              <a:ea typeface="Dosis"/>
              <a:cs typeface="Dosis"/>
              <a:sym typeface="Dosis"/>
            </a:endParaRPr>
          </a:p>
          <a:p>
            <a:pPr marL="609585" indent="-431789">
              <a:buClr>
                <a:srgbClr val="46A49B"/>
              </a:buClr>
              <a:buSzPts val="1500"/>
              <a:buFont typeface="Dosis"/>
              <a:buChar char="●"/>
            </a:pPr>
            <a:r>
              <a:rPr lang="en-US" sz="2000" b="1" dirty="0">
                <a:solidFill>
                  <a:schemeClr val="dk1"/>
                </a:solidFill>
                <a:latin typeface="Dosis"/>
                <a:ea typeface="Dosis"/>
                <a:cs typeface="Dosis"/>
                <a:sym typeface="Dosis"/>
              </a:rPr>
              <a:t>Develop a Residual Waste Plan</a:t>
            </a:r>
          </a:p>
          <a:p>
            <a:pPr marL="609585" indent="-431789">
              <a:buClr>
                <a:srgbClr val="46A49B"/>
              </a:buClr>
              <a:buSzPts val="1500"/>
              <a:buFont typeface="Dosis"/>
              <a:buChar char="●"/>
            </a:pPr>
            <a:endParaRPr lang="en-US" sz="2000" b="1" dirty="0">
              <a:solidFill>
                <a:schemeClr val="dk1"/>
              </a:solidFill>
              <a:latin typeface="Dosis"/>
              <a:ea typeface="Dosis"/>
              <a:cs typeface="Dosis"/>
              <a:sym typeface="Dosis"/>
            </a:endParaRPr>
          </a:p>
          <a:p>
            <a:pPr marL="609585" indent="-431789">
              <a:buClr>
                <a:srgbClr val="46A49B"/>
              </a:buClr>
              <a:buSzPts val="1500"/>
              <a:buFont typeface="Dosis"/>
              <a:buChar char="●"/>
            </a:pPr>
            <a:r>
              <a:rPr lang="en-US" sz="2000" b="1" dirty="0">
                <a:solidFill>
                  <a:schemeClr val="dk1"/>
                </a:solidFill>
                <a:latin typeface="Dosis"/>
                <a:ea typeface="Dosis"/>
                <a:cs typeface="Dosis"/>
                <a:sym typeface="Dosis"/>
              </a:rPr>
              <a:t>Restrict the incineration of fossil materials</a:t>
            </a:r>
          </a:p>
          <a:p>
            <a:pPr marL="609585" indent="-431789">
              <a:buClr>
                <a:srgbClr val="46A49B"/>
              </a:buClr>
              <a:buSzPts val="1500"/>
              <a:buFont typeface="Dosis"/>
              <a:buChar char="●"/>
            </a:pPr>
            <a:endParaRPr lang="en-US" sz="2000" b="1" dirty="0">
              <a:solidFill>
                <a:schemeClr val="dk1"/>
              </a:solidFill>
              <a:latin typeface="Dosis"/>
              <a:ea typeface="Dosis"/>
              <a:cs typeface="Dosis"/>
              <a:sym typeface="Dosis"/>
            </a:endParaRPr>
          </a:p>
          <a:p>
            <a:pPr marL="609585" indent="-431789">
              <a:buClr>
                <a:srgbClr val="46A49B"/>
              </a:buClr>
              <a:buSzPts val="1500"/>
              <a:buFont typeface="Dosis"/>
              <a:buChar char="●"/>
            </a:pPr>
            <a:r>
              <a:rPr lang="en-US" sz="2000" b="1" dirty="0">
                <a:solidFill>
                  <a:schemeClr val="dk1"/>
                </a:solidFill>
                <a:latin typeface="Dosis"/>
                <a:ea typeface="Dosis"/>
                <a:cs typeface="Dosis"/>
                <a:sym typeface="Dosis"/>
              </a:rPr>
              <a:t>Investigate fiscal measures to incentivize low carbon disposal</a:t>
            </a:r>
          </a:p>
        </p:txBody>
      </p:sp>
      <p:pic>
        <p:nvPicPr>
          <p:cNvPr id="5" name="Google Shape;46;p2"/>
          <p:cNvPicPr preferRelativeResize="0"/>
          <p:nvPr/>
        </p:nvPicPr>
        <p:blipFill>
          <a:blip r:embed="rId3">
            <a:alphaModFix/>
          </a:blip>
          <a:stretch>
            <a:fillRect/>
          </a:stretch>
        </p:blipFill>
        <p:spPr>
          <a:xfrm>
            <a:off x="9978013" y="5747657"/>
            <a:ext cx="2213989" cy="1110344"/>
          </a:xfrm>
          <a:prstGeom prst="rect">
            <a:avLst/>
          </a:prstGeom>
          <a:noFill/>
          <a:ln>
            <a:noFill/>
          </a:ln>
        </p:spPr>
      </p:pic>
    </p:spTree>
    <p:extLst>
      <p:ext uri="{BB962C8B-B14F-4D97-AF65-F5344CB8AC3E}">
        <p14:creationId xmlns:p14="http://schemas.microsoft.com/office/powerpoint/2010/main" val="3566914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5"/>
        <p:cNvGrpSpPr/>
        <p:nvPr/>
      </p:nvGrpSpPr>
      <p:grpSpPr>
        <a:xfrm>
          <a:off x="0" y="0"/>
          <a:ext cx="0" cy="0"/>
          <a:chOff x="0" y="0"/>
          <a:chExt cx="0" cy="0"/>
        </a:xfrm>
      </p:grpSpPr>
      <p:sp>
        <p:nvSpPr>
          <p:cNvPr id="3756" name="Google Shape;3756;p407"/>
          <p:cNvSpPr txBox="1">
            <a:spLocks noGrp="1"/>
          </p:cNvSpPr>
          <p:nvPr>
            <p:ph type="title"/>
          </p:nvPr>
        </p:nvSpPr>
        <p:spPr>
          <a:xfrm>
            <a:off x="672564" y="3631987"/>
            <a:ext cx="10363200" cy="846400"/>
          </a:xfrm>
          <a:prstGeom prst="rect">
            <a:avLst/>
          </a:prstGeom>
        </p:spPr>
        <p:txBody>
          <a:bodyPr spcFirstLastPara="1" vert="horz" wrap="square" lIns="121900" tIns="60933" rIns="121900" bIns="60933" rtlCol="0" anchor="ctr" anchorCtr="0">
            <a:noAutofit/>
          </a:bodyPr>
          <a:lstStyle/>
          <a:p>
            <a:r>
              <a:rPr lang="en-GB"/>
              <a:t>Thank you!</a:t>
            </a:r>
            <a:endParaRPr/>
          </a:p>
        </p:txBody>
      </p:sp>
      <p:sp>
        <p:nvSpPr>
          <p:cNvPr id="3758" name="Google Shape;3758;p407"/>
          <p:cNvSpPr txBox="1">
            <a:spLocks noGrp="1"/>
          </p:cNvSpPr>
          <p:nvPr>
            <p:ph type="body" idx="3"/>
          </p:nvPr>
        </p:nvSpPr>
        <p:spPr>
          <a:xfrm>
            <a:off x="5566300" y="493184"/>
            <a:ext cx="6244800" cy="1024400"/>
          </a:xfrm>
          <a:prstGeom prst="rect">
            <a:avLst/>
          </a:prstGeom>
        </p:spPr>
        <p:txBody>
          <a:bodyPr spcFirstLastPara="1" vert="horz" wrap="square" lIns="121900" tIns="60933" rIns="121900" bIns="60933" rtlCol="0" anchor="t" anchorCtr="0">
            <a:noAutofit/>
          </a:bodyPr>
          <a:lstStyle/>
          <a:p>
            <a:pPr marL="0" indent="0">
              <a:spcBef>
                <a:spcPts val="0"/>
              </a:spcBef>
            </a:pPr>
            <a:r>
              <a:rPr lang="en-GB" dirty="0">
                <a:solidFill>
                  <a:schemeClr val="lt1"/>
                </a:solidFill>
                <a:latin typeface="Dosis Medium"/>
                <a:ea typeface="Dosis Medium"/>
                <a:cs typeface="Dosis Medium"/>
                <a:sym typeface="Dosis Medium"/>
              </a:rPr>
              <a:t>#</a:t>
            </a:r>
            <a:r>
              <a:rPr lang="en-GB" dirty="0" err="1">
                <a:solidFill>
                  <a:schemeClr val="lt1"/>
                </a:solidFill>
                <a:latin typeface="Dosis Medium"/>
                <a:ea typeface="Dosis Medium"/>
                <a:cs typeface="Dosis Medium"/>
                <a:sym typeface="Dosis Medium"/>
              </a:rPr>
              <a:t>zerowaste</a:t>
            </a:r>
            <a:endParaRPr dirty="0"/>
          </a:p>
        </p:txBody>
      </p:sp>
    </p:spTree>
    <p:extLst>
      <p:ext uri="{BB962C8B-B14F-4D97-AF65-F5344CB8AC3E}">
        <p14:creationId xmlns:p14="http://schemas.microsoft.com/office/powerpoint/2010/main" val="161796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US" b="1" dirty="0">
                <a:latin typeface="Arial" panose="020B0604020202020204" pitchFamily="34" charset="0"/>
                <a:cs typeface="Arial" panose="020B0604020202020204" pitchFamily="34" charset="0"/>
              </a:rPr>
              <a:t>Robert Höglund,</a:t>
            </a:r>
            <a:br>
              <a:rPr lang="en-US" b="1"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Climate Advisor, Global Challenge</a:t>
            </a:r>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930D716E-061D-A948-A7C6-362A6C1BE9BB}"/>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571009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GB" b="1" dirty="0">
                <a:latin typeface="Arial" panose="020B0604020202020204" pitchFamily="34" charset="0"/>
                <a:cs typeface="Arial" panose="020B0604020202020204" pitchFamily="34" charset="0"/>
              </a:rPr>
              <a:t>Kim Pratt</a:t>
            </a:r>
            <a:br>
              <a:rPr lang="en-GB" b="1"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Circular Economy Campaigner, Friends of the Earth Scotland</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7A6B5FC0-631C-D541-9E2B-E474126FFCC8}"/>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2848353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2EFB-1CED-0F4F-B628-341C6808F66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Priority issues</a:t>
            </a:r>
          </a:p>
        </p:txBody>
      </p:sp>
      <p:sp>
        <p:nvSpPr>
          <p:cNvPr id="3" name="Content Placeholder 2">
            <a:extLst>
              <a:ext uri="{FF2B5EF4-FFF2-40B4-BE49-F238E27FC236}">
                <a16:creationId xmlns:a16="http://schemas.microsoft.com/office/drawing/2014/main" id="{DC4632F2-8C63-C549-8969-05974A0813D6}"/>
              </a:ext>
            </a:extLst>
          </p:cNvPr>
          <p:cNvSpPr>
            <a:spLocks noGrp="1"/>
          </p:cNvSpPr>
          <p:nvPr>
            <p:ph idx="1"/>
          </p:nvPr>
        </p:nvSpPr>
        <p:spPr>
          <a:xfrm>
            <a:off x="838199" y="1825625"/>
            <a:ext cx="10772553" cy="4351338"/>
          </a:xfrm>
        </p:spPr>
        <p:txBody>
          <a:bodyPr>
            <a:normAutofit/>
          </a:bodyPr>
          <a:lstStyle/>
          <a:p>
            <a:pPr marL="514350" indent="-514350">
              <a:buFont typeface="+mj-lt"/>
              <a:buAutoNum type="arabicPeriod"/>
            </a:pPr>
            <a:r>
              <a:rPr lang="en-US" sz="4400" dirty="0">
                <a:latin typeface="Arial" panose="020B0604020202020204" pitchFamily="34" charset="0"/>
                <a:cs typeface="Arial" panose="020B0604020202020204" pitchFamily="34" charset="0"/>
              </a:rPr>
              <a:t> 	Strong carbon and material   	consumption targets</a:t>
            </a:r>
          </a:p>
          <a:p>
            <a:pPr marL="514350" indent="-514350">
              <a:buFont typeface="+mj-lt"/>
              <a:buAutoNum type="arabicPeriod"/>
            </a:pPr>
            <a:r>
              <a:rPr lang="en-US" sz="4400" dirty="0">
                <a:latin typeface="Arial" panose="020B0604020202020204" pitchFamily="34" charset="0"/>
                <a:cs typeface="Arial" panose="020B0604020202020204" pitchFamily="34" charset="0"/>
              </a:rPr>
              <a:t> 	A new advisory public body for CE</a:t>
            </a:r>
          </a:p>
          <a:p>
            <a:pPr marL="514350" indent="-514350">
              <a:buFont typeface="+mj-lt"/>
              <a:buAutoNum type="arabicPeriod"/>
            </a:pPr>
            <a:r>
              <a:rPr lang="en-US" sz="4400" dirty="0">
                <a:latin typeface="Arial" panose="020B0604020202020204" pitchFamily="34" charset="0"/>
                <a:cs typeface="Arial" panose="020B0604020202020204" pitchFamily="34" charset="0"/>
              </a:rPr>
              <a:t> 	Minimise household waste by investing 	in reuse and standardise recycling </a:t>
            </a:r>
          </a:p>
          <a:p>
            <a:pPr marL="514350" indent="-514350">
              <a:buFont typeface="+mj-lt"/>
              <a:buAutoNum type="arabicPeriod"/>
            </a:pPr>
            <a:r>
              <a:rPr lang="en-US" sz="4400" dirty="0">
                <a:latin typeface="Arial" panose="020B0604020202020204" pitchFamily="34" charset="0"/>
                <a:cs typeface="Arial" panose="020B0604020202020204" pitchFamily="34" charset="0"/>
              </a:rPr>
              <a:t> 	Sector level resource plans</a:t>
            </a:r>
          </a:p>
        </p:txBody>
      </p:sp>
      <p:pic>
        <p:nvPicPr>
          <p:cNvPr id="5" name="Picture 4">
            <a:extLst>
              <a:ext uri="{FF2B5EF4-FFF2-40B4-BE49-F238E27FC236}">
                <a16:creationId xmlns:a16="http://schemas.microsoft.com/office/drawing/2014/main" id="{FBCF7936-6AE7-BE4B-85FA-EFF77085728D}"/>
              </a:ext>
            </a:extLst>
          </p:cNvPr>
          <p:cNvPicPr>
            <a:picLocks noChangeAspect="1"/>
          </p:cNvPicPr>
          <p:nvPr/>
        </p:nvPicPr>
        <p:blipFill>
          <a:blip r:embed="rId2"/>
          <a:stretch>
            <a:fillRect/>
          </a:stretch>
        </p:blipFill>
        <p:spPr>
          <a:xfrm>
            <a:off x="11256479" y="5552902"/>
            <a:ext cx="715014" cy="1116840"/>
          </a:xfrm>
          <a:prstGeom prst="rect">
            <a:avLst/>
          </a:prstGeom>
        </p:spPr>
      </p:pic>
    </p:spTree>
    <p:extLst>
      <p:ext uri="{BB962C8B-B14F-4D97-AF65-F5344CB8AC3E}">
        <p14:creationId xmlns:p14="http://schemas.microsoft.com/office/powerpoint/2010/main" val="320621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US" b="1" dirty="0">
                <a:latin typeface="Arial" panose="020B0604020202020204" pitchFamily="34" charset="0"/>
                <a:cs typeface="Arial" panose="020B0604020202020204" pitchFamily="34" charset="0"/>
              </a:rPr>
              <a:t>An introduction to the Circular Economy bill and Route Map</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Janet McVea and Gareth Heavisides</a:t>
            </a:r>
            <a:br>
              <a:rPr lang="en-US"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Scottish Government</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5" name="Picture 4">
            <a:extLst>
              <a:ext uri="{FF2B5EF4-FFF2-40B4-BE49-F238E27FC236}">
                <a16:creationId xmlns:a16="http://schemas.microsoft.com/office/drawing/2014/main" id="{10C035B1-82A7-894F-A2B0-48A4FBF1E351}"/>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3976981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2EFB-1CED-0F4F-B628-341C6808F66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Proposed carbon targets</a:t>
            </a:r>
          </a:p>
        </p:txBody>
      </p:sp>
      <p:graphicFrame>
        <p:nvGraphicFramePr>
          <p:cNvPr id="4" name="Chart 3">
            <a:extLst>
              <a:ext uri="{FF2B5EF4-FFF2-40B4-BE49-F238E27FC236}">
                <a16:creationId xmlns:a16="http://schemas.microsoft.com/office/drawing/2014/main" id="{BC13518C-BFB6-D549-93CC-B3A70318AED7}"/>
              </a:ext>
            </a:extLst>
          </p:cNvPr>
          <p:cNvGraphicFramePr/>
          <p:nvPr>
            <p:extLst>
              <p:ext uri="{D42A27DB-BD31-4B8C-83A1-F6EECF244321}">
                <p14:modId xmlns:p14="http://schemas.microsoft.com/office/powerpoint/2010/main" val="1556779095"/>
              </p:ext>
            </p:extLst>
          </p:nvPr>
        </p:nvGraphicFramePr>
        <p:xfrm>
          <a:off x="476836" y="1690688"/>
          <a:ext cx="10779643" cy="497905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58B8FEE3-65F6-7343-BF5C-A7BD6315F290}"/>
              </a:ext>
            </a:extLst>
          </p:cNvPr>
          <p:cNvPicPr>
            <a:picLocks noChangeAspect="1"/>
          </p:cNvPicPr>
          <p:nvPr/>
        </p:nvPicPr>
        <p:blipFill>
          <a:blip r:embed="rId4"/>
          <a:stretch>
            <a:fillRect/>
          </a:stretch>
        </p:blipFill>
        <p:spPr>
          <a:xfrm>
            <a:off x="11256479" y="5552902"/>
            <a:ext cx="715014" cy="1116840"/>
          </a:xfrm>
          <a:prstGeom prst="rect">
            <a:avLst/>
          </a:prstGeom>
        </p:spPr>
      </p:pic>
      <p:sp>
        <p:nvSpPr>
          <p:cNvPr id="6" name="Rectangle 5">
            <a:extLst>
              <a:ext uri="{FF2B5EF4-FFF2-40B4-BE49-F238E27FC236}">
                <a16:creationId xmlns:a16="http://schemas.microsoft.com/office/drawing/2014/main" id="{389F8214-EB3A-EA43-9229-C402B9115132}"/>
              </a:ext>
            </a:extLst>
          </p:cNvPr>
          <p:cNvSpPr/>
          <p:nvPr/>
        </p:nvSpPr>
        <p:spPr>
          <a:xfrm>
            <a:off x="1658679" y="2105247"/>
            <a:ext cx="4894521" cy="3063653"/>
          </a:xfrm>
          <a:prstGeom prst="rect">
            <a:avLst/>
          </a:prstGeom>
          <a:solidFill>
            <a:srgbClr val="C9C9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9D7ECD6-C8B5-FA4F-A70F-77B84B2D9586}"/>
              </a:ext>
            </a:extLst>
          </p:cNvPr>
          <p:cNvSpPr txBox="1">
            <a:spLocks/>
          </p:cNvSpPr>
          <p:nvPr/>
        </p:nvSpPr>
        <p:spPr>
          <a:xfrm>
            <a:off x="740879" y="210524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695048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6333-F128-E54F-AD32-B6489E5C51B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Next steps</a:t>
            </a:r>
          </a:p>
        </p:txBody>
      </p:sp>
      <p:sp>
        <p:nvSpPr>
          <p:cNvPr id="3" name="Content Placeholder 2">
            <a:extLst>
              <a:ext uri="{FF2B5EF4-FFF2-40B4-BE49-F238E27FC236}">
                <a16:creationId xmlns:a16="http://schemas.microsoft.com/office/drawing/2014/main" id="{010CFEE9-F65B-B343-AD97-4E932AFF252C}"/>
              </a:ext>
            </a:extLst>
          </p:cNvPr>
          <p:cNvSpPr>
            <a:spLocks noGrp="1"/>
          </p:cNvSpPr>
          <p:nvPr>
            <p:ph idx="1"/>
          </p:nvPr>
        </p:nvSpPr>
        <p:spPr/>
        <p:txBody>
          <a:bodyPr>
            <a:normAutofit fontScale="92500" lnSpcReduction="20000"/>
          </a:bodyPr>
          <a:lstStyle/>
          <a:p>
            <a:r>
              <a:rPr lang="en-US" sz="4400" dirty="0"/>
              <a:t>Please respond to the consultation open until 22</a:t>
            </a:r>
            <a:r>
              <a:rPr lang="en-US" sz="4400" baseline="30000" dirty="0"/>
              <a:t>nd</a:t>
            </a:r>
            <a:r>
              <a:rPr lang="en-US" sz="4400" dirty="0"/>
              <a:t> August</a:t>
            </a:r>
          </a:p>
          <a:p>
            <a:r>
              <a:rPr lang="en-US" sz="4400" dirty="0"/>
              <a:t>Support material on FoES website:</a:t>
            </a:r>
          </a:p>
          <a:p>
            <a:pPr lvl="1"/>
            <a:r>
              <a:rPr lang="en-US" sz="4000" dirty="0"/>
              <a:t>The case for consumption targets</a:t>
            </a:r>
          </a:p>
          <a:p>
            <a:pPr lvl="1"/>
            <a:r>
              <a:rPr lang="en-US" sz="4000" dirty="0"/>
              <a:t>CE briefing</a:t>
            </a:r>
          </a:p>
          <a:p>
            <a:pPr lvl="1"/>
            <a:r>
              <a:rPr lang="en-US" sz="4000" dirty="0"/>
              <a:t>Position paper on steel</a:t>
            </a:r>
          </a:p>
          <a:p>
            <a:pPr lvl="1"/>
            <a:r>
              <a:rPr lang="en-US" sz="4000" dirty="0"/>
              <a:t>Incineration review response</a:t>
            </a:r>
          </a:p>
          <a:p>
            <a:r>
              <a:rPr lang="en-US" sz="4400" dirty="0"/>
              <a:t>Sign the e-action now live on </a:t>
            </a:r>
            <a:r>
              <a:rPr lang="en-US" sz="4400" dirty="0">
                <a:hlinkClick r:id="rId3"/>
              </a:rPr>
              <a:t>www.foe.scot </a:t>
            </a:r>
            <a:endParaRPr lang="en-US" sz="4400" dirty="0"/>
          </a:p>
          <a:p>
            <a:endParaRPr lang="en-US" dirty="0"/>
          </a:p>
        </p:txBody>
      </p:sp>
      <p:pic>
        <p:nvPicPr>
          <p:cNvPr id="4" name="Picture 3">
            <a:extLst>
              <a:ext uri="{FF2B5EF4-FFF2-40B4-BE49-F238E27FC236}">
                <a16:creationId xmlns:a16="http://schemas.microsoft.com/office/drawing/2014/main" id="{FDC4051A-89BB-214F-BABB-89B7A1DE46D8}"/>
              </a:ext>
            </a:extLst>
          </p:cNvPr>
          <p:cNvPicPr>
            <a:picLocks noChangeAspect="1"/>
          </p:cNvPicPr>
          <p:nvPr/>
        </p:nvPicPr>
        <p:blipFill>
          <a:blip r:embed="rId4"/>
          <a:stretch>
            <a:fillRect/>
          </a:stretch>
        </p:blipFill>
        <p:spPr>
          <a:xfrm>
            <a:off x="11256479" y="5552902"/>
            <a:ext cx="715014" cy="1116840"/>
          </a:xfrm>
          <a:prstGeom prst="rect">
            <a:avLst/>
          </a:prstGeom>
        </p:spPr>
      </p:pic>
    </p:spTree>
    <p:extLst>
      <p:ext uri="{BB962C8B-B14F-4D97-AF65-F5344CB8AC3E}">
        <p14:creationId xmlns:p14="http://schemas.microsoft.com/office/powerpoint/2010/main" val="250088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GB" sz="5400" b="1" dirty="0">
                <a:latin typeface="Arial" panose="020B0604020202020204" pitchFamily="34" charset="0"/>
                <a:cs typeface="Arial" panose="020B0604020202020204" pitchFamily="34" charset="0"/>
              </a:rPr>
              <a:t>Q &amp; A session</a:t>
            </a:r>
            <a:endParaRPr lang="en-US" sz="54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C626A4D5-003B-154C-A35B-571A545E7CA0}"/>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2749785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GB" sz="5400" b="1" dirty="0">
                <a:latin typeface="Arial" panose="020B0604020202020204" pitchFamily="34" charset="0"/>
                <a:cs typeface="Arial" panose="020B0604020202020204" pitchFamily="34" charset="0"/>
              </a:rPr>
              <a:t>Break</a:t>
            </a:r>
            <a:endParaRPr lang="en-US" sz="54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2FE8A255-4004-CC4C-B8E1-64211B972C39}"/>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1639500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GB" sz="5400" b="1" dirty="0">
                <a:latin typeface="Arial" panose="020B0604020202020204" pitchFamily="34" charset="0"/>
                <a:cs typeface="Arial" panose="020B0604020202020204" pitchFamily="34" charset="0"/>
              </a:rPr>
              <a:t>Discussion groups</a:t>
            </a:r>
            <a:endParaRPr lang="en-US" sz="54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2FE8A255-4004-CC4C-B8E1-64211B972C39}"/>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3488670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439063"/>
            <a:ext cx="10515600" cy="6230679"/>
          </a:xfrm>
        </p:spPr>
        <p:txBody>
          <a:bodyPr>
            <a:normAutofit/>
          </a:bodyPr>
          <a:lstStyle/>
          <a:p>
            <a:r>
              <a:rPr lang="en-GB" sz="5400" b="1" dirty="0">
                <a:latin typeface="Arial" panose="020B0604020202020204" pitchFamily="34" charset="0"/>
                <a:cs typeface="Arial" panose="020B0604020202020204" pitchFamily="34" charset="0"/>
              </a:rPr>
              <a:t>Feedback and close</a:t>
            </a:r>
            <a:endParaRPr lang="en-US" sz="54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4" name="Picture 3">
            <a:extLst>
              <a:ext uri="{FF2B5EF4-FFF2-40B4-BE49-F238E27FC236}">
                <a16:creationId xmlns:a16="http://schemas.microsoft.com/office/drawing/2014/main" id="{2FE8A255-4004-CC4C-B8E1-64211B972C39}"/>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1249386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675-CFEB-2646-AF52-CF9566D7AE72}"/>
              </a:ext>
            </a:extLst>
          </p:cNvPr>
          <p:cNvSpPr>
            <a:spLocks noGrp="1"/>
          </p:cNvSpPr>
          <p:nvPr>
            <p:ph type="title"/>
          </p:nvPr>
        </p:nvSpPr>
        <p:spPr>
          <a:xfrm>
            <a:off x="740879" y="1162843"/>
            <a:ext cx="10515600" cy="1325563"/>
          </a:xfrm>
        </p:spPr>
        <p:txBody>
          <a:bodyPr/>
          <a:lstStyle/>
          <a:p>
            <a:r>
              <a:rPr lang="en-US" b="1" dirty="0">
                <a:latin typeface="Arial" panose="020B0604020202020204" pitchFamily="34" charset="0"/>
                <a:cs typeface="Arial" panose="020B0604020202020204" pitchFamily="34" charset="0"/>
              </a:rPr>
              <a:t>Thanks for listening</a:t>
            </a:r>
          </a:p>
        </p:txBody>
      </p:sp>
      <p:sp>
        <p:nvSpPr>
          <p:cNvPr id="3" name="Content Placeholder 2">
            <a:extLst>
              <a:ext uri="{FF2B5EF4-FFF2-40B4-BE49-F238E27FC236}">
                <a16:creationId xmlns:a16="http://schemas.microsoft.com/office/drawing/2014/main" id="{19873D50-462F-A44D-8E55-60476993B649}"/>
              </a:ext>
            </a:extLst>
          </p:cNvPr>
          <p:cNvSpPr>
            <a:spLocks noGrp="1"/>
          </p:cNvSpPr>
          <p:nvPr>
            <p:ph idx="1"/>
          </p:nvPr>
        </p:nvSpPr>
        <p:spPr>
          <a:xfrm>
            <a:off x="838200" y="1825625"/>
            <a:ext cx="10515599" cy="4351338"/>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Please respond to the consultation and get in touch if you have any comments or questions: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phoebe@scotlink.org</a:t>
            </a:r>
          </a:p>
          <a:p>
            <a:pPr marL="0" indent="0">
              <a:buNone/>
            </a:pPr>
            <a:r>
              <a:rPr lang="en-US" dirty="0">
                <a:latin typeface="Arial" panose="020B0604020202020204" pitchFamily="34" charset="0"/>
                <a:cs typeface="Arial" panose="020B0604020202020204" pitchFamily="34" charset="0"/>
              </a:rPr>
              <a:t>kpratt@foe.scot</a:t>
            </a:r>
          </a:p>
        </p:txBody>
      </p:sp>
      <p:pic>
        <p:nvPicPr>
          <p:cNvPr id="7" name="Picture 6">
            <a:extLst>
              <a:ext uri="{FF2B5EF4-FFF2-40B4-BE49-F238E27FC236}">
                <a16:creationId xmlns:a16="http://schemas.microsoft.com/office/drawing/2014/main" id="{5181B5D5-C75A-3547-9834-2796345F3D83}"/>
              </a:ext>
            </a:extLst>
          </p:cNvPr>
          <p:cNvPicPr>
            <a:picLocks noChangeAspect="1"/>
          </p:cNvPicPr>
          <p:nvPr/>
        </p:nvPicPr>
        <p:blipFill>
          <a:blip r:embed="rId3"/>
          <a:stretch>
            <a:fillRect/>
          </a:stretch>
        </p:blipFill>
        <p:spPr>
          <a:xfrm>
            <a:off x="11256479" y="5552902"/>
            <a:ext cx="715014" cy="1116840"/>
          </a:xfrm>
          <a:prstGeom prst="rect">
            <a:avLst/>
          </a:prstGeom>
        </p:spPr>
      </p:pic>
      <p:pic>
        <p:nvPicPr>
          <p:cNvPr id="8" name="Picture 7">
            <a:extLst>
              <a:ext uri="{FF2B5EF4-FFF2-40B4-BE49-F238E27FC236}">
                <a16:creationId xmlns:a16="http://schemas.microsoft.com/office/drawing/2014/main" id="{91498561-2F70-4F4A-A6CF-632725D4F2D2}"/>
              </a:ext>
            </a:extLst>
          </p:cNvPr>
          <p:cNvPicPr>
            <a:picLocks noChangeAspect="1"/>
          </p:cNvPicPr>
          <p:nvPr/>
        </p:nvPicPr>
        <p:blipFill>
          <a:blip r:embed="rId4"/>
          <a:stretch>
            <a:fillRect/>
          </a:stretch>
        </p:blipFill>
        <p:spPr>
          <a:xfrm>
            <a:off x="157572" y="5552902"/>
            <a:ext cx="1103953" cy="1116840"/>
          </a:xfrm>
          <a:prstGeom prst="rect">
            <a:avLst/>
          </a:prstGeom>
        </p:spPr>
      </p:pic>
    </p:spTree>
    <p:extLst>
      <p:ext uri="{BB962C8B-B14F-4D97-AF65-F5344CB8AC3E}">
        <p14:creationId xmlns:p14="http://schemas.microsoft.com/office/powerpoint/2010/main" val="242406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b="1" dirty="0">
                <a:solidFill>
                  <a:srgbClr val="0070C0"/>
                </a:solidFill>
              </a:rPr>
              <a:t>Route Map and Circular Economy Bill Consultations</a:t>
            </a:r>
          </a:p>
        </p:txBody>
      </p:sp>
      <p:sp>
        <p:nvSpPr>
          <p:cNvPr id="2051" name="Rectangle 3"/>
          <p:cNvSpPr>
            <a:spLocks noGrp="1" noChangeArrowheads="1"/>
          </p:cNvSpPr>
          <p:nvPr>
            <p:ph type="subTitle" idx="1"/>
          </p:nvPr>
        </p:nvSpPr>
        <p:spPr/>
        <p:txBody>
          <a:bodyPr/>
          <a:lstStyle/>
          <a:p>
            <a:r>
              <a:rPr lang="en-US" altLang="en-US" dirty="0">
                <a:solidFill>
                  <a:srgbClr val="0070C0"/>
                </a:solidFill>
              </a:rPr>
              <a:t>Circular Economy and Zero Waste Units, Scottish Government</a:t>
            </a:r>
          </a:p>
        </p:txBody>
      </p:sp>
    </p:spTree>
    <p:extLst>
      <p:ext uri="{BB962C8B-B14F-4D97-AF65-F5344CB8AC3E}">
        <p14:creationId xmlns:p14="http://schemas.microsoft.com/office/powerpoint/2010/main" val="3243861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txBox="1">
            <a:spLocks/>
          </p:cNvSpPr>
          <p:nvPr/>
        </p:nvSpPr>
        <p:spPr>
          <a:xfrm>
            <a:off x="584327" y="1339672"/>
            <a:ext cx="3325323" cy="4988769"/>
          </a:xfrm>
          <a:prstGeom prst="rect">
            <a:avLst/>
          </a:prstGeom>
        </p:spPr>
        <p:txBody>
          <a:bodyP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900" kern="0" dirty="0">
                <a:latin typeface="Arial" panose="020B0604020202020204" pitchFamily="34" charset="0"/>
                <a:cs typeface="Arial" panose="020B0604020202020204" pitchFamily="34" charset="0"/>
              </a:rPr>
              <a:t>Four-fifths of Scotland’s carbon footprint comes from the products and services we manufacture, use and throw away </a:t>
            </a:r>
          </a:p>
          <a:p>
            <a:r>
              <a:rPr lang="en-GB" sz="1900" kern="0" dirty="0">
                <a:latin typeface="Arial" panose="020B0604020202020204" pitchFamily="34" charset="0"/>
                <a:cs typeface="Arial" panose="020B0604020202020204" pitchFamily="34" charset="0"/>
              </a:rPr>
              <a:t>90% of global biodiversity loss and water stress is caused by extraction and processing</a:t>
            </a:r>
          </a:p>
          <a:p>
            <a:r>
              <a:rPr lang="en-GB" sz="1900" kern="0" dirty="0">
                <a:latin typeface="Arial" panose="020B0604020202020204" pitchFamily="34" charset="0"/>
                <a:cs typeface="Arial" panose="020B0604020202020204" pitchFamily="34" charset="0"/>
              </a:rPr>
              <a:t>A more circular economy is also more self-sufficient - reducing reliance on raw materials provides increased material security and economic resilience</a:t>
            </a:r>
          </a:p>
          <a:p>
            <a:endParaRPr lang="en-GB" sz="1900" kern="0" dirty="0">
              <a:latin typeface="Arial" panose="020B0604020202020204" pitchFamily="34" charset="0"/>
              <a:cs typeface="Arial" panose="020B0604020202020204" pitchFamily="34" charset="0"/>
            </a:endParaRPr>
          </a:p>
          <a:p>
            <a:endParaRPr lang="en-GB" sz="1900" kern="0" dirty="0">
              <a:latin typeface="Arial" panose="020B0604020202020204" pitchFamily="34" charset="0"/>
              <a:cs typeface="Arial" panose="020B0604020202020204" pitchFamily="34" charset="0"/>
            </a:endParaRPr>
          </a:p>
        </p:txBody>
      </p:sp>
      <p:pic>
        <p:nvPicPr>
          <p:cNvPr id="26" name="Picture 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676" y="3221539"/>
            <a:ext cx="3481672" cy="328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p:cNvSpPr txBox="1">
            <a:spLocks/>
          </p:cNvSpPr>
          <p:nvPr/>
        </p:nvSpPr>
        <p:spPr>
          <a:xfrm>
            <a:off x="509345" y="406364"/>
            <a:ext cx="8596668" cy="726831"/>
          </a:xfrm>
          <a:prstGeom prst="rect">
            <a:avLst/>
          </a:prstGeom>
        </p:spPr>
        <p:txBody>
          <a:bodyPr/>
          <a:lstStyle>
            <a:lvl1pPr algn="ctr" rtl="0" eaLnBrk="1" fontAlgn="base" hangingPunct="1">
              <a:spcBef>
                <a:spcPct val="0"/>
              </a:spcBef>
              <a:spcAft>
                <a:spcPct val="0"/>
              </a:spcAft>
              <a:defRPr sz="4400" baseline="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sz="3600" b="1" kern="0" dirty="0">
                <a:solidFill>
                  <a:srgbClr val="0070C0"/>
                </a:solidFill>
                <a:latin typeface="Arial" panose="020B0604020202020204" pitchFamily="34" charset="0"/>
                <a:cs typeface="Arial" panose="020B0604020202020204" pitchFamily="34" charset="0"/>
              </a:rPr>
              <a:t>Context</a:t>
            </a:r>
          </a:p>
        </p:txBody>
      </p:sp>
      <p:sp>
        <p:nvSpPr>
          <p:cNvPr id="28" name="Content Placeholder 2"/>
          <p:cNvSpPr txBox="1">
            <a:spLocks/>
          </p:cNvSpPr>
          <p:nvPr/>
        </p:nvSpPr>
        <p:spPr>
          <a:xfrm>
            <a:off x="8137958" y="1291412"/>
            <a:ext cx="3743145" cy="386025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1900" dirty="0">
                <a:solidFill>
                  <a:schemeClr val="tx1"/>
                </a:solidFill>
                <a:latin typeface="Arial" panose="020B0604020202020204" pitchFamily="34" charset="0"/>
                <a:cs typeface="Arial" panose="020B0604020202020204" pitchFamily="34" charset="0"/>
              </a:rPr>
              <a:t>We will work in collaboration with industry, local government and environmental groups to </a:t>
            </a:r>
            <a:r>
              <a:rPr lang="en-GB" sz="1900" b="1" dirty="0">
                <a:solidFill>
                  <a:schemeClr val="tx1"/>
                </a:solidFill>
                <a:latin typeface="Arial" panose="020B0604020202020204" pitchFamily="34" charset="0"/>
                <a:cs typeface="Arial" panose="020B0604020202020204" pitchFamily="34" charset="0"/>
              </a:rPr>
              <a:t>develop a route map to achieving our targets to 2025 and beyond.</a:t>
            </a:r>
          </a:p>
          <a:p>
            <a:r>
              <a:rPr lang="en-GB" sz="1900" dirty="0">
                <a:solidFill>
                  <a:schemeClr val="tx1"/>
                </a:solidFill>
                <a:latin typeface="Arial" panose="020B0604020202020204" pitchFamily="34" charset="0"/>
                <a:cs typeface="Arial" panose="020B0604020202020204" pitchFamily="34" charset="0"/>
              </a:rPr>
              <a:t>To ensure the necessary legislation is in place, </a:t>
            </a:r>
            <a:r>
              <a:rPr lang="en-GB" sz="1900" b="1" dirty="0">
                <a:solidFill>
                  <a:schemeClr val="tx1"/>
                </a:solidFill>
                <a:latin typeface="Arial" panose="020B0604020202020204" pitchFamily="34" charset="0"/>
                <a:cs typeface="Arial" panose="020B0604020202020204" pitchFamily="34" charset="0"/>
              </a:rPr>
              <a:t>we will bring forward a Circular Economy Bill</a:t>
            </a:r>
            <a:r>
              <a:rPr lang="en-GB" sz="1900" dirty="0">
                <a:solidFill>
                  <a:schemeClr val="tx1"/>
                </a:solidFill>
                <a:latin typeface="Arial" panose="020B0604020202020204" pitchFamily="34" charset="0"/>
                <a:cs typeface="Arial" panose="020B0604020202020204" pitchFamily="34" charset="0"/>
              </a:rPr>
              <a:t>, later in this parliamentary session</a:t>
            </a:r>
          </a:p>
          <a:p>
            <a:pPr marL="0" indent="0">
              <a:buFont typeface="Wingdings 3" charset="2"/>
              <a:buNone/>
            </a:pPr>
            <a:endParaRPr lang="en-GB" sz="1900" dirty="0">
              <a:solidFill>
                <a:schemeClr val="tx1"/>
              </a:solidFill>
              <a:latin typeface="Arial" panose="020B0604020202020204" pitchFamily="34" charset="0"/>
              <a:cs typeface="Arial" panose="020B0604020202020204" pitchFamily="34" charset="0"/>
            </a:endParaRPr>
          </a:p>
          <a:p>
            <a:endParaRPr lang="en-GB" sz="1900" dirty="0">
              <a:solidFill>
                <a:schemeClr val="tx1"/>
              </a:solidFill>
              <a:latin typeface="Arial" panose="020B0604020202020204" pitchFamily="34" charset="0"/>
              <a:cs typeface="Arial" panose="020B0604020202020204" pitchFamily="34" charset="0"/>
            </a:endParaRPr>
          </a:p>
        </p:txBody>
      </p:sp>
      <p:graphicFrame>
        <p:nvGraphicFramePr>
          <p:cNvPr id="29" name="Content Placeholder 3"/>
          <p:cNvGraphicFramePr>
            <a:graphicFrameLocks/>
          </p:cNvGraphicFramePr>
          <p:nvPr/>
        </p:nvGraphicFramePr>
        <p:xfrm>
          <a:off x="3909650" y="141233"/>
          <a:ext cx="4267200" cy="2873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220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9345" y="406364"/>
            <a:ext cx="8596668" cy="726831"/>
          </a:xfrm>
          <a:prstGeom prst="rect">
            <a:avLst/>
          </a:prstGeom>
        </p:spPr>
        <p:txBody>
          <a:bodyPr/>
          <a:lstStyle>
            <a:lvl1pPr algn="ctr" rtl="0" eaLnBrk="1" fontAlgn="base" hangingPunct="1">
              <a:spcBef>
                <a:spcPct val="0"/>
              </a:spcBef>
              <a:spcAft>
                <a:spcPct val="0"/>
              </a:spcAft>
              <a:defRPr sz="4400" baseline="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GB" sz="3600" b="1" kern="0" dirty="0">
                <a:solidFill>
                  <a:srgbClr val="0070C0"/>
                </a:solidFill>
                <a:latin typeface="Arial" panose="020B0604020202020204" pitchFamily="34" charset="0"/>
                <a:cs typeface="Arial" panose="020B0604020202020204" pitchFamily="34" charset="0"/>
              </a:rPr>
              <a:t>Progress on targets</a:t>
            </a:r>
          </a:p>
        </p:txBody>
      </p:sp>
      <p:pic>
        <p:nvPicPr>
          <p:cNvPr id="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7523" b="3457"/>
          <a:stretch/>
        </p:blipFill>
        <p:spPr bwMode="auto">
          <a:xfrm>
            <a:off x="668739" y="1121524"/>
            <a:ext cx="10795379" cy="497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63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3193"/>
            <a:ext cx="12192000" cy="5921661"/>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96688" y="131668"/>
            <a:ext cx="9003365" cy="841294"/>
          </a:xfrm>
          <a:prstGeom prst="rect">
            <a:avLst/>
          </a:prstGeom>
        </p:spPr>
        <p:txBody>
          <a:bodyPr>
            <a:normAutofit fontScale="92500"/>
          </a:bodyPr>
          <a:lstStyle>
            <a:lvl1pPr algn="ctr" rtl="0" eaLnBrk="1" fontAlgn="base" hangingPunct="1">
              <a:spcBef>
                <a:spcPct val="0"/>
              </a:spcBef>
              <a:spcAft>
                <a:spcPct val="0"/>
              </a:spcAft>
              <a:defRPr sz="4400" baseline="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GB" sz="3600" b="1" kern="0" dirty="0">
                <a:solidFill>
                  <a:srgbClr val="0070C0"/>
                </a:solidFill>
                <a:latin typeface="Arial" panose="020B0604020202020204" pitchFamily="34" charset="0"/>
                <a:cs typeface="Arial" panose="020B0604020202020204" pitchFamily="34" charset="0"/>
              </a:rPr>
              <a:t>Route Map: Seven packages, 39 proposals</a:t>
            </a:r>
          </a:p>
        </p:txBody>
      </p:sp>
      <p:graphicFrame>
        <p:nvGraphicFramePr>
          <p:cNvPr id="7" name="Table 6"/>
          <p:cNvGraphicFramePr>
            <a:graphicFrameLocks noGrp="1"/>
          </p:cNvGraphicFramePr>
          <p:nvPr/>
        </p:nvGraphicFramePr>
        <p:xfrm>
          <a:off x="195678" y="762966"/>
          <a:ext cx="11800643" cy="5394960"/>
        </p:xfrm>
        <a:graphic>
          <a:graphicData uri="http://schemas.openxmlformats.org/drawingml/2006/table">
            <a:tbl>
              <a:tblPr firstCol="1" bandRow="1">
                <a:tableStyleId>{5C22544A-7EE6-4342-B048-85BDC9FD1C3A}</a:tableStyleId>
              </a:tblPr>
              <a:tblGrid>
                <a:gridCol w="3052917">
                  <a:extLst>
                    <a:ext uri="{9D8B030D-6E8A-4147-A177-3AD203B41FA5}">
                      <a16:colId xmlns:a16="http://schemas.microsoft.com/office/drawing/2014/main" val="376448808"/>
                    </a:ext>
                  </a:extLst>
                </a:gridCol>
                <a:gridCol w="8747726">
                  <a:extLst>
                    <a:ext uri="{9D8B030D-6E8A-4147-A177-3AD203B41FA5}">
                      <a16:colId xmlns:a16="http://schemas.microsoft.com/office/drawing/2014/main" val="2378670830"/>
                    </a:ext>
                  </a:extLst>
                </a:gridCol>
              </a:tblGrid>
              <a:tr h="9810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700" b="1" kern="1200" dirty="0">
                          <a:solidFill>
                            <a:schemeClr val="tx1"/>
                          </a:solidFill>
                          <a:effectLst/>
                          <a:latin typeface="Arial" panose="020B0604020202020204" pitchFamily="34" charset="0"/>
                          <a:ea typeface="+mn-ea"/>
                          <a:cs typeface="Arial" panose="020B0604020202020204" pitchFamily="34" charset="0"/>
                        </a:rPr>
                        <a:t>1. Promote responsible production, consumption and re-use. </a:t>
                      </a:r>
                    </a:p>
                  </a:txBody>
                  <a:tcPr anchor="ctr"/>
                </a:tc>
                <a:tc>
                  <a:txBody>
                    <a:bodyPr/>
                    <a:lstStyle/>
                    <a:p>
                      <a:pPr marL="0" lvl="0" indent="0">
                        <a:buFont typeface="Arial" panose="020B0604020202020204" pitchFamily="34" charset="0"/>
                        <a:buNone/>
                      </a:pPr>
                      <a:r>
                        <a:rPr lang="en-GB" sz="1600" kern="1200" dirty="0">
                          <a:solidFill>
                            <a:schemeClr val="dk1"/>
                          </a:solidFill>
                          <a:effectLst/>
                          <a:latin typeface="Arial" panose="020B0604020202020204" pitchFamily="34" charset="0"/>
                          <a:ea typeface="+mn-ea"/>
                          <a:cs typeface="Arial" panose="020B0604020202020204" pitchFamily="34" charset="0"/>
                        </a:rPr>
                        <a:t>Powers</a:t>
                      </a:r>
                      <a:r>
                        <a:rPr lang="en-GB" sz="1600" kern="1200" baseline="0" dirty="0">
                          <a:solidFill>
                            <a:schemeClr val="dk1"/>
                          </a:solidFill>
                          <a:effectLst/>
                          <a:latin typeface="Arial" panose="020B0604020202020204" pitchFamily="34" charset="0"/>
                          <a:ea typeface="+mn-ea"/>
                          <a:cs typeface="Arial" panose="020B0604020202020204" pitchFamily="34" charset="0"/>
                        </a:rPr>
                        <a:t> for environmental charges, coffee cup charge, approach to future charges &amp; bans, product stewardship plan, consumption reduction targets, reuse targets, support for new business models, keep pace with the EU Sustainable Product Initiative, improve the re-use experience, national communications campaign.</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12118728"/>
                  </a:ext>
                </a:extLst>
              </a:tr>
              <a:tr h="532557">
                <a:tc>
                  <a:txBody>
                    <a:bodyPr/>
                    <a:lstStyle/>
                    <a:p>
                      <a:r>
                        <a:rPr lang="en-GB" sz="1700" dirty="0">
                          <a:solidFill>
                            <a:schemeClr val="tx1"/>
                          </a:solidFill>
                          <a:latin typeface="Arial" panose="020B0604020202020204" pitchFamily="34" charset="0"/>
                          <a:cs typeface="Arial" panose="020B0604020202020204" pitchFamily="34" charset="0"/>
                        </a:rPr>
                        <a:t>2. Reduce food waste</a:t>
                      </a:r>
                    </a:p>
                  </a:txBody>
                  <a:tcPr anchor="ctr"/>
                </a:tc>
                <a:tc>
                  <a:txBody>
                    <a:bodyPr/>
                    <a:lstStyle/>
                    <a:p>
                      <a:r>
                        <a:rPr lang="en-GB" sz="1600" dirty="0">
                          <a:latin typeface="Arial" panose="020B0604020202020204" pitchFamily="34" charset="0"/>
                          <a:cs typeface="Arial" panose="020B0604020202020204" pitchFamily="34" charset="0"/>
                        </a:rPr>
                        <a:t>Mandatory public reporting of food surplus and waste,</a:t>
                      </a:r>
                      <a:r>
                        <a:rPr lang="en-GB" sz="1600" baseline="0" dirty="0">
                          <a:latin typeface="Arial" panose="020B0604020202020204" pitchFamily="34" charset="0"/>
                          <a:cs typeface="Arial" panose="020B0604020202020204" pitchFamily="34" charset="0"/>
                        </a:rPr>
                        <a:t> sector food waste action plans, household behaviour strategy, business and bioeconomy support, support for redistribution. </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8714456"/>
                  </a:ext>
                </a:extLst>
              </a:tr>
              <a:tr h="9810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ea typeface="+mn-ea"/>
                          <a:cs typeface="Arial" panose="020B0604020202020204" pitchFamily="34" charset="0"/>
                        </a:rPr>
                        <a:t>3. Improve recycling from households</a:t>
                      </a:r>
                    </a:p>
                  </a:txBody>
                  <a:tcPr anchor="ctr"/>
                </a:tc>
                <a:tc>
                  <a:txBody>
                    <a:bodyPr/>
                    <a:lstStyle/>
                    <a:p>
                      <a:r>
                        <a:rPr lang="en-GB" sz="1600" b="0" dirty="0">
                          <a:latin typeface="Arial" panose="020B0604020202020204" pitchFamily="34" charset="0"/>
                          <a:cs typeface="Arial" panose="020B0604020202020204" pitchFamily="34" charset="0"/>
                        </a:rPr>
                        <a:t>Recycling service co-design, </a:t>
                      </a:r>
                      <a:r>
                        <a:rPr lang="en-GB" sz="1600" b="0" kern="1200" dirty="0">
                          <a:solidFill>
                            <a:schemeClr val="dk1"/>
                          </a:solidFill>
                          <a:effectLst/>
                          <a:latin typeface="Arial" panose="020B0604020202020204" pitchFamily="34" charset="0"/>
                          <a:ea typeface="+mn-ea"/>
                          <a:cs typeface="Arial" panose="020B0604020202020204" pitchFamily="34" charset="0"/>
                        </a:rPr>
                        <a:t>strengthen local authority monitoring and reporting framework,</a:t>
                      </a:r>
                      <a:r>
                        <a:rPr lang="en-GB" sz="1600" b="0" kern="1200" baseline="0" dirty="0">
                          <a:solidFill>
                            <a:schemeClr val="dk1"/>
                          </a:solidFill>
                          <a:effectLst/>
                          <a:latin typeface="Arial" panose="020B0604020202020204" pitchFamily="34" charset="0"/>
                          <a:ea typeface="+mn-ea"/>
                          <a:cs typeface="Arial" panose="020B0604020202020204" pitchFamily="34" charset="0"/>
                        </a:rPr>
                        <a:t> (including end destination reporting), statutory guidance for household collection services, </a:t>
                      </a:r>
                      <a:r>
                        <a:rPr lang="en-GB" sz="1600" b="0" kern="1200" dirty="0">
                          <a:solidFill>
                            <a:schemeClr val="dk1"/>
                          </a:solidFill>
                          <a:effectLst/>
                          <a:latin typeface="Arial" panose="020B0604020202020204" pitchFamily="34" charset="0"/>
                          <a:ea typeface="+mn-ea"/>
                          <a:cs typeface="Arial" panose="020B0604020202020204" pitchFamily="34" charset="0"/>
                        </a:rPr>
                        <a:t>statutory local performance recycling targets,</a:t>
                      </a:r>
                      <a:r>
                        <a:rPr lang="en-GB" sz="1600" b="0" kern="1200" baseline="0" dirty="0">
                          <a:solidFill>
                            <a:schemeClr val="dk1"/>
                          </a:solidFill>
                          <a:effectLst/>
                          <a:latin typeface="Arial" panose="020B0604020202020204" pitchFamily="34" charset="0"/>
                          <a:ea typeface="+mn-ea"/>
                          <a:cs typeface="Arial" panose="020B0604020202020204" pitchFamily="34" charset="0"/>
                        </a:rPr>
                        <a:t> </a:t>
                      </a:r>
                      <a:r>
                        <a:rPr lang="en-GB" sz="1600" b="0" kern="1200" dirty="0">
                          <a:solidFill>
                            <a:schemeClr val="dk1"/>
                          </a:solidFill>
                          <a:effectLst/>
                          <a:latin typeface="Arial" panose="020B0604020202020204" pitchFamily="34" charset="0"/>
                          <a:ea typeface="+mn-ea"/>
                          <a:cs typeface="Arial" panose="020B0604020202020204" pitchFamily="34" charset="0"/>
                        </a:rPr>
                        <a:t>review of waste and recycling service charging and consideration of whether further powers should be considered.</a:t>
                      </a:r>
                      <a:endParaRPr lang="en-GB"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6490"/>
                  </a:ext>
                </a:extLst>
              </a:tr>
              <a:tr h="588616">
                <a:tc>
                  <a:txBody>
                    <a:bodyPr/>
                    <a:lstStyle/>
                    <a:p>
                      <a:r>
                        <a:rPr lang="en-GB" sz="1800" b="1" kern="1200" dirty="0">
                          <a:solidFill>
                            <a:schemeClr val="tx1"/>
                          </a:solidFill>
                          <a:effectLst/>
                          <a:latin typeface="Arial" panose="020B0604020202020204" pitchFamily="34" charset="0"/>
                          <a:ea typeface="+mn-ea"/>
                          <a:cs typeface="Arial" panose="020B0604020202020204" pitchFamily="34" charset="0"/>
                        </a:rPr>
                        <a:t>4. Improve recycling from commercial businesses  </a:t>
                      </a:r>
                    </a:p>
                  </a:txBody>
                  <a:tcPr anchor="ctr"/>
                </a:tc>
                <a:tc>
                  <a:txBody>
                    <a:bodyPr/>
                    <a:lstStyle/>
                    <a:p>
                      <a:r>
                        <a:rPr lang="en-GB" sz="1600" b="0" kern="1200" dirty="0">
                          <a:solidFill>
                            <a:schemeClr val="dk1"/>
                          </a:solidFill>
                          <a:effectLst/>
                          <a:latin typeface="Arial" panose="020B0604020202020204" pitchFamily="34" charset="0"/>
                          <a:ea typeface="+mn-ea"/>
                          <a:cs typeface="Arial" panose="020B0604020202020204" pitchFamily="34" charset="0"/>
                        </a:rPr>
                        <a:t>National compositional study</a:t>
                      </a:r>
                      <a:r>
                        <a:rPr lang="en-GB" sz="1600" b="0" kern="1200" baseline="0" dirty="0">
                          <a:solidFill>
                            <a:schemeClr val="dk1"/>
                          </a:solidFill>
                          <a:effectLst/>
                          <a:latin typeface="Arial" panose="020B0604020202020204" pitchFamily="34" charset="0"/>
                          <a:ea typeface="+mn-ea"/>
                          <a:cs typeface="Arial" panose="020B0604020202020204" pitchFamily="34" charset="0"/>
                        </a:rPr>
                        <a:t>, </a:t>
                      </a:r>
                      <a:r>
                        <a:rPr lang="en-GB" sz="1600" b="0" kern="1200" dirty="0">
                          <a:solidFill>
                            <a:schemeClr val="dk1"/>
                          </a:solidFill>
                          <a:effectLst/>
                          <a:latin typeface="Arial" panose="020B0604020202020204" pitchFamily="34" charset="0"/>
                          <a:ea typeface="+mn-ea"/>
                          <a:cs typeface="Arial" panose="020B0604020202020204" pitchFamily="34" charset="0"/>
                        </a:rPr>
                        <a:t>review compliance with recycling requirements,</a:t>
                      </a:r>
                      <a:r>
                        <a:rPr lang="en-GB" sz="1600" b="0" kern="1200" baseline="0" dirty="0">
                          <a:solidFill>
                            <a:schemeClr val="dk1"/>
                          </a:solidFill>
                          <a:effectLst/>
                          <a:latin typeface="Arial" panose="020B0604020202020204" pitchFamily="34" charset="0"/>
                          <a:ea typeface="+mn-ea"/>
                          <a:cs typeface="Arial" panose="020B0604020202020204" pitchFamily="34" charset="0"/>
                        </a:rPr>
                        <a:t> </a:t>
                      </a:r>
                      <a:r>
                        <a:rPr lang="en-GB" sz="1600" b="0" kern="1200" dirty="0">
                          <a:solidFill>
                            <a:schemeClr val="dk1"/>
                          </a:solidFill>
                          <a:effectLst/>
                          <a:latin typeface="Arial" panose="020B0604020202020204" pitchFamily="34" charset="0"/>
                          <a:ea typeface="+mn-ea"/>
                          <a:cs typeface="Arial" panose="020B0604020202020204" pitchFamily="34" charset="0"/>
                        </a:rPr>
                        <a:t>co-design measures to improve commercial waste service provision,</a:t>
                      </a:r>
                      <a:r>
                        <a:rPr lang="en-GB" sz="1600" b="0" kern="1200" baseline="0" dirty="0">
                          <a:solidFill>
                            <a:schemeClr val="dk1"/>
                          </a:solidFill>
                          <a:effectLst/>
                          <a:latin typeface="Arial" panose="020B0604020202020204" pitchFamily="34" charset="0"/>
                          <a:ea typeface="+mn-ea"/>
                          <a:cs typeface="Arial" panose="020B0604020202020204" pitchFamily="34" charset="0"/>
                        </a:rPr>
                        <a:t> </a:t>
                      </a:r>
                      <a:r>
                        <a:rPr lang="en-GB" sz="1600" b="0" kern="1200" dirty="0">
                          <a:solidFill>
                            <a:schemeClr val="dk1"/>
                          </a:solidFill>
                          <a:effectLst/>
                          <a:latin typeface="Arial" panose="020B0604020202020204" pitchFamily="34" charset="0"/>
                          <a:ea typeface="+mn-ea"/>
                          <a:cs typeface="Arial" panose="020B0604020202020204" pitchFamily="34" charset="0"/>
                        </a:rPr>
                        <a:t>pilot commercial waste zoning. </a:t>
                      </a:r>
                      <a:endParaRPr lang="en-GB"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7533896"/>
                  </a:ext>
                </a:extLst>
              </a:tr>
              <a:tr h="7567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ea typeface="+mn-ea"/>
                          <a:cs typeface="Arial" panose="020B0604020202020204" pitchFamily="34" charset="0"/>
                        </a:rPr>
                        <a:t>5. Embed circular construction practices</a:t>
                      </a:r>
                    </a:p>
                  </a:txBody>
                  <a:tcPr anchor="ctr"/>
                </a:tc>
                <a:tc>
                  <a:txBody>
                    <a:bodyPr/>
                    <a:lstStyle/>
                    <a:p>
                      <a:r>
                        <a:rPr lang="en-US" sz="1600" b="0" kern="1200" dirty="0">
                          <a:solidFill>
                            <a:schemeClr val="dk1"/>
                          </a:solidFill>
                          <a:effectLst/>
                          <a:latin typeface="Arial" panose="020B0604020202020204" pitchFamily="34" charset="0"/>
                          <a:ea typeface="+mn-ea"/>
                          <a:cs typeface="Arial" panose="020B0604020202020204" pitchFamily="34" charset="0"/>
                        </a:rPr>
                        <a:t>Best practice standards (</a:t>
                      </a:r>
                      <a:r>
                        <a:rPr lang="en-US" sz="1600" b="0" kern="1200" baseline="0" dirty="0">
                          <a:solidFill>
                            <a:schemeClr val="dk1"/>
                          </a:solidFill>
                          <a:effectLst/>
                          <a:latin typeface="Arial" panose="020B0604020202020204" pitchFamily="34" charset="0"/>
                          <a:ea typeface="+mn-ea"/>
                          <a:cs typeface="Arial" panose="020B0604020202020204" pitchFamily="34" charset="0"/>
                        </a:rPr>
                        <a:t>inc potential mandatory compliance), </a:t>
                      </a:r>
                      <a:r>
                        <a:rPr lang="en-US" sz="1600" b="0" kern="1200" dirty="0">
                          <a:solidFill>
                            <a:schemeClr val="dk1"/>
                          </a:solidFill>
                          <a:effectLst/>
                          <a:latin typeface="Arial" panose="020B0604020202020204" pitchFamily="34" charset="0"/>
                          <a:ea typeface="+mn-ea"/>
                          <a:cs typeface="Arial" panose="020B0604020202020204" pitchFamily="34" charset="0"/>
                        </a:rPr>
                        <a:t>incentivise refurbishment of buildings,</a:t>
                      </a:r>
                      <a:r>
                        <a:rPr lang="en-US" sz="1600" b="0" kern="1200" baseline="0" dirty="0">
                          <a:solidFill>
                            <a:schemeClr val="dk1"/>
                          </a:solidFill>
                          <a:effectLst/>
                          <a:latin typeface="Arial" panose="020B0604020202020204" pitchFamily="34" charset="0"/>
                          <a:ea typeface="+mn-ea"/>
                          <a:cs typeface="Arial" panose="020B0604020202020204" pitchFamily="34" charset="0"/>
                        </a:rPr>
                        <a:t> </a:t>
                      </a:r>
                      <a:r>
                        <a:rPr lang="en-US" sz="1600" b="0" kern="1200" dirty="0">
                          <a:solidFill>
                            <a:schemeClr val="dk1"/>
                          </a:solidFill>
                          <a:effectLst/>
                          <a:latin typeface="Arial" panose="020B0604020202020204" pitchFamily="34" charset="0"/>
                          <a:ea typeface="+mn-ea"/>
                          <a:cs typeface="Arial" panose="020B0604020202020204" pitchFamily="34" charset="0"/>
                        </a:rPr>
                        <a:t>Programme for Reuse of Construction Materials and Assets,</a:t>
                      </a:r>
                      <a:r>
                        <a:rPr lang="en-US" sz="1600" b="0" kern="1200" baseline="0" dirty="0">
                          <a:solidFill>
                            <a:schemeClr val="dk1"/>
                          </a:solidFill>
                          <a:effectLst/>
                          <a:latin typeface="Arial" panose="020B0604020202020204" pitchFamily="34" charset="0"/>
                          <a:ea typeface="+mn-ea"/>
                          <a:cs typeface="Arial" panose="020B0604020202020204" pitchFamily="34" charset="0"/>
                        </a:rPr>
                        <a:t> </a:t>
                      </a:r>
                      <a:r>
                        <a:rPr lang="en-GB" sz="1600" b="0" kern="1200" dirty="0">
                          <a:solidFill>
                            <a:schemeClr val="dk1"/>
                          </a:solidFill>
                          <a:effectLst/>
                          <a:latin typeface="Arial" panose="020B0604020202020204" pitchFamily="34" charset="0"/>
                          <a:ea typeface="+mn-ea"/>
                          <a:cs typeface="Arial" panose="020B0604020202020204" pitchFamily="34" charset="0"/>
                        </a:rPr>
                        <a:t>recycling bonds,</a:t>
                      </a:r>
                      <a:r>
                        <a:rPr lang="en-GB" sz="1600" b="0" kern="1200" baseline="0" dirty="0">
                          <a:solidFill>
                            <a:schemeClr val="dk1"/>
                          </a:solidFill>
                          <a:effectLst/>
                          <a:latin typeface="Arial" panose="020B0604020202020204" pitchFamily="34" charset="0"/>
                          <a:ea typeface="+mn-ea"/>
                          <a:cs typeface="Arial" panose="020B0604020202020204" pitchFamily="34" charset="0"/>
                        </a:rPr>
                        <a:t> use of devolved taxes, </a:t>
                      </a:r>
                      <a:r>
                        <a:rPr lang="en-GB" sz="1600" b="0" kern="1200" dirty="0">
                          <a:solidFill>
                            <a:schemeClr val="dk1"/>
                          </a:solidFill>
                          <a:effectLst/>
                          <a:latin typeface="Arial" panose="020B0604020202020204" pitchFamily="34" charset="0"/>
                          <a:ea typeface="+mn-ea"/>
                          <a:cs typeface="Arial" panose="020B0604020202020204" pitchFamily="34" charset="0"/>
                        </a:rPr>
                        <a:t>reduce soil and stones going to landfill,</a:t>
                      </a:r>
                      <a:r>
                        <a:rPr lang="en-GB" sz="1600" b="0" kern="1200" baseline="0" dirty="0">
                          <a:solidFill>
                            <a:schemeClr val="dk1"/>
                          </a:solidFill>
                          <a:effectLst/>
                          <a:latin typeface="Arial" panose="020B0604020202020204" pitchFamily="34" charset="0"/>
                          <a:ea typeface="+mn-ea"/>
                          <a:cs typeface="Arial" panose="020B0604020202020204" pitchFamily="34" charset="0"/>
                        </a:rPr>
                        <a:t> </a:t>
                      </a:r>
                      <a:r>
                        <a:rPr lang="en-US" sz="1600" b="0" kern="1200" dirty="0">
                          <a:solidFill>
                            <a:schemeClr val="dk1"/>
                          </a:solidFill>
                          <a:effectLst/>
                          <a:latin typeface="Arial" panose="020B0604020202020204" pitchFamily="34" charset="0"/>
                          <a:ea typeface="+mn-ea"/>
                          <a:cs typeface="Arial" panose="020B0604020202020204" pitchFamily="34" charset="0"/>
                        </a:rPr>
                        <a:t>soil symbiosis programme.</a:t>
                      </a:r>
                      <a:endParaRPr lang="en-GB"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60412771"/>
                  </a:ext>
                </a:extLst>
              </a:tr>
              <a:tr h="588616">
                <a:tc>
                  <a:txBody>
                    <a:bodyPr/>
                    <a:lstStyle/>
                    <a:p>
                      <a:r>
                        <a:rPr lang="en-GB" sz="1800" b="1" kern="1200" dirty="0">
                          <a:solidFill>
                            <a:schemeClr val="tx1"/>
                          </a:solidFill>
                          <a:effectLst/>
                          <a:latin typeface="Arial" panose="020B0604020202020204" pitchFamily="34" charset="0"/>
                          <a:ea typeface="+mn-ea"/>
                          <a:cs typeface="Arial" panose="020B0604020202020204" pitchFamily="34" charset="0"/>
                        </a:rPr>
                        <a:t>6. Maximise value from residual waste  </a:t>
                      </a:r>
                    </a:p>
                  </a:txBody>
                  <a:tcPr anchor="ctr"/>
                </a:tc>
                <a:tc>
                  <a:txBody>
                    <a:bodyPr/>
                    <a:lstStyle/>
                    <a:p>
                      <a:r>
                        <a:rPr lang="en-GB" sz="1600" b="0" kern="1200" dirty="0">
                          <a:solidFill>
                            <a:schemeClr val="dk1"/>
                          </a:solidFill>
                          <a:effectLst/>
                          <a:latin typeface="Arial" panose="020B0604020202020204" pitchFamily="34" charset="0"/>
                          <a:ea typeface="+mn-ea"/>
                          <a:cs typeface="Arial" panose="020B0604020202020204" pitchFamily="34" charset="0"/>
                        </a:rPr>
                        <a:t>Residual Waste Plan,</a:t>
                      </a:r>
                      <a:r>
                        <a:rPr lang="en-GB" sz="1600" b="0" kern="1200" baseline="0" dirty="0">
                          <a:solidFill>
                            <a:schemeClr val="dk1"/>
                          </a:solidFill>
                          <a:effectLst/>
                          <a:latin typeface="Arial" panose="020B0604020202020204" pitchFamily="34" charset="0"/>
                          <a:ea typeface="+mn-ea"/>
                          <a:cs typeface="Arial" panose="020B0604020202020204" pitchFamily="34" charset="0"/>
                        </a:rPr>
                        <a:t> </a:t>
                      </a:r>
                      <a:r>
                        <a:rPr lang="en-GB" sz="1600" b="0" kern="1200" dirty="0">
                          <a:solidFill>
                            <a:schemeClr val="dk1"/>
                          </a:solidFill>
                          <a:effectLst/>
                          <a:latin typeface="Arial" panose="020B0604020202020204" pitchFamily="34" charset="0"/>
                          <a:ea typeface="+mn-ea"/>
                          <a:cs typeface="Arial" panose="020B0604020202020204" pitchFamily="34" charset="0"/>
                        </a:rPr>
                        <a:t>sector-led plan for incineration, fiscal measures to incentivise low-carbon disposal.</a:t>
                      </a:r>
                      <a:endParaRPr lang="en-GB"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41683507"/>
                  </a:ext>
                </a:extLst>
              </a:tr>
              <a:tr h="532557">
                <a:tc>
                  <a:txBody>
                    <a:bodyPr/>
                    <a:lstStyle/>
                    <a:p>
                      <a:r>
                        <a:rPr lang="en-GB" sz="1700" dirty="0">
                          <a:solidFill>
                            <a:schemeClr val="tx1"/>
                          </a:solidFill>
                          <a:latin typeface="Arial" panose="020B0604020202020204" pitchFamily="34" charset="0"/>
                          <a:cs typeface="Arial" panose="020B0604020202020204" pitchFamily="34" charset="0"/>
                        </a:rPr>
                        <a:t>7. Cross-cutting measures</a:t>
                      </a:r>
                    </a:p>
                  </a:txBody>
                  <a:tcPr anchor="ctr"/>
                </a:tc>
                <a:tc>
                  <a:txBody>
                    <a:bodyPr/>
                    <a:lstStyle/>
                    <a:p>
                      <a:r>
                        <a:rPr lang="en-GB" sz="1600" b="0" kern="1200" dirty="0">
                          <a:solidFill>
                            <a:schemeClr val="dk1"/>
                          </a:solidFill>
                          <a:effectLst/>
                          <a:latin typeface="Arial" panose="020B0604020202020204" pitchFamily="34" charset="0"/>
                          <a:ea typeface="+mn-ea"/>
                          <a:cs typeface="Arial" panose="020B0604020202020204" pitchFamily="34" charset="0"/>
                        </a:rPr>
                        <a:t>Circular Economy Strategy,</a:t>
                      </a:r>
                      <a:r>
                        <a:rPr lang="en-GB" sz="1600" b="0" kern="1200" baseline="0" dirty="0">
                          <a:solidFill>
                            <a:schemeClr val="dk1"/>
                          </a:solidFill>
                          <a:effectLst/>
                          <a:latin typeface="Arial" panose="020B0604020202020204" pitchFamily="34" charset="0"/>
                          <a:ea typeface="+mn-ea"/>
                          <a:cs typeface="Arial" panose="020B0604020202020204" pitchFamily="34" charset="0"/>
                        </a:rPr>
                        <a:t> Circular Economy </a:t>
                      </a:r>
                      <a:r>
                        <a:rPr lang="en-GB" sz="1600" b="0" kern="1200" dirty="0">
                          <a:solidFill>
                            <a:schemeClr val="dk1"/>
                          </a:solidFill>
                          <a:effectLst/>
                          <a:latin typeface="Arial" panose="020B0604020202020204" pitchFamily="34" charset="0"/>
                          <a:ea typeface="+mn-ea"/>
                          <a:cs typeface="Arial" panose="020B0604020202020204" pitchFamily="34" charset="0"/>
                        </a:rPr>
                        <a:t>monitoring framework and targets,</a:t>
                      </a:r>
                      <a:r>
                        <a:rPr lang="en-GB" sz="1600" b="0" kern="1200" baseline="0" dirty="0">
                          <a:solidFill>
                            <a:schemeClr val="dk1"/>
                          </a:solidFill>
                          <a:effectLst/>
                          <a:latin typeface="Arial" panose="020B0604020202020204" pitchFamily="34" charset="0"/>
                          <a:ea typeface="+mn-ea"/>
                          <a:cs typeface="Arial" panose="020B0604020202020204" pitchFamily="34" charset="0"/>
                        </a:rPr>
                        <a:t> research programme, support sustainable procurement, </a:t>
                      </a:r>
                      <a:r>
                        <a:rPr lang="en-GB" sz="1600" b="0" kern="1200" dirty="0">
                          <a:solidFill>
                            <a:schemeClr val="dk1"/>
                          </a:solidFill>
                          <a:effectLst/>
                          <a:latin typeface="Arial" panose="020B0604020202020204" pitchFamily="34" charset="0"/>
                          <a:ea typeface="+mn-ea"/>
                          <a:cs typeface="Arial" panose="020B0604020202020204" pitchFamily="34" charset="0"/>
                        </a:rPr>
                        <a:t>uptake and development of green skills.</a:t>
                      </a:r>
                      <a:endParaRPr lang="en-GB"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00786285"/>
                  </a:ext>
                </a:extLst>
              </a:tr>
            </a:tbl>
          </a:graphicData>
        </a:graphic>
      </p:graphicFrame>
    </p:spTree>
    <p:extLst>
      <p:ext uri="{BB962C8B-B14F-4D97-AF65-F5344CB8AC3E}">
        <p14:creationId xmlns:p14="http://schemas.microsoft.com/office/powerpoint/2010/main" val="271806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7AF9-F92D-4BF2-8895-7F782200ADC7}"/>
              </a:ext>
            </a:extLst>
          </p:cNvPr>
          <p:cNvSpPr txBox="1">
            <a:spLocks/>
          </p:cNvSpPr>
          <p:nvPr/>
        </p:nvSpPr>
        <p:spPr>
          <a:xfrm>
            <a:off x="627065" y="44624"/>
            <a:ext cx="9511727" cy="5032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Existing &amp; proposed new measures</a:t>
            </a:r>
          </a:p>
          <a:p>
            <a:endParaRPr lang="en-GB" altLang="en-US" sz="3600" b="1" dirty="0">
              <a:solidFill>
                <a:srgbClr val="08A3CE"/>
              </a:solidFill>
              <a:latin typeface="Arial" charset="0"/>
              <a:ea typeface="ＭＳ Ｐゴシック" charset="-128"/>
              <a:cs typeface="Arial" charset="0"/>
            </a:endParaRPr>
          </a:p>
        </p:txBody>
      </p:sp>
      <p:pic>
        <p:nvPicPr>
          <p:cNvPr id="3" name="Picture 2">
            <a:extLst>
              <a:ext uri="{FF2B5EF4-FFF2-40B4-BE49-F238E27FC236}">
                <a16:creationId xmlns:a16="http://schemas.microsoft.com/office/drawing/2014/main" id="{E8C4CA3F-BF38-45AA-92F1-8C58DD9B5B0C}"/>
              </a:ext>
            </a:extLst>
          </p:cNvPr>
          <p:cNvPicPr>
            <a:picLocks noChangeAspect="1"/>
          </p:cNvPicPr>
          <p:nvPr/>
        </p:nvPicPr>
        <p:blipFill>
          <a:blip r:embed="rId3"/>
          <a:stretch>
            <a:fillRect/>
          </a:stretch>
        </p:blipFill>
        <p:spPr>
          <a:xfrm>
            <a:off x="627065" y="679090"/>
            <a:ext cx="11017248" cy="5414206"/>
          </a:xfrm>
          <a:prstGeom prst="rect">
            <a:avLst/>
          </a:prstGeom>
        </p:spPr>
      </p:pic>
    </p:spTree>
    <p:extLst>
      <p:ext uri="{BB962C8B-B14F-4D97-AF65-F5344CB8AC3E}">
        <p14:creationId xmlns:p14="http://schemas.microsoft.com/office/powerpoint/2010/main" val="356886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9A97-D2AA-4753-BB9C-DDBC9BE01233}"/>
              </a:ext>
            </a:extLst>
          </p:cNvPr>
          <p:cNvSpPr txBox="1">
            <a:spLocks/>
          </p:cNvSpPr>
          <p:nvPr/>
        </p:nvSpPr>
        <p:spPr>
          <a:xfrm>
            <a:off x="378500" y="360129"/>
            <a:ext cx="11229300" cy="5743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70C0"/>
                </a:solidFill>
                <a:latin typeface="Arial" charset="0"/>
                <a:ea typeface="ＭＳ Ｐゴシック" charset="-128"/>
                <a:cs typeface="Arial" charset="0"/>
              </a:rPr>
              <a:t>Promote responsible consumption, production and re-use</a:t>
            </a:r>
            <a:endParaRPr lang="en-GB" altLang="en-US" sz="3600" b="1" dirty="0">
              <a:solidFill>
                <a:srgbClr val="0070C0"/>
              </a:solidFill>
              <a:latin typeface="Arial" charset="0"/>
              <a:ea typeface="ＭＳ Ｐゴシック" charset="-128"/>
              <a:cs typeface="Arial" charset="0"/>
            </a:endParaRPr>
          </a:p>
        </p:txBody>
      </p:sp>
      <p:sp>
        <p:nvSpPr>
          <p:cNvPr id="3" name="TextBox 2">
            <a:extLst>
              <a:ext uri="{FF2B5EF4-FFF2-40B4-BE49-F238E27FC236}">
                <a16:creationId xmlns:a16="http://schemas.microsoft.com/office/drawing/2014/main" id="{00D4B2AB-2C99-4D7E-BECD-E6C54E518838}"/>
              </a:ext>
            </a:extLst>
          </p:cNvPr>
          <p:cNvSpPr txBox="1"/>
          <p:nvPr/>
        </p:nvSpPr>
        <p:spPr>
          <a:xfrm>
            <a:off x="378500" y="1268760"/>
            <a:ext cx="11508701" cy="5062155"/>
          </a:xfrm>
          <a:prstGeom prst="rect">
            <a:avLst/>
          </a:prstGeom>
          <a:noFill/>
        </p:spPr>
        <p:txBody>
          <a:bodyPr wrap="square" rtlCol="0">
            <a:spAutoFit/>
          </a:bodyPr>
          <a:lstStyle/>
          <a:p>
            <a:r>
              <a:rPr lang="en-GB" sz="2200" b="1" dirty="0"/>
              <a:t>What we are proposing </a:t>
            </a:r>
          </a:p>
          <a:p>
            <a:pPr marL="342900" indent="-342900">
              <a:lnSpc>
                <a:spcPct val="114000"/>
              </a:lnSpc>
              <a:buAutoNum type="arabicPeriod"/>
            </a:pPr>
            <a:r>
              <a:rPr lang="en-GB" sz="2200" dirty="0"/>
              <a:t>We will take powers to introduce charges for environmentally damaging items†</a:t>
            </a:r>
          </a:p>
          <a:p>
            <a:pPr marL="342900" indent="-342900">
              <a:lnSpc>
                <a:spcPct val="114000"/>
              </a:lnSpc>
              <a:buAutoNum type="arabicPeriod"/>
            </a:pPr>
            <a:r>
              <a:rPr lang="en-GB" sz="2200" dirty="0"/>
              <a:t> We will introduce a charge for single-use disposable cups by 2025†</a:t>
            </a:r>
          </a:p>
          <a:p>
            <a:pPr marL="342900" indent="-342900">
              <a:lnSpc>
                <a:spcPct val="114000"/>
              </a:lnSpc>
              <a:buAutoNum type="arabicPeriod"/>
            </a:pPr>
            <a:r>
              <a:rPr lang="en-GB" sz="2200" dirty="0"/>
              <a:t> We will develop a prioritised approach to charges and bans on other environmentally  damaging products from 2025</a:t>
            </a:r>
          </a:p>
          <a:p>
            <a:pPr marL="342900" indent="-342900">
              <a:lnSpc>
                <a:spcPct val="114000"/>
              </a:lnSpc>
              <a:buAutoNum type="arabicPeriod"/>
            </a:pPr>
            <a:r>
              <a:rPr lang="en-GB" sz="2200" dirty="0"/>
              <a:t> We will publish a prioritised approach to product stewardship by 2024†</a:t>
            </a:r>
          </a:p>
          <a:p>
            <a:pPr marL="342900" indent="-342900">
              <a:lnSpc>
                <a:spcPct val="114000"/>
              </a:lnSpc>
              <a:buAutoNum type="arabicPeriod"/>
            </a:pPr>
            <a:r>
              <a:rPr lang="en-GB" sz="2200" dirty="0"/>
              <a:t> We will take powers to set statutory consumption reduction targets†</a:t>
            </a:r>
          </a:p>
          <a:p>
            <a:pPr marL="342900" indent="-342900">
              <a:lnSpc>
                <a:spcPct val="114000"/>
              </a:lnSpc>
              <a:buAutoNum type="arabicPeriod"/>
            </a:pPr>
            <a:r>
              <a:rPr lang="en-GB" sz="2200" dirty="0"/>
              <a:t> We will investigate the feasibility of setting reuse targets by 2025†</a:t>
            </a:r>
          </a:p>
          <a:p>
            <a:pPr marL="342900" indent="-342900">
              <a:lnSpc>
                <a:spcPct val="114000"/>
              </a:lnSpc>
              <a:buAutoNum type="arabicPeriod"/>
            </a:pPr>
            <a:r>
              <a:rPr lang="en-GB" sz="2200" dirty="0"/>
              <a:t> We will identify ways to expand business models that prolong product lifespan by 2025.</a:t>
            </a:r>
          </a:p>
          <a:p>
            <a:pPr marL="342900" indent="-342900">
              <a:lnSpc>
                <a:spcPct val="114000"/>
              </a:lnSpc>
              <a:buAutoNum type="arabicPeriod"/>
            </a:pPr>
            <a:r>
              <a:rPr lang="en-GB" sz="2200" dirty="0"/>
              <a:t> We will keep pace with the EU Sustainable Product Initiative†</a:t>
            </a:r>
          </a:p>
          <a:p>
            <a:pPr marL="342900" indent="-342900">
              <a:lnSpc>
                <a:spcPct val="114000"/>
              </a:lnSpc>
              <a:buAutoNum type="arabicPeriod"/>
            </a:pPr>
            <a:r>
              <a:rPr lang="en-GB" sz="2200" dirty="0"/>
              <a:t> We will develop support measures to further improve the reuse experience for consumers</a:t>
            </a:r>
          </a:p>
          <a:p>
            <a:pPr marL="342900" indent="-342900">
              <a:lnSpc>
                <a:spcPct val="114000"/>
              </a:lnSpc>
              <a:buAutoNum type="arabicPeriod"/>
            </a:pPr>
            <a:r>
              <a:rPr lang="en-GB" sz="2200" dirty="0"/>
              <a:t> We will run a national communications campaign focused on sustainable consumption</a:t>
            </a:r>
          </a:p>
        </p:txBody>
      </p:sp>
    </p:spTree>
    <p:extLst>
      <p:ext uri="{BB962C8B-B14F-4D97-AF65-F5344CB8AC3E}">
        <p14:creationId xmlns:p14="http://schemas.microsoft.com/office/powerpoint/2010/main" val="4011126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8A928D7DDFB64CB794F2BB56EEB8E1" ma:contentTypeVersion="14" ma:contentTypeDescription="Create a new document." ma:contentTypeScope="" ma:versionID="43edb1d6964fd0b48354305b0135518e">
  <xsd:schema xmlns:xsd="http://www.w3.org/2001/XMLSchema" xmlns:xs="http://www.w3.org/2001/XMLSchema" xmlns:p="http://schemas.microsoft.com/office/2006/metadata/properties" xmlns:ns1="http://schemas.microsoft.com/sharepoint/v3" xmlns:ns2="73a89e81-9289-4467-9668-1b01342d69f0" xmlns:ns3="29688f28-23f9-4438-9e67-76ed24638d19" targetNamespace="http://schemas.microsoft.com/office/2006/metadata/properties" ma:root="true" ma:fieldsID="ebb3c024fc60529dfbf982dcb94530fc" ns1:_="" ns2:_="" ns3:_="">
    <xsd:import namespace="http://schemas.microsoft.com/sharepoint/v3"/>
    <xsd:import namespace="73a89e81-9289-4467-9668-1b01342d69f0"/>
    <xsd:import namespace="29688f28-23f9-4438-9e67-76ed24638d19"/>
    <xsd:element name="properties">
      <xsd:complexType>
        <xsd:sequence>
          <xsd:element name="documentManagement">
            <xsd:complexType>
              <xsd:all>
                <xsd:element ref="ns2:SharedWithUsers" minOccurs="0"/>
                <xsd:element ref="ns1:IMAddress" minOccurs="0"/>
                <xsd:element ref="ns2:SharingHintHash"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a89e81-9289-4467-9668-1b01342d69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88f28-23f9-4438-9e67-76ed24638d1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Props1.xml><?xml version="1.0" encoding="utf-8"?>
<ds:datastoreItem xmlns:ds="http://schemas.openxmlformats.org/officeDocument/2006/customXml" ds:itemID="{51061619-13DE-4082-9176-E3D2C7012400}"/>
</file>

<file path=customXml/itemProps2.xml><?xml version="1.0" encoding="utf-8"?>
<ds:datastoreItem xmlns:ds="http://schemas.openxmlformats.org/officeDocument/2006/customXml" ds:itemID="{2C49AAD3-280F-4A24-B525-A30900530AD0}"/>
</file>

<file path=customXml/itemProps3.xml><?xml version="1.0" encoding="utf-8"?>
<ds:datastoreItem xmlns:ds="http://schemas.openxmlformats.org/officeDocument/2006/customXml" ds:itemID="{84E84C87-C6F0-478A-B024-EBD034FC97EA}"/>
</file>

<file path=docProps/app.xml><?xml version="1.0" encoding="utf-8"?>
<Properties xmlns="http://schemas.openxmlformats.org/officeDocument/2006/extended-properties" xmlns:vt="http://schemas.openxmlformats.org/officeDocument/2006/docPropsVTypes">
  <TotalTime>4167</TotalTime>
  <Words>2308</Words>
  <Application>Microsoft Office PowerPoint</Application>
  <PresentationFormat>Widescreen</PresentationFormat>
  <Paragraphs>273</Paragraphs>
  <Slides>36</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Courier New</vt:lpstr>
      <vt:lpstr>Dosis</vt:lpstr>
      <vt:lpstr>Dosis Medium</vt:lpstr>
      <vt:lpstr>Wingdings 3</vt:lpstr>
      <vt:lpstr>Office Theme</vt:lpstr>
      <vt:lpstr>Materials matter A circular economy for Scotland  Have your say</vt:lpstr>
      <vt:lpstr>Welcome</vt:lpstr>
      <vt:lpstr>An introduction to the Circular Economy bill and Route Map  Janet McVea and Gareth Heavisides Scottish Government</vt:lpstr>
      <vt:lpstr>Route Map and Circular Economy Bill Consultations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Lorna Slater Minister for Green jobs, the Circular Economy and Biodiversity </vt:lpstr>
      <vt:lpstr>Janek Vahk Climate, Energy and air Pollution Programme Coordinator, Zero Waste Europe </vt:lpstr>
      <vt:lpstr>Delivering Scotland's circular economy - route map to 2025 and beyond         Janek Vahk – CEAP Coordinator at Zero Waste Europe</vt:lpstr>
      <vt:lpstr>PowerPoint Presentation</vt:lpstr>
      <vt:lpstr>PowerPoint Presentation</vt:lpstr>
      <vt:lpstr>PowerPoint Presentation</vt:lpstr>
      <vt:lpstr>PowerPoint Presentation</vt:lpstr>
      <vt:lpstr>Thank you!</vt:lpstr>
      <vt:lpstr>Robert Höglund, Climate Advisor, Global Challenge </vt:lpstr>
      <vt:lpstr>Kim Pratt Circular Economy Campaigner, Friends of the Earth Scotland</vt:lpstr>
      <vt:lpstr>Priority issues</vt:lpstr>
      <vt:lpstr>Proposed carbon targets</vt:lpstr>
      <vt:lpstr>Next steps</vt:lpstr>
      <vt:lpstr>Q &amp; A session</vt:lpstr>
      <vt:lpstr>Break</vt:lpstr>
      <vt:lpstr>Discussion groups</vt:lpstr>
      <vt:lpstr>Feedback and close</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Overconsumption and climate change</dc:title>
  <dc:creator>Microsoft Office User</dc:creator>
  <cp:lastModifiedBy>Phoebe Cochrane</cp:lastModifiedBy>
  <cp:revision>143</cp:revision>
  <dcterms:created xsi:type="dcterms:W3CDTF">2022-04-21T08:02:41Z</dcterms:created>
  <dcterms:modified xsi:type="dcterms:W3CDTF">2022-06-29T07:48:25Z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0x010100FB8A928D7DDFB64CB794F2BB56EEB8E1</vt:lpwstr>
  </property>
</Properties>
</file>