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diagrams/data2.xml" ContentType="application/vnd.openxmlformats-officedocument.drawingml.diagramData+xml"/>
  <Override PartName="/ppt/diagrams/data3.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diagrams/drawing3.xml" ContentType="application/vnd.ms-office.drawingml.diagramDrawing+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5" r:id="rId2"/>
    <p:sldId id="358" r:id="rId3"/>
    <p:sldId id="297" r:id="rId4"/>
    <p:sldId id="355" r:id="rId5"/>
    <p:sldId id="354" r:id="rId6"/>
    <p:sldId id="372" r:id="rId7"/>
    <p:sldId id="376" r:id="rId8"/>
    <p:sldId id="377" r:id="rId9"/>
    <p:sldId id="378" r:id="rId10"/>
    <p:sldId id="379" r:id="rId11"/>
    <p:sldId id="373" r:id="rId12"/>
    <p:sldId id="320" r:id="rId13"/>
    <p:sldId id="322" r:id="rId14"/>
    <p:sldId id="317" r:id="rId15"/>
    <p:sldId id="346" r:id="rId16"/>
    <p:sldId id="299" r:id="rId17"/>
    <p:sldId id="380" r:id="rId18"/>
    <p:sldId id="381" r:id="rId19"/>
    <p:sldId id="382" r:id="rId20"/>
    <p:sldId id="264" r:id="rId21"/>
    <p:sldId id="304" r:id="rId22"/>
    <p:sldId id="30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1BF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54" autoAdjust="0"/>
    <p:restoredTop sz="86325" autoAdjust="0"/>
  </p:normalViewPr>
  <p:slideViewPr>
    <p:cSldViewPr snapToGrid="0">
      <p:cViewPr varScale="1">
        <p:scale>
          <a:sx n="54" d="100"/>
          <a:sy n="54" d="100"/>
        </p:scale>
        <p:origin x="828" y="5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026BB-BF23-4DF1-8FFA-1A9F48C6AA70}" type="doc">
      <dgm:prSet loTypeId="urn:microsoft.com/office/officeart/2005/8/layout/cycle6" loCatId="relationship" qsTypeId="urn:microsoft.com/office/officeart/2005/8/quickstyle/simple5" qsCatId="simple" csTypeId="urn:microsoft.com/office/officeart/2005/8/colors/colorful1" csCatId="colorful" phldr="1"/>
      <dgm:spPr/>
      <dgm:t>
        <a:bodyPr/>
        <a:lstStyle/>
        <a:p>
          <a:endParaRPr lang="en-GB"/>
        </a:p>
      </dgm:t>
    </dgm:pt>
    <dgm:pt modelId="{3598C499-0DA4-4AB9-9487-6BDA85B8CF87}">
      <dgm:prSet phldrT="[Text]" custT="1"/>
      <dgm:spPr/>
      <dgm:t>
        <a:bodyPr/>
        <a:lstStyle/>
        <a:p>
          <a:r>
            <a:rPr lang="en-GB" sz="2400" dirty="0"/>
            <a:t>Possibility</a:t>
          </a:r>
          <a:endParaRPr lang="en-GB" sz="2100" dirty="0"/>
        </a:p>
      </dgm:t>
    </dgm:pt>
    <dgm:pt modelId="{9A62BEB3-D1C0-4AFC-B7C7-5A27D3879713}" type="parTrans" cxnId="{91E31E7D-628C-4538-BF60-841C1E71115E}">
      <dgm:prSet/>
      <dgm:spPr/>
      <dgm:t>
        <a:bodyPr/>
        <a:lstStyle/>
        <a:p>
          <a:endParaRPr lang="en-GB"/>
        </a:p>
      </dgm:t>
    </dgm:pt>
    <dgm:pt modelId="{1DCCFBFE-78C3-41A3-8A74-8C5B293A3FBF}" type="sibTrans" cxnId="{91E31E7D-628C-4538-BF60-841C1E71115E}">
      <dgm:prSet/>
      <dgm:spPr/>
      <dgm:t>
        <a:bodyPr/>
        <a:lstStyle/>
        <a:p>
          <a:endParaRPr lang="en-GB"/>
        </a:p>
      </dgm:t>
    </dgm:pt>
    <dgm:pt modelId="{5ECC66B4-48F7-472B-B0B6-D66F63BCE394}">
      <dgm:prSet phldrT="[Text]" custT="1"/>
      <dgm:spPr/>
      <dgm:t>
        <a:bodyPr/>
        <a:lstStyle/>
        <a:p>
          <a:r>
            <a:rPr lang="en-GB" sz="2400" dirty="0"/>
            <a:t>Authenticity</a:t>
          </a:r>
          <a:endParaRPr lang="en-GB" sz="2100" dirty="0"/>
        </a:p>
      </dgm:t>
    </dgm:pt>
    <dgm:pt modelId="{847DA666-A667-4093-A313-F566A2E7CC32}" type="parTrans" cxnId="{77184B98-6BD6-4875-9615-0C94B29D071A}">
      <dgm:prSet/>
      <dgm:spPr/>
      <dgm:t>
        <a:bodyPr/>
        <a:lstStyle/>
        <a:p>
          <a:endParaRPr lang="en-GB"/>
        </a:p>
      </dgm:t>
    </dgm:pt>
    <dgm:pt modelId="{4B81AB01-031C-4D3B-B161-BA60BDF8C593}" type="sibTrans" cxnId="{77184B98-6BD6-4875-9615-0C94B29D071A}">
      <dgm:prSet/>
      <dgm:spPr/>
      <dgm:t>
        <a:bodyPr/>
        <a:lstStyle/>
        <a:p>
          <a:endParaRPr lang="en-GB"/>
        </a:p>
      </dgm:t>
    </dgm:pt>
    <dgm:pt modelId="{A3947F6A-FD38-4451-B618-3EC2D4E017F7}">
      <dgm:prSet phldrT="[Text]"/>
      <dgm:spPr/>
      <dgm:t>
        <a:bodyPr/>
        <a:lstStyle/>
        <a:p>
          <a:r>
            <a:rPr lang="en-GB" dirty="0"/>
            <a:t>Safety</a:t>
          </a:r>
        </a:p>
      </dgm:t>
    </dgm:pt>
    <dgm:pt modelId="{C65005D6-337B-4FB5-B3A5-27E9D15F06FC}" type="parTrans" cxnId="{B489DD4C-6E8A-451B-87ED-0CF841E895DB}">
      <dgm:prSet/>
      <dgm:spPr/>
      <dgm:t>
        <a:bodyPr/>
        <a:lstStyle/>
        <a:p>
          <a:endParaRPr lang="en-GB"/>
        </a:p>
      </dgm:t>
    </dgm:pt>
    <dgm:pt modelId="{7EA3A8B8-3A2B-4BA1-B356-1105E7AEA3DB}" type="sibTrans" cxnId="{B489DD4C-6E8A-451B-87ED-0CF841E895DB}">
      <dgm:prSet/>
      <dgm:spPr/>
      <dgm:t>
        <a:bodyPr/>
        <a:lstStyle/>
        <a:p>
          <a:endParaRPr lang="en-GB"/>
        </a:p>
      </dgm:t>
    </dgm:pt>
    <dgm:pt modelId="{C5AF3594-8562-40BE-8D8D-84C8735CF21F}">
      <dgm:prSet phldrT="[Text]"/>
      <dgm:spPr/>
      <dgm:t>
        <a:bodyPr/>
        <a:lstStyle/>
        <a:p>
          <a:r>
            <a:rPr lang="en-GB" dirty="0"/>
            <a:t>Legitimacy</a:t>
          </a:r>
        </a:p>
      </dgm:t>
    </dgm:pt>
    <dgm:pt modelId="{6942EB33-1D83-4C73-9544-0E82B75AFE26}" type="parTrans" cxnId="{7FB6FF5B-BECD-4A2C-88C7-5D36C0E940D0}">
      <dgm:prSet/>
      <dgm:spPr/>
      <dgm:t>
        <a:bodyPr/>
        <a:lstStyle/>
        <a:p>
          <a:endParaRPr lang="en-GB"/>
        </a:p>
      </dgm:t>
    </dgm:pt>
    <dgm:pt modelId="{45388AB7-205D-4002-88E5-169EE82B81FA}" type="sibTrans" cxnId="{7FB6FF5B-BECD-4A2C-88C7-5D36C0E940D0}">
      <dgm:prSet/>
      <dgm:spPr/>
      <dgm:t>
        <a:bodyPr/>
        <a:lstStyle/>
        <a:p>
          <a:endParaRPr lang="en-GB"/>
        </a:p>
      </dgm:t>
    </dgm:pt>
    <dgm:pt modelId="{50F076A4-AF74-4561-8AEC-7979C40AA1EE}">
      <dgm:prSet phldrT="[Text]"/>
      <dgm:spPr/>
      <dgm:t>
        <a:bodyPr/>
        <a:lstStyle/>
        <a:p>
          <a:r>
            <a:rPr lang="en-GB" dirty="0"/>
            <a:t>Dignity</a:t>
          </a:r>
        </a:p>
      </dgm:t>
    </dgm:pt>
    <dgm:pt modelId="{13573166-4874-4608-9A30-75D36C9A82A3}" type="parTrans" cxnId="{FE25DE57-8853-4B80-B06D-61562DF29DFB}">
      <dgm:prSet/>
      <dgm:spPr/>
      <dgm:t>
        <a:bodyPr/>
        <a:lstStyle/>
        <a:p>
          <a:endParaRPr lang="en-GB"/>
        </a:p>
      </dgm:t>
    </dgm:pt>
    <dgm:pt modelId="{3847E835-C698-493E-88EA-6F48EC26190C}" type="sibTrans" cxnId="{FE25DE57-8853-4B80-B06D-61562DF29DFB}">
      <dgm:prSet/>
      <dgm:spPr/>
      <dgm:t>
        <a:bodyPr/>
        <a:lstStyle/>
        <a:p>
          <a:endParaRPr lang="en-GB"/>
        </a:p>
      </dgm:t>
    </dgm:pt>
    <dgm:pt modelId="{EF08255B-4B98-46A6-BAAA-DDA4977D44AA}" type="pres">
      <dgm:prSet presAssocID="{8F0026BB-BF23-4DF1-8FFA-1A9F48C6AA70}" presName="cycle" presStyleCnt="0">
        <dgm:presLayoutVars>
          <dgm:dir/>
          <dgm:resizeHandles val="exact"/>
        </dgm:presLayoutVars>
      </dgm:prSet>
      <dgm:spPr/>
    </dgm:pt>
    <dgm:pt modelId="{B3D907DD-B9C3-42B0-8817-951AEB94593B}" type="pres">
      <dgm:prSet presAssocID="{3598C499-0DA4-4AB9-9487-6BDA85B8CF87}" presName="node" presStyleLbl="node1" presStyleIdx="0" presStyleCnt="5">
        <dgm:presLayoutVars>
          <dgm:bulletEnabled val="1"/>
        </dgm:presLayoutVars>
      </dgm:prSet>
      <dgm:spPr/>
    </dgm:pt>
    <dgm:pt modelId="{B872C1C9-7EA0-4A6B-A974-E31A755A622D}" type="pres">
      <dgm:prSet presAssocID="{3598C499-0DA4-4AB9-9487-6BDA85B8CF87}" presName="spNode" presStyleCnt="0"/>
      <dgm:spPr/>
    </dgm:pt>
    <dgm:pt modelId="{16BC71D5-57E7-45C2-9DD0-73BD250973CE}" type="pres">
      <dgm:prSet presAssocID="{1DCCFBFE-78C3-41A3-8A74-8C5B293A3FBF}" presName="sibTrans" presStyleLbl="sibTrans1D1" presStyleIdx="0" presStyleCnt="5"/>
      <dgm:spPr/>
    </dgm:pt>
    <dgm:pt modelId="{78592638-982A-4768-9F4A-7F49431EFEAF}" type="pres">
      <dgm:prSet presAssocID="{5ECC66B4-48F7-472B-B0B6-D66F63BCE394}" presName="node" presStyleLbl="node1" presStyleIdx="1" presStyleCnt="5" custScaleX="117171">
        <dgm:presLayoutVars>
          <dgm:bulletEnabled val="1"/>
        </dgm:presLayoutVars>
      </dgm:prSet>
      <dgm:spPr/>
    </dgm:pt>
    <dgm:pt modelId="{DBB94042-65B8-41F3-9F31-81D5D39609B8}" type="pres">
      <dgm:prSet presAssocID="{5ECC66B4-48F7-472B-B0B6-D66F63BCE394}" presName="spNode" presStyleCnt="0"/>
      <dgm:spPr/>
    </dgm:pt>
    <dgm:pt modelId="{CBA1DA99-9E28-4DC6-938A-EA1DC0E0C0BD}" type="pres">
      <dgm:prSet presAssocID="{4B81AB01-031C-4D3B-B161-BA60BDF8C593}" presName="sibTrans" presStyleLbl="sibTrans1D1" presStyleIdx="1" presStyleCnt="5"/>
      <dgm:spPr/>
    </dgm:pt>
    <dgm:pt modelId="{8CCA83EC-F184-48E2-9A47-159DC5285775}" type="pres">
      <dgm:prSet presAssocID="{A3947F6A-FD38-4451-B618-3EC2D4E017F7}" presName="node" presStyleLbl="node1" presStyleIdx="2" presStyleCnt="5">
        <dgm:presLayoutVars>
          <dgm:bulletEnabled val="1"/>
        </dgm:presLayoutVars>
      </dgm:prSet>
      <dgm:spPr/>
    </dgm:pt>
    <dgm:pt modelId="{84440C1C-B66E-482A-84EE-86900DBB2D11}" type="pres">
      <dgm:prSet presAssocID="{A3947F6A-FD38-4451-B618-3EC2D4E017F7}" presName="spNode" presStyleCnt="0"/>
      <dgm:spPr/>
    </dgm:pt>
    <dgm:pt modelId="{41E59D76-637E-4B71-A40C-F5C0449F953A}" type="pres">
      <dgm:prSet presAssocID="{7EA3A8B8-3A2B-4BA1-B356-1105E7AEA3DB}" presName="sibTrans" presStyleLbl="sibTrans1D1" presStyleIdx="2" presStyleCnt="5"/>
      <dgm:spPr/>
    </dgm:pt>
    <dgm:pt modelId="{AD8EB11E-B5A8-4681-8E99-93BE61795B8B}" type="pres">
      <dgm:prSet presAssocID="{C5AF3594-8562-40BE-8D8D-84C8735CF21F}" presName="node" presStyleLbl="node1" presStyleIdx="3" presStyleCnt="5">
        <dgm:presLayoutVars>
          <dgm:bulletEnabled val="1"/>
        </dgm:presLayoutVars>
      </dgm:prSet>
      <dgm:spPr/>
    </dgm:pt>
    <dgm:pt modelId="{96C3C7EC-B1B8-4944-ACFD-9D95F7332D0E}" type="pres">
      <dgm:prSet presAssocID="{C5AF3594-8562-40BE-8D8D-84C8735CF21F}" presName="spNode" presStyleCnt="0"/>
      <dgm:spPr/>
    </dgm:pt>
    <dgm:pt modelId="{93AD4CDC-591B-43F0-A47E-63FCA0465241}" type="pres">
      <dgm:prSet presAssocID="{45388AB7-205D-4002-88E5-169EE82B81FA}" presName="sibTrans" presStyleLbl="sibTrans1D1" presStyleIdx="3" presStyleCnt="5"/>
      <dgm:spPr/>
    </dgm:pt>
    <dgm:pt modelId="{A20F3BED-ECCF-4424-AF3E-35E7CE060376}" type="pres">
      <dgm:prSet presAssocID="{50F076A4-AF74-4561-8AEC-7979C40AA1EE}" presName="node" presStyleLbl="node1" presStyleIdx="4" presStyleCnt="5">
        <dgm:presLayoutVars>
          <dgm:bulletEnabled val="1"/>
        </dgm:presLayoutVars>
      </dgm:prSet>
      <dgm:spPr/>
    </dgm:pt>
    <dgm:pt modelId="{07515267-D4C3-4E7A-8675-B89590577070}" type="pres">
      <dgm:prSet presAssocID="{50F076A4-AF74-4561-8AEC-7979C40AA1EE}" presName="spNode" presStyleCnt="0"/>
      <dgm:spPr/>
    </dgm:pt>
    <dgm:pt modelId="{D77B1A19-A81A-4680-ADD9-A2F01AD8F097}" type="pres">
      <dgm:prSet presAssocID="{3847E835-C698-493E-88EA-6F48EC26190C}" presName="sibTrans" presStyleLbl="sibTrans1D1" presStyleIdx="4" presStyleCnt="5"/>
      <dgm:spPr/>
    </dgm:pt>
  </dgm:ptLst>
  <dgm:cxnLst>
    <dgm:cxn modelId="{05548809-64FD-4861-8AF0-D7C6AB994713}" type="presOf" srcId="{A3947F6A-FD38-4451-B618-3EC2D4E017F7}" destId="{8CCA83EC-F184-48E2-9A47-159DC5285775}" srcOrd="0" destOrd="0" presId="urn:microsoft.com/office/officeart/2005/8/layout/cycle6"/>
    <dgm:cxn modelId="{E4D5C521-7DBF-496C-89CF-53919B746FB7}" type="presOf" srcId="{3598C499-0DA4-4AB9-9487-6BDA85B8CF87}" destId="{B3D907DD-B9C3-42B0-8817-951AEB94593B}" srcOrd="0" destOrd="0" presId="urn:microsoft.com/office/officeart/2005/8/layout/cycle6"/>
    <dgm:cxn modelId="{435A9A30-6F29-41DA-BDDE-395E6CFBBEA3}" type="presOf" srcId="{7EA3A8B8-3A2B-4BA1-B356-1105E7AEA3DB}" destId="{41E59D76-637E-4B71-A40C-F5C0449F953A}" srcOrd="0" destOrd="0" presId="urn:microsoft.com/office/officeart/2005/8/layout/cycle6"/>
    <dgm:cxn modelId="{7FB6FF5B-BECD-4A2C-88C7-5D36C0E940D0}" srcId="{8F0026BB-BF23-4DF1-8FFA-1A9F48C6AA70}" destId="{C5AF3594-8562-40BE-8D8D-84C8735CF21F}" srcOrd="3" destOrd="0" parTransId="{6942EB33-1D83-4C73-9544-0E82B75AFE26}" sibTransId="{45388AB7-205D-4002-88E5-169EE82B81FA}"/>
    <dgm:cxn modelId="{2E3AC660-13C4-4101-912A-99FF29679F13}" type="presOf" srcId="{C5AF3594-8562-40BE-8D8D-84C8735CF21F}" destId="{AD8EB11E-B5A8-4681-8E99-93BE61795B8B}" srcOrd="0" destOrd="0" presId="urn:microsoft.com/office/officeart/2005/8/layout/cycle6"/>
    <dgm:cxn modelId="{B489DD4C-6E8A-451B-87ED-0CF841E895DB}" srcId="{8F0026BB-BF23-4DF1-8FFA-1A9F48C6AA70}" destId="{A3947F6A-FD38-4451-B618-3EC2D4E017F7}" srcOrd="2" destOrd="0" parTransId="{C65005D6-337B-4FB5-B3A5-27E9D15F06FC}" sibTransId="{7EA3A8B8-3A2B-4BA1-B356-1105E7AEA3DB}"/>
    <dgm:cxn modelId="{98B8554F-FBCC-4CB7-BE15-41396D8A06B3}" type="presOf" srcId="{4B81AB01-031C-4D3B-B161-BA60BDF8C593}" destId="{CBA1DA99-9E28-4DC6-938A-EA1DC0E0C0BD}" srcOrd="0" destOrd="0" presId="urn:microsoft.com/office/officeart/2005/8/layout/cycle6"/>
    <dgm:cxn modelId="{FE25DE57-8853-4B80-B06D-61562DF29DFB}" srcId="{8F0026BB-BF23-4DF1-8FFA-1A9F48C6AA70}" destId="{50F076A4-AF74-4561-8AEC-7979C40AA1EE}" srcOrd="4" destOrd="0" parTransId="{13573166-4874-4608-9A30-75D36C9A82A3}" sibTransId="{3847E835-C698-493E-88EA-6F48EC26190C}"/>
    <dgm:cxn modelId="{91E31E7D-628C-4538-BF60-841C1E71115E}" srcId="{8F0026BB-BF23-4DF1-8FFA-1A9F48C6AA70}" destId="{3598C499-0DA4-4AB9-9487-6BDA85B8CF87}" srcOrd="0" destOrd="0" parTransId="{9A62BEB3-D1C0-4AFC-B7C7-5A27D3879713}" sibTransId="{1DCCFBFE-78C3-41A3-8A74-8C5B293A3FBF}"/>
    <dgm:cxn modelId="{E80DEE90-D5A9-4792-81D4-7BC7659796D6}" type="presOf" srcId="{45388AB7-205D-4002-88E5-169EE82B81FA}" destId="{93AD4CDC-591B-43F0-A47E-63FCA0465241}" srcOrd="0" destOrd="0" presId="urn:microsoft.com/office/officeart/2005/8/layout/cycle6"/>
    <dgm:cxn modelId="{77184B98-6BD6-4875-9615-0C94B29D071A}" srcId="{8F0026BB-BF23-4DF1-8FFA-1A9F48C6AA70}" destId="{5ECC66B4-48F7-472B-B0B6-D66F63BCE394}" srcOrd="1" destOrd="0" parTransId="{847DA666-A667-4093-A313-F566A2E7CC32}" sibTransId="{4B81AB01-031C-4D3B-B161-BA60BDF8C593}"/>
    <dgm:cxn modelId="{97F630AD-0B0D-485E-A756-5A5810FBA5FE}" type="presOf" srcId="{1DCCFBFE-78C3-41A3-8A74-8C5B293A3FBF}" destId="{16BC71D5-57E7-45C2-9DD0-73BD250973CE}" srcOrd="0" destOrd="0" presId="urn:microsoft.com/office/officeart/2005/8/layout/cycle6"/>
    <dgm:cxn modelId="{8CAF1AB2-20BC-49FD-9480-8378C326F2B5}" type="presOf" srcId="{3847E835-C698-493E-88EA-6F48EC26190C}" destId="{D77B1A19-A81A-4680-ADD9-A2F01AD8F097}" srcOrd="0" destOrd="0" presId="urn:microsoft.com/office/officeart/2005/8/layout/cycle6"/>
    <dgm:cxn modelId="{D37111C0-6DB4-4BDA-8056-EA55CBC49C36}" type="presOf" srcId="{5ECC66B4-48F7-472B-B0B6-D66F63BCE394}" destId="{78592638-982A-4768-9F4A-7F49431EFEAF}" srcOrd="0" destOrd="0" presId="urn:microsoft.com/office/officeart/2005/8/layout/cycle6"/>
    <dgm:cxn modelId="{BF6FD8D3-1314-4941-A1F1-2862C361B4E3}" type="presOf" srcId="{8F0026BB-BF23-4DF1-8FFA-1A9F48C6AA70}" destId="{EF08255B-4B98-46A6-BAAA-DDA4977D44AA}" srcOrd="0" destOrd="0" presId="urn:microsoft.com/office/officeart/2005/8/layout/cycle6"/>
    <dgm:cxn modelId="{69FCE2E6-EBF0-422A-BFA5-D5F21DDC377A}" type="presOf" srcId="{50F076A4-AF74-4561-8AEC-7979C40AA1EE}" destId="{A20F3BED-ECCF-4424-AF3E-35E7CE060376}" srcOrd="0" destOrd="0" presId="urn:microsoft.com/office/officeart/2005/8/layout/cycle6"/>
    <dgm:cxn modelId="{BA41E2BE-F4D7-46FA-8FD0-3868C9197315}" type="presParOf" srcId="{EF08255B-4B98-46A6-BAAA-DDA4977D44AA}" destId="{B3D907DD-B9C3-42B0-8817-951AEB94593B}" srcOrd="0" destOrd="0" presId="urn:microsoft.com/office/officeart/2005/8/layout/cycle6"/>
    <dgm:cxn modelId="{F2A84533-2447-47E3-88B0-EA00099F99A6}" type="presParOf" srcId="{EF08255B-4B98-46A6-BAAA-DDA4977D44AA}" destId="{B872C1C9-7EA0-4A6B-A974-E31A755A622D}" srcOrd="1" destOrd="0" presId="urn:microsoft.com/office/officeart/2005/8/layout/cycle6"/>
    <dgm:cxn modelId="{FCA9871E-02A9-4306-BF9D-3CE981E7905C}" type="presParOf" srcId="{EF08255B-4B98-46A6-BAAA-DDA4977D44AA}" destId="{16BC71D5-57E7-45C2-9DD0-73BD250973CE}" srcOrd="2" destOrd="0" presId="urn:microsoft.com/office/officeart/2005/8/layout/cycle6"/>
    <dgm:cxn modelId="{ABBD3E7B-826E-40E8-90F1-D73B7707D996}" type="presParOf" srcId="{EF08255B-4B98-46A6-BAAA-DDA4977D44AA}" destId="{78592638-982A-4768-9F4A-7F49431EFEAF}" srcOrd="3" destOrd="0" presId="urn:microsoft.com/office/officeart/2005/8/layout/cycle6"/>
    <dgm:cxn modelId="{0069F176-FE27-4D55-8990-E9FD1B4800AF}" type="presParOf" srcId="{EF08255B-4B98-46A6-BAAA-DDA4977D44AA}" destId="{DBB94042-65B8-41F3-9F31-81D5D39609B8}" srcOrd="4" destOrd="0" presId="urn:microsoft.com/office/officeart/2005/8/layout/cycle6"/>
    <dgm:cxn modelId="{5C1A7203-511A-4C31-9CDE-269EF6F8AC97}" type="presParOf" srcId="{EF08255B-4B98-46A6-BAAA-DDA4977D44AA}" destId="{CBA1DA99-9E28-4DC6-938A-EA1DC0E0C0BD}" srcOrd="5" destOrd="0" presId="urn:microsoft.com/office/officeart/2005/8/layout/cycle6"/>
    <dgm:cxn modelId="{946818D2-5BC8-4991-96F7-5D90C1209A68}" type="presParOf" srcId="{EF08255B-4B98-46A6-BAAA-DDA4977D44AA}" destId="{8CCA83EC-F184-48E2-9A47-159DC5285775}" srcOrd="6" destOrd="0" presId="urn:microsoft.com/office/officeart/2005/8/layout/cycle6"/>
    <dgm:cxn modelId="{628DF4C0-39FF-40C4-9986-8D67AA358CCF}" type="presParOf" srcId="{EF08255B-4B98-46A6-BAAA-DDA4977D44AA}" destId="{84440C1C-B66E-482A-84EE-86900DBB2D11}" srcOrd="7" destOrd="0" presId="urn:microsoft.com/office/officeart/2005/8/layout/cycle6"/>
    <dgm:cxn modelId="{237828EC-2E3A-4A3B-8252-0928D88C0689}" type="presParOf" srcId="{EF08255B-4B98-46A6-BAAA-DDA4977D44AA}" destId="{41E59D76-637E-4B71-A40C-F5C0449F953A}" srcOrd="8" destOrd="0" presId="urn:microsoft.com/office/officeart/2005/8/layout/cycle6"/>
    <dgm:cxn modelId="{37C59410-519D-448E-9FD0-F3B52D1C5930}" type="presParOf" srcId="{EF08255B-4B98-46A6-BAAA-DDA4977D44AA}" destId="{AD8EB11E-B5A8-4681-8E99-93BE61795B8B}" srcOrd="9" destOrd="0" presId="urn:microsoft.com/office/officeart/2005/8/layout/cycle6"/>
    <dgm:cxn modelId="{8EC9D1A7-892B-4C99-8D8E-0BBB1F25C51E}" type="presParOf" srcId="{EF08255B-4B98-46A6-BAAA-DDA4977D44AA}" destId="{96C3C7EC-B1B8-4944-ACFD-9D95F7332D0E}" srcOrd="10" destOrd="0" presId="urn:microsoft.com/office/officeart/2005/8/layout/cycle6"/>
    <dgm:cxn modelId="{6BDD489C-F08B-485E-B442-185762BDEB8D}" type="presParOf" srcId="{EF08255B-4B98-46A6-BAAA-DDA4977D44AA}" destId="{93AD4CDC-591B-43F0-A47E-63FCA0465241}" srcOrd="11" destOrd="0" presId="urn:microsoft.com/office/officeart/2005/8/layout/cycle6"/>
    <dgm:cxn modelId="{F8BA8565-B59D-4280-A268-DAD0D8B97A4F}" type="presParOf" srcId="{EF08255B-4B98-46A6-BAAA-DDA4977D44AA}" destId="{A20F3BED-ECCF-4424-AF3E-35E7CE060376}" srcOrd="12" destOrd="0" presId="urn:microsoft.com/office/officeart/2005/8/layout/cycle6"/>
    <dgm:cxn modelId="{440C4A5E-A10D-43A9-BC69-45EBA72A9316}" type="presParOf" srcId="{EF08255B-4B98-46A6-BAAA-DDA4977D44AA}" destId="{07515267-D4C3-4E7A-8675-B89590577070}" srcOrd="13" destOrd="0" presId="urn:microsoft.com/office/officeart/2005/8/layout/cycle6"/>
    <dgm:cxn modelId="{D8A573CF-2254-407C-A222-BCEF10486632}" type="presParOf" srcId="{EF08255B-4B98-46A6-BAAA-DDA4977D44AA}" destId="{D77B1A19-A81A-4680-ADD9-A2F01AD8F097}" srcOrd="14" destOrd="0" presId="urn:microsoft.com/office/officeart/2005/8/layout/cycle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B75482-E462-4691-8750-EC58A14250F2}"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9D59096E-B7C7-414A-84C3-AA462CB1B4A9}">
      <dgm:prSet phldrT="[Text]"/>
      <dgm:spPr/>
      <dgm:t>
        <a:bodyPr/>
        <a:lstStyle/>
        <a:p>
          <a:r>
            <a:rPr lang="en-GB" dirty="0"/>
            <a:t>Negative ideas/stereotypes (of a marginalised group)</a:t>
          </a:r>
        </a:p>
      </dgm:t>
    </dgm:pt>
    <dgm:pt modelId="{19A8DA05-4FD1-4727-A62D-37179A1BD4B7}" type="parTrans" cxnId="{8BD4EC13-10E2-44B3-BC52-933AAFC3611E}">
      <dgm:prSet/>
      <dgm:spPr/>
      <dgm:t>
        <a:bodyPr/>
        <a:lstStyle/>
        <a:p>
          <a:endParaRPr lang="en-GB"/>
        </a:p>
      </dgm:t>
    </dgm:pt>
    <dgm:pt modelId="{3389A66C-9619-47FE-89BC-3F5F3B9C371D}" type="sibTrans" cxnId="{8BD4EC13-10E2-44B3-BC52-933AAFC3611E}">
      <dgm:prSet/>
      <dgm:spPr/>
      <dgm:t>
        <a:bodyPr/>
        <a:lstStyle/>
        <a:p>
          <a:endParaRPr lang="en-GB"/>
        </a:p>
      </dgm:t>
    </dgm:pt>
    <dgm:pt modelId="{8228EB12-C51F-42FF-A996-D82D7754ECE5}">
      <dgm:prSet phldrT="[Text]"/>
      <dgm:spPr/>
      <dgm:t>
        <a:bodyPr/>
        <a:lstStyle/>
        <a:p>
          <a:r>
            <a:rPr lang="en-GB" dirty="0"/>
            <a:t>Structure – laws/ policies/ institutions</a:t>
          </a:r>
        </a:p>
      </dgm:t>
    </dgm:pt>
    <dgm:pt modelId="{7D6AE717-AF60-4571-AAA1-611383BAA70D}" type="parTrans" cxnId="{4A23D5CF-A585-4F8B-81DD-CCD2CCA92439}">
      <dgm:prSet/>
      <dgm:spPr/>
      <dgm:t>
        <a:bodyPr/>
        <a:lstStyle/>
        <a:p>
          <a:endParaRPr lang="en-GB"/>
        </a:p>
      </dgm:t>
    </dgm:pt>
    <dgm:pt modelId="{FDC90B8F-5325-45C6-BE97-3A5E3F2900CF}" type="sibTrans" cxnId="{4A23D5CF-A585-4F8B-81DD-CCD2CCA92439}">
      <dgm:prSet/>
      <dgm:spPr/>
      <dgm:t>
        <a:bodyPr/>
        <a:lstStyle/>
        <a:p>
          <a:endParaRPr lang="en-GB"/>
        </a:p>
      </dgm:t>
    </dgm:pt>
    <dgm:pt modelId="{0089A39C-F879-43E8-BDC9-0C6A85D65047}">
      <dgm:prSet phldrT="[Text]"/>
      <dgm:spPr/>
      <dgm:t>
        <a:bodyPr/>
        <a:lstStyle/>
        <a:p>
          <a:r>
            <a:rPr lang="en-GB" dirty="0"/>
            <a:t>Negative outcomes – inequity (for a marginalised group)</a:t>
          </a:r>
        </a:p>
      </dgm:t>
    </dgm:pt>
    <dgm:pt modelId="{03506EA5-23A5-40B9-8701-4AE8A10240C9}" type="parTrans" cxnId="{BFEABD6E-411F-424A-B80A-68BF119CD625}">
      <dgm:prSet/>
      <dgm:spPr/>
      <dgm:t>
        <a:bodyPr/>
        <a:lstStyle/>
        <a:p>
          <a:endParaRPr lang="en-GB"/>
        </a:p>
      </dgm:t>
    </dgm:pt>
    <dgm:pt modelId="{078A4F2D-A53F-4838-8F77-4CB08B16F82C}" type="sibTrans" cxnId="{BFEABD6E-411F-424A-B80A-68BF119CD625}">
      <dgm:prSet/>
      <dgm:spPr/>
      <dgm:t>
        <a:bodyPr/>
        <a:lstStyle/>
        <a:p>
          <a:endParaRPr lang="en-GB"/>
        </a:p>
      </dgm:t>
    </dgm:pt>
    <dgm:pt modelId="{9289202A-83F4-491C-8CE0-EA0FD88DF1DB}" type="pres">
      <dgm:prSet presAssocID="{E2B75482-E462-4691-8750-EC58A14250F2}" presName="Name0" presStyleCnt="0">
        <dgm:presLayoutVars>
          <dgm:dir/>
          <dgm:resizeHandles val="exact"/>
        </dgm:presLayoutVars>
      </dgm:prSet>
      <dgm:spPr/>
    </dgm:pt>
    <dgm:pt modelId="{C282439D-BC49-439B-95F2-4DF9D2B2CE4D}" type="pres">
      <dgm:prSet presAssocID="{E2B75482-E462-4691-8750-EC58A14250F2}" presName="cycle" presStyleCnt="0"/>
      <dgm:spPr/>
    </dgm:pt>
    <dgm:pt modelId="{11831E91-4075-47C8-B7DF-E4EB9250561B}" type="pres">
      <dgm:prSet presAssocID="{9D59096E-B7C7-414A-84C3-AA462CB1B4A9}" presName="nodeFirstNode" presStyleLbl="node1" presStyleIdx="0" presStyleCnt="3">
        <dgm:presLayoutVars>
          <dgm:bulletEnabled val="1"/>
        </dgm:presLayoutVars>
      </dgm:prSet>
      <dgm:spPr/>
    </dgm:pt>
    <dgm:pt modelId="{70086348-958E-4B95-BD06-E58F78BC7443}" type="pres">
      <dgm:prSet presAssocID="{3389A66C-9619-47FE-89BC-3F5F3B9C371D}" presName="sibTransFirstNode" presStyleLbl="bgShp" presStyleIdx="0" presStyleCnt="1"/>
      <dgm:spPr/>
    </dgm:pt>
    <dgm:pt modelId="{924F37FA-8C4D-4C80-9DAF-8FCAA05855C8}" type="pres">
      <dgm:prSet presAssocID="{8228EB12-C51F-42FF-A996-D82D7754ECE5}" presName="nodeFollowingNodes" presStyleLbl="node1" presStyleIdx="1" presStyleCnt="3">
        <dgm:presLayoutVars>
          <dgm:bulletEnabled val="1"/>
        </dgm:presLayoutVars>
      </dgm:prSet>
      <dgm:spPr/>
    </dgm:pt>
    <dgm:pt modelId="{87694B81-C9C4-4F3E-8938-3A94A73CC8E1}" type="pres">
      <dgm:prSet presAssocID="{0089A39C-F879-43E8-BDC9-0C6A85D65047}" presName="nodeFollowingNodes" presStyleLbl="node1" presStyleIdx="2" presStyleCnt="3">
        <dgm:presLayoutVars>
          <dgm:bulletEnabled val="1"/>
        </dgm:presLayoutVars>
      </dgm:prSet>
      <dgm:spPr/>
    </dgm:pt>
  </dgm:ptLst>
  <dgm:cxnLst>
    <dgm:cxn modelId="{8BD4EC13-10E2-44B3-BC52-933AAFC3611E}" srcId="{E2B75482-E462-4691-8750-EC58A14250F2}" destId="{9D59096E-B7C7-414A-84C3-AA462CB1B4A9}" srcOrd="0" destOrd="0" parTransId="{19A8DA05-4FD1-4727-A62D-37179A1BD4B7}" sibTransId="{3389A66C-9619-47FE-89BC-3F5F3B9C371D}"/>
    <dgm:cxn modelId="{770BFF13-5C2E-4B2E-AEA3-0CB3A6A147E3}" type="presOf" srcId="{3389A66C-9619-47FE-89BC-3F5F3B9C371D}" destId="{70086348-958E-4B95-BD06-E58F78BC7443}" srcOrd="0" destOrd="0" presId="urn:microsoft.com/office/officeart/2005/8/layout/cycle3"/>
    <dgm:cxn modelId="{D3DECD2B-E9DD-4120-84A1-5CB9E9472335}" type="presOf" srcId="{E2B75482-E462-4691-8750-EC58A14250F2}" destId="{9289202A-83F4-491C-8CE0-EA0FD88DF1DB}" srcOrd="0" destOrd="0" presId="urn:microsoft.com/office/officeart/2005/8/layout/cycle3"/>
    <dgm:cxn modelId="{FF691D66-BAD3-41B3-A7E5-BBE7EECE3113}" type="presOf" srcId="{8228EB12-C51F-42FF-A996-D82D7754ECE5}" destId="{924F37FA-8C4D-4C80-9DAF-8FCAA05855C8}" srcOrd="0" destOrd="0" presId="urn:microsoft.com/office/officeart/2005/8/layout/cycle3"/>
    <dgm:cxn modelId="{BFEABD6E-411F-424A-B80A-68BF119CD625}" srcId="{E2B75482-E462-4691-8750-EC58A14250F2}" destId="{0089A39C-F879-43E8-BDC9-0C6A85D65047}" srcOrd="2" destOrd="0" parTransId="{03506EA5-23A5-40B9-8701-4AE8A10240C9}" sibTransId="{078A4F2D-A53F-4838-8F77-4CB08B16F82C}"/>
    <dgm:cxn modelId="{07BC79B9-F65A-4ED1-9302-6A0941BB8F8D}" type="presOf" srcId="{0089A39C-F879-43E8-BDC9-0C6A85D65047}" destId="{87694B81-C9C4-4F3E-8938-3A94A73CC8E1}" srcOrd="0" destOrd="0" presId="urn:microsoft.com/office/officeart/2005/8/layout/cycle3"/>
    <dgm:cxn modelId="{4A23D5CF-A585-4F8B-81DD-CCD2CCA92439}" srcId="{E2B75482-E462-4691-8750-EC58A14250F2}" destId="{8228EB12-C51F-42FF-A996-D82D7754ECE5}" srcOrd="1" destOrd="0" parTransId="{7D6AE717-AF60-4571-AAA1-611383BAA70D}" sibTransId="{FDC90B8F-5325-45C6-BE97-3A5E3F2900CF}"/>
    <dgm:cxn modelId="{10DFD2DC-2B70-48A9-B781-EE7544493292}" type="presOf" srcId="{9D59096E-B7C7-414A-84C3-AA462CB1B4A9}" destId="{11831E91-4075-47C8-B7DF-E4EB9250561B}" srcOrd="0" destOrd="0" presId="urn:microsoft.com/office/officeart/2005/8/layout/cycle3"/>
    <dgm:cxn modelId="{44B7BBE1-02C7-4597-9086-9E5EC76D9505}" type="presParOf" srcId="{9289202A-83F4-491C-8CE0-EA0FD88DF1DB}" destId="{C282439D-BC49-439B-95F2-4DF9D2B2CE4D}" srcOrd="0" destOrd="0" presId="urn:microsoft.com/office/officeart/2005/8/layout/cycle3"/>
    <dgm:cxn modelId="{48D5B40A-5772-4BC1-8A1F-5966915EB3AD}" type="presParOf" srcId="{C282439D-BC49-439B-95F2-4DF9D2B2CE4D}" destId="{11831E91-4075-47C8-B7DF-E4EB9250561B}" srcOrd="0" destOrd="0" presId="urn:microsoft.com/office/officeart/2005/8/layout/cycle3"/>
    <dgm:cxn modelId="{2ADD8581-D054-47BD-A5BC-675D5CEDB641}" type="presParOf" srcId="{C282439D-BC49-439B-95F2-4DF9D2B2CE4D}" destId="{70086348-958E-4B95-BD06-E58F78BC7443}" srcOrd="1" destOrd="0" presId="urn:microsoft.com/office/officeart/2005/8/layout/cycle3"/>
    <dgm:cxn modelId="{2084FB42-BA68-440F-AC91-978C2617D2E1}" type="presParOf" srcId="{C282439D-BC49-439B-95F2-4DF9D2B2CE4D}" destId="{924F37FA-8C4D-4C80-9DAF-8FCAA05855C8}" srcOrd="2" destOrd="0" presId="urn:microsoft.com/office/officeart/2005/8/layout/cycle3"/>
    <dgm:cxn modelId="{90921604-E3BC-4D7F-80D6-4DEA8C61E79C}" type="presParOf" srcId="{C282439D-BC49-439B-95F2-4DF9D2B2CE4D}" destId="{87694B81-C9C4-4F3E-8938-3A94A73CC8E1}" srcOrd="3" destOrd="0" presId="urn:microsoft.com/office/officeart/2005/8/layout/cycle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0026BB-BF23-4DF1-8FFA-1A9F48C6AA70}" type="doc">
      <dgm:prSet loTypeId="urn:microsoft.com/office/officeart/2005/8/layout/cycle6" loCatId="relationship" qsTypeId="urn:microsoft.com/office/officeart/2005/8/quickstyle/simple5" qsCatId="simple" csTypeId="urn:microsoft.com/office/officeart/2005/8/colors/colorful1" csCatId="colorful" phldr="1"/>
      <dgm:spPr/>
      <dgm:t>
        <a:bodyPr/>
        <a:lstStyle/>
        <a:p>
          <a:endParaRPr lang="en-GB"/>
        </a:p>
      </dgm:t>
    </dgm:pt>
    <dgm:pt modelId="{3598C499-0DA4-4AB9-9487-6BDA85B8CF87}">
      <dgm:prSet phldrT="[Text]" custT="1"/>
      <dgm:spPr/>
      <dgm:t>
        <a:bodyPr/>
        <a:lstStyle/>
        <a:p>
          <a:r>
            <a:rPr lang="en-GB" sz="2400" dirty="0"/>
            <a:t>Possibility</a:t>
          </a:r>
        </a:p>
      </dgm:t>
    </dgm:pt>
    <dgm:pt modelId="{9A62BEB3-D1C0-4AFC-B7C7-5A27D3879713}" type="parTrans" cxnId="{91E31E7D-628C-4538-BF60-841C1E71115E}">
      <dgm:prSet/>
      <dgm:spPr/>
      <dgm:t>
        <a:bodyPr/>
        <a:lstStyle/>
        <a:p>
          <a:endParaRPr lang="en-GB"/>
        </a:p>
      </dgm:t>
    </dgm:pt>
    <dgm:pt modelId="{1DCCFBFE-78C3-41A3-8A74-8C5B293A3FBF}" type="sibTrans" cxnId="{91E31E7D-628C-4538-BF60-841C1E71115E}">
      <dgm:prSet/>
      <dgm:spPr/>
      <dgm:t>
        <a:bodyPr/>
        <a:lstStyle/>
        <a:p>
          <a:endParaRPr lang="en-GB"/>
        </a:p>
      </dgm:t>
    </dgm:pt>
    <dgm:pt modelId="{5ECC66B4-48F7-472B-B0B6-D66F63BCE394}">
      <dgm:prSet phldrT="[Text]" custT="1"/>
      <dgm:spPr/>
      <dgm:t>
        <a:bodyPr/>
        <a:lstStyle/>
        <a:p>
          <a:r>
            <a:rPr lang="en-GB" sz="2400" dirty="0"/>
            <a:t>Authenticity</a:t>
          </a:r>
        </a:p>
      </dgm:t>
    </dgm:pt>
    <dgm:pt modelId="{847DA666-A667-4093-A313-F566A2E7CC32}" type="parTrans" cxnId="{77184B98-6BD6-4875-9615-0C94B29D071A}">
      <dgm:prSet/>
      <dgm:spPr/>
      <dgm:t>
        <a:bodyPr/>
        <a:lstStyle/>
        <a:p>
          <a:endParaRPr lang="en-GB"/>
        </a:p>
      </dgm:t>
    </dgm:pt>
    <dgm:pt modelId="{4B81AB01-031C-4D3B-B161-BA60BDF8C593}" type="sibTrans" cxnId="{77184B98-6BD6-4875-9615-0C94B29D071A}">
      <dgm:prSet/>
      <dgm:spPr/>
      <dgm:t>
        <a:bodyPr/>
        <a:lstStyle/>
        <a:p>
          <a:endParaRPr lang="en-GB"/>
        </a:p>
      </dgm:t>
    </dgm:pt>
    <dgm:pt modelId="{A3947F6A-FD38-4451-B618-3EC2D4E017F7}">
      <dgm:prSet phldrT="[Text]" custT="1"/>
      <dgm:spPr/>
      <dgm:t>
        <a:bodyPr/>
        <a:lstStyle/>
        <a:p>
          <a:r>
            <a:rPr lang="en-GB" sz="2800" dirty="0"/>
            <a:t>Safety</a:t>
          </a:r>
        </a:p>
      </dgm:t>
    </dgm:pt>
    <dgm:pt modelId="{C65005D6-337B-4FB5-B3A5-27E9D15F06FC}" type="parTrans" cxnId="{B489DD4C-6E8A-451B-87ED-0CF841E895DB}">
      <dgm:prSet/>
      <dgm:spPr/>
      <dgm:t>
        <a:bodyPr/>
        <a:lstStyle/>
        <a:p>
          <a:endParaRPr lang="en-GB"/>
        </a:p>
      </dgm:t>
    </dgm:pt>
    <dgm:pt modelId="{7EA3A8B8-3A2B-4BA1-B356-1105E7AEA3DB}" type="sibTrans" cxnId="{B489DD4C-6E8A-451B-87ED-0CF841E895DB}">
      <dgm:prSet/>
      <dgm:spPr/>
      <dgm:t>
        <a:bodyPr/>
        <a:lstStyle/>
        <a:p>
          <a:endParaRPr lang="en-GB"/>
        </a:p>
      </dgm:t>
    </dgm:pt>
    <dgm:pt modelId="{C5AF3594-8562-40BE-8D8D-84C8735CF21F}">
      <dgm:prSet phldrT="[Text]"/>
      <dgm:spPr/>
      <dgm:t>
        <a:bodyPr/>
        <a:lstStyle/>
        <a:p>
          <a:r>
            <a:rPr lang="en-GB" dirty="0"/>
            <a:t>Legitimacy</a:t>
          </a:r>
        </a:p>
      </dgm:t>
    </dgm:pt>
    <dgm:pt modelId="{6942EB33-1D83-4C73-9544-0E82B75AFE26}" type="parTrans" cxnId="{7FB6FF5B-BECD-4A2C-88C7-5D36C0E940D0}">
      <dgm:prSet/>
      <dgm:spPr/>
      <dgm:t>
        <a:bodyPr/>
        <a:lstStyle/>
        <a:p>
          <a:endParaRPr lang="en-GB"/>
        </a:p>
      </dgm:t>
    </dgm:pt>
    <dgm:pt modelId="{45388AB7-205D-4002-88E5-169EE82B81FA}" type="sibTrans" cxnId="{7FB6FF5B-BECD-4A2C-88C7-5D36C0E940D0}">
      <dgm:prSet/>
      <dgm:spPr/>
      <dgm:t>
        <a:bodyPr/>
        <a:lstStyle/>
        <a:p>
          <a:endParaRPr lang="en-GB"/>
        </a:p>
      </dgm:t>
    </dgm:pt>
    <dgm:pt modelId="{50F076A4-AF74-4561-8AEC-7979C40AA1EE}">
      <dgm:prSet phldrT="[Text]" custT="1"/>
      <dgm:spPr/>
      <dgm:t>
        <a:bodyPr/>
        <a:lstStyle/>
        <a:p>
          <a:r>
            <a:rPr lang="en-GB" sz="2400" dirty="0"/>
            <a:t>Dignity</a:t>
          </a:r>
          <a:endParaRPr lang="en-GB" sz="2100" dirty="0"/>
        </a:p>
      </dgm:t>
    </dgm:pt>
    <dgm:pt modelId="{13573166-4874-4608-9A30-75D36C9A82A3}" type="parTrans" cxnId="{FE25DE57-8853-4B80-B06D-61562DF29DFB}">
      <dgm:prSet/>
      <dgm:spPr/>
      <dgm:t>
        <a:bodyPr/>
        <a:lstStyle/>
        <a:p>
          <a:endParaRPr lang="en-GB"/>
        </a:p>
      </dgm:t>
    </dgm:pt>
    <dgm:pt modelId="{3847E835-C698-493E-88EA-6F48EC26190C}" type="sibTrans" cxnId="{FE25DE57-8853-4B80-B06D-61562DF29DFB}">
      <dgm:prSet/>
      <dgm:spPr/>
      <dgm:t>
        <a:bodyPr/>
        <a:lstStyle/>
        <a:p>
          <a:endParaRPr lang="en-GB"/>
        </a:p>
      </dgm:t>
    </dgm:pt>
    <dgm:pt modelId="{EF08255B-4B98-46A6-BAAA-DDA4977D44AA}" type="pres">
      <dgm:prSet presAssocID="{8F0026BB-BF23-4DF1-8FFA-1A9F48C6AA70}" presName="cycle" presStyleCnt="0">
        <dgm:presLayoutVars>
          <dgm:dir/>
          <dgm:resizeHandles val="exact"/>
        </dgm:presLayoutVars>
      </dgm:prSet>
      <dgm:spPr/>
    </dgm:pt>
    <dgm:pt modelId="{B3D907DD-B9C3-42B0-8817-951AEB94593B}" type="pres">
      <dgm:prSet presAssocID="{3598C499-0DA4-4AB9-9487-6BDA85B8CF87}" presName="node" presStyleLbl="node1" presStyleIdx="0" presStyleCnt="5">
        <dgm:presLayoutVars>
          <dgm:bulletEnabled val="1"/>
        </dgm:presLayoutVars>
      </dgm:prSet>
      <dgm:spPr/>
    </dgm:pt>
    <dgm:pt modelId="{B872C1C9-7EA0-4A6B-A974-E31A755A622D}" type="pres">
      <dgm:prSet presAssocID="{3598C499-0DA4-4AB9-9487-6BDA85B8CF87}" presName="spNode" presStyleCnt="0"/>
      <dgm:spPr/>
    </dgm:pt>
    <dgm:pt modelId="{16BC71D5-57E7-45C2-9DD0-73BD250973CE}" type="pres">
      <dgm:prSet presAssocID="{1DCCFBFE-78C3-41A3-8A74-8C5B293A3FBF}" presName="sibTrans" presStyleLbl="sibTrans1D1" presStyleIdx="0" presStyleCnt="5"/>
      <dgm:spPr/>
    </dgm:pt>
    <dgm:pt modelId="{78592638-982A-4768-9F4A-7F49431EFEAF}" type="pres">
      <dgm:prSet presAssocID="{5ECC66B4-48F7-472B-B0B6-D66F63BCE394}" presName="node" presStyleLbl="node1" presStyleIdx="1" presStyleCnt="5" custScaleX="115221">
        <dgm:presLayoutVars>
          <dgm:bulletEnabled val="1"/>
        </dgm:presLayoutVars>
      </dgm:prSet>
      <dgm:spPr/>
    </dgm:pt>
    <dgm:pt modelId="{DBB94042-65B8-41F3-9F31-81D5D39609B8}" type="pres">
      <dgm:prSet presAssocID="{5ECC66B4-48F7-472B-B0B6-D66F63BCE394}" presName="spNode" presStyleCnt="0"/>
      <dgm:spPr/>
    </dgm:pt>
    <dgm:pt modelId="{CBA1DA99-9E28-4DC6-938A-EA1DC0E0C0BD}" type="pres">
      <dgm:prSet presAssocID="{4B81AB01-031C-4D3B-B161-BA60BDF8C593}" presName="sibTrans" presStyleLbl="sibTrans1D1" presStyleIdx="1" presStyleCnt="5"/>
      <dgm:spPr/>
    </dgm:pt>
    <dgm:pt modelId="{8CCA83EC-F184-48E2-9A47-159DC5285775}" type="pres">
      <dgm:prSet presAssocID="{A3947F6A-FD38-4451-B618-3EC2D4E017F7}" presName="node" presStyleLbl="node1" presStyleIdx="2" presStyleCnt="5">
        <dgm:presLayoutVars>
          <dgm:bulletEnabled val="1"/>
        </dgm:presLayoutVars>
      </dgm:prSet>
      <dgm:spPr/>
    </dgm:pt>
    <dgm:pt modelId="{84440C1C-B66E-482A-84EE-86900DBB2D11}" type="pres">
      <dgm:prSet presAssocID="{A3947F6A-FD38-4451-B618-3EC2D4E017F7}" presName="spNode" presStyleCnt="0"/>
      <dgm:spPr/>
    </dgm:pt>
    <dgm:pt modelId="{41E59D76-637E-4B71-A40C-F5C0449F953A}" type="pres">
      <dgm:prSet presAssocID="{7EA3A8B8-3A2B-4BA1-B356-1105E7AEA3DB}" presName="sibTrans" presStyleLbl="sibTrans1D1" presStyleIdx="2" presStyleCnt="5"/>
      <dgm:spPr/>
    </dgm:pt>
    <dgm:pt modelId="{AD8EB11E-B5A8-4681-8E99-93BE61795B8B}" type="pres">
      <dgm:prSet presAssocID="{C5AF3594-8562-40BE-8D8D-84C8735CF21F}" presName="node" presStyleLbl="node1" presStyleIdx="3" presStyleCnt="5">
        <dgm:presLayoutVars>
          <dgm:bulletEnabled val="1"/>
        </dgm:presLayoutVars>
      </dgm:prSet>
      <dgm:spPr/>
    </dgm:pt>
    <dgm:pt modelId="{96C3C7EC-B1B8-4944-ACFD-9D95F7332D0E}" type="pres">
      <dgm:prSet presAssocID="{C5AF3594-8562-40BE-8D8D-84C8735CF21F}" presName="spNode" presStyleCnt="0"/>
      <dgm:spPr/>
    </dgm:pt>
    <dgm:pt modelId="{93AD4CDC-591B-43F0-A47E-63FCA0465241}" type="pres">
      <dgm:prSet presAssocID="{45388AB7-205D-4002-88E5-169EE82B81FA}" presName="sibTrans" presStyleLbl="sibTrans1D1" presStyleIdx="3" presStyleCnt="5"/>
      <dgm:spPr/>
    </dgm:pt>
    <dgm:pt modelId="{A20F3BED-ECCF-4424-AF3E-35E7CE060376}" type="pres">
      <dgm:prSet presAssocID="{50F076A4-AF74-4561-8AEC-7979C40AA1EE}" presName="node" presStyleLbl="node1" presStyleIdx="4" presStyleCnt="5">
        <dgm:presLayoutVars>
          <dgm:bulletEnabled val="1"/>
        </dgm:presLayoutVars>
      </dgm:prSet>
      <dgm:spPr/>
    </dgm:pt>
    <dgm:pt modelId="{07515267-D4C3-4E7A-8675-B89590577070}" type="pres">
      <dgm:prSet presAssocID="{50F076A4-AF74-4561-8AEC-7979C40AA1EE}" presName="spNode" presStyleCnt="0"/>
      <dgm:spPr/>
    </dgm:pt>
    <dgm:pt modelId="{D77B1A19-A81A-4680-ADD9-A2F01AD8F097}" type="pres">
      <dgm:prSet presAssocID="{3847E835-C698-493E-88EA-6F48EC26190C}" presName="sibTrans" presStyleLbl="sibTrans1D1" presStyleIdx="4" presStyleCnt="5"/>
      <dgm:spPr/>
    </dgm:pt>
  </dgm:ptLst>
  <dgm:cxnLst>
    <dgm:cxn modelId="{05548809-64FD-4861-8AF0-D7C6AB994713}" type="presOf" srcId="{A3947F6A-FD38-4451-B618-3EC2D4E017F7}" destId="{8CCA83EC-F184-48E2-9A47-159DC5285775}" srcOrd="0" destOrd="0" presId="urn:microsoft.com/office/officeart/2005/8/layout/cycle6"/>
    <dgm:cxn modelId="{E4D5C521-7DBF-496C-89CF-53919B746FB7}" type="presOf" srcId="{3598C499-0DA4-4AB9-9487-6BDA85B8CF87}" destId="{B3D907DD-B9C3-42B0-8817-951AEB94593B}" srcOrd="0" destOrd="0" presId="urn:microsoft.com/office/officeart/2005/8/layout/cycle6"/>
    <dgm:cxn modelId="{435A9A30-6F29-41DA-BDDE-395E6CFBBEA3}" type="presOf" srcId="{7EA3A8B8-3A2B-4BA1-B356-1105E7AEA3DB}" destId="{41E59D76-637E-4B71-A40C-F5C0449F953A}" srcOrd="0" destOrd="0" presId="urn:microsoft.com/office/officeart/2005/8/layout/cycle6"/>
    <dgm:cxn modelId="{7FB6FF5B-BECD-4A2C-88C7-5D36C0E940D0}" srcId="{8F0026BB-BF23-4DF1-8FFA-1A9F48C6AA70}" destId="{C5AF3594-8562-40BE-8D8D-84C8735CF21F}" srcOrd="3" destOrd="0" parTransId="{6942EB33-1D83-4C73-9544-0E82B75AFE26}" sibTransId="{45388AB7-205D-4002-88E5-169EE82B81FA}"/>
    <dgm:cxn modelId="{2E3AC660-13C4-4101-912A-99FF29679F13}" type="presOf" srcId="{C5AF3594-8562-40BE-8D8D-84C8735CF21F}" destId="{AD8EB11E-B5A8-4681-8E99-93BE61795B8B}" srcOrd="0" destOrd="0" presId="urn:microsoft.com/office/officeart/2005/8/layout/cycle6"/>
    <dgm:cxn modelId="{B489DD4C-6E8A-451B-87ED-0CF841E895DB}" srcId="{8F0026BB-BF23-4DF1-8FFA-1A9F48C6AA70}" destId="{A3947F6A-FD38-4451-B618-3EC2D4E017F7}" srcOrd="2" destOrd="0" parTransId="{C65005D6-337B-4FB5-B3A5-27E9D15F06FC}" sibTransId="{7EA3A8B8-3A2B-4BA1-B356-1105E7AEA3DB}"/>
    <dgm:cxn modelId="{98B8554F-FBCC-4CB7-BE15-41396D8A06B3}" type="presOf" srcId="{4B81AB01-031C-4D3B-B161-BA60BDF8C593}" destId="{CBA1DA99-9E28-4DC6-938A-EA1DC0E0C0BD}" srcOrd="0" destOrd="0" presId="urn:microsoft.com/office/officeart/2005/8/layout/cycle6"/>
    <dgm:cxn modelId="{FE25DE57-8853-4B80-B06D-61562DF29DFB}" srcId="{8F0026BB-BF23-4DF1-8FFA-1A9F48C6AA70}" destId="{50F076A4-AF74-4561-8AEC-7979C40AA1EE}" srcOrd="4" destOrd="0" parTransId="{13573166-4874-4608-9A30-75D36C9A82A3}" sibTransId="{3847E835-C698-493E-88EA-6F48EC26190C}"/>
    <dgm:cxn modelId="{91E31E7D-628C-4538-BF60-841C1E71115E}" srcId="{8F0026BB-BF23-4DF1-8FFA-1A9F48C6AA70}" destId="{3598C499-0DA4-4AB9-9487-6BDA85B8CF87}" srcOrd="0" destOrd="0" parTransId="{9A62BEB3-D1C0-4AFC-B7C7-5A27D3879713}" sibTransId="{1DCCFBFE-78C3-41A3-8A74-8C5B293A3FBF}"/>
    <dgm:cxn modelId="{E80DEE90-D5A9-4792-81D4-7BC7659796D6}" type="presOf" srcId="{45388AB7-205D-4002-88E5-169EE82B81FA}" destId="{93AD4CDC-591B-43F0-A47E-63FCA0465241}" srcOrd="0" destOrd="0" presId="urn:microsoft.com/office/officeart/2005/8/layout/cycle6"/>
    <dgm:cxn modelId="{77184B98-6BD6-4875-9615-0C94B29D071A}" srcId="{8F0026BB-BF23-4DF1-8FFA-1A9F48C6AA70}" destId="{5ECC66B4-48F7-472B-B0B6-D66F63BCE394}" srcOrd="1" destOrd="0" parTransId="{847DA666-A667-4093-A313-F566A2E7CC32}" sibTransId="{4B81AB01-031C-4D3B-B161-BA60BDF8C593}"/>
    <dgm:cxn modelId="{97F630AD-0B0D-485E-A756-5A5810FBA5FE}" type="presOf" srcId="{1DCCFBFE-78C3-41A3-8A74-8C5B293A3FBF}" destId="{16BC71D5-57E7-45C2-9DD0-73BD250973CE}" srcOrd="0" destOrd="0" presId="urn:microsoft.com/office/officeart/2005/8/layout/cycle6"/>
    <dgm:cxn modelId="{8CAF1AB2-20BC-49FD-9480-8378C326F2B5}" type="presOf" srcId="{3847E835-C698-493E-88EA-6F48EC26190C}" destId="{D77B1A19-A81A-4680-ADD9-A2F01AD8F097}" srcOrd="0" destOrd="0" presId="urn:microsoft.com/office/officeart/2005/8/layout/cycle6"/>
    <dgm:cxn modelId="{D37111C0-6DB4-4BDA-8056-EA55CBC49C36}" type="presOf" srcId="{5ECC66B4-48F7-472B-B0B6-D66F63BCE394}" destId="{78592638-982A-4768-9F4A-7F49431EFEAF}" srcOrd="0" destOrd="0" presId="urn:microsoft.com/office/officeart/2005/8/layout/cycle6"/>
    <dgm:cxn modelId="{BF6FD8D3-1314-4941-A1F1-2862C361B4E3}" type="presOf" srcId="{8F0026BB-BF23-4DF1-8FFA-1A9F48C6AA70}" destId="{EF08255B-4B98-46A6-BAAA-DDA4977D44AA}" srcOrd="0" destOrd="0" presId="urn:microsoft.com/office/officeart/2005/8/layout/cycle6"/>
    <dgm:cxn modelId="{69FCE2E6-EBF0-422A-BFA5-D5F21DDC377A}" type="presOf" srcId="{50F076A4-AF74-4561-8AEC-7979C40AA1EE}" destId="{A20F3BED-ECCF-4424-AF3E-35E7CE060376}" srcOrd="0" destOrd="0" presId="urn:microsoft.com/office/officeart/2005/8/layout/cycle6"/>
    <dgm:cxn modelId="{BA41E2BE-F4D7-46FA-8FD0-3868C9197315}" type="presParOf" srcId="{EF08255B-4B98-46A6-BAAA-DDA4977D44AA}" destId="{B3D907DD-B9C3-42B0-8817-951AEB94593B}" srcOrd="0" destOrd="0" presId="urn:microsoft.com/office/officeart/2005/8/layout/cycle6"/>
    <dgm:cxn modelId="{F2A84533-2447-47E3-88B0-EA00099F99A6}" type="presParOf" srcId="{EF08255B-4B98-46A6-BAAA-DDA4977D44AA}" destId="{B872C1C9-7EA0-4A6B-A974-E31A755A622D}" srcOrd="1" destOrd="0" presId="urn:microsoft.com/office/officeart/2005/8/layout/cycle6"/>
    <dgm:cxn modelId="{FCA9871E-02A9-4306-BF9D-3CE981E7905C}" type="presParOf" srcId="{EF08255B-4B98-46A6-BAAA-DDA4977D44AA}" destId="{16BC71D5-57E7-45C2-9DD0-73BD250973CE}" srcOrd="2" destOrd="0" presId="urn:microsoft.com/office/officeart/2005/8/layout/cycle6"/>
    <dgm:cxn modelId="{ABBD3E7B-826E-40E8-90F1-D73B7707D996}" type="presParOf" srcId="{EF08255B-4B98-46A6-BAAA-DDA4977D44AA}" destId="{78592638-982A-4768-9F4A-7F49431EFEAF}" srcOrd="3" destOrd="0" presId="urn:microsoft.com/office/officeart/2005/8/layout/cycle6"/>
    <dgm:cxn modelId="{0069F176-FE27-4D55-8990-E9FD1B4800AF}" type="presParOf" srcId="{EF08255B-4B98-46A6-BAAA-DDA4977D44AA}" destId="{DBB94042-65B8-41F3-9F31-81D5D39609B8}" srcOrd="4" destOrd="0" presId="urn:microsoft.com/office/officeart/2005/8/layout/cycle6"/>
    <dgm:cxn modelId="{5C1A7203-511A-4C31-9CDE-269EF6F8AC97}" type="presParOf" srcId="{EF08255B-4B98-46A6-BAAA-DDA4977D44AA}" destId="{CBA1DA99-9E28-4DC6-938A-EA1DC0E0C0BD}" srcOrd="5" destOrd="0" presId="urn:microsoft.com/office/officeart/2005/8/layout/cycle6"/>
    <dgm:cxn modelId="{946818D2-5BC8-4991-96F7-5D90C1209A68}" type="presParOf" srcId="{EF08255B-4B98-46A6-BAAA-DDA4977D44AA}" destId="{8CCA83EC-F184-48E2-9A47-159DC5285775}" srcOrd="6" destOrd="0" presId="urn:microsoft.com/office/officeart/2005/8/layout/cycle6"/>
    <dgm:cxn modelId="{628DF4C0-39FF-40C4-9986-8D67AA358CCF}" type="presParOf" srcId="{EF08255B-4B98-46A6-BAAA-DDA4977D44AA}" destId="{84440C1C-B66E-482A-84EE-86900DBB2D11}" srcOrd="7" destOrd="0" presId="urn:microsoft.com/office/officeart/2005/8/layout/cycle6"/>
    <dgm:cxn modelId="{237828EC-2E3A-4A3B-8252-0928D88C0689}" type="presParOf" srcId="{EF08255B-4B98-46A6-BAAA-DDA4977D44AA}" destId="{41E59D76-637E-4B71-A40C-F5C0449F953A}" srcOrd="8" destOrd="0" presId="urn:microsoft.com/office/officeart/2005/8/layout/cycle6"/>
    <dgm:cxn modelId="{37C59410-519D-448E-9FD0-F3B52D1C5930}" type="presParOf" srcId="{EF08255B-4B98-46A6-BAAA-DDA4977D44AA}" destId="{AD8EB11E-B5A8-4681-8E99-93BE61795B8B}" srcOrd="9" destOrd="0" presId="urn:microsoft.com/office/officeart/2005/8/layout/cycle6"/>
    <dgm:cxn modelId="{8EC9D1A7-892B-4C99-8D8E-0BBB1F25C51E}" type="presParOf" srcId="{EF08255B-4B98-46A6-BAAA-DDA4977D44AA}" destId="{96C3C7EC-B1B8-4944-ACFD-9D95F7332D0E}" srcOrd="10" destOrd="0" presId="urn:microsoft.com/office/officeart/2005/8/layout/cycle6"/>
    <dgm:cxn modelId="{6BDD489C-F08B-485E-B442-185762BDEB8D}" type="presParOf" srcId="{EF08255B-4B98-46A6-BAAA-DDA4977D44AA}" destId="{93AD4CDC-591B-43F0-A47E-63FCA0465241}" srcOrd="11" destOrd="0" presId="urn:microsoft.com/office/officeart/2005/8/layout/cycle6"/>
    <dgm:cxn modelId="{F8BA8565-B59D-4280-A268-DAD0D8B97A4F}" type="presParOf" srcId="{EF08255B-4B98-46A6-BAAA-DDA4977D44AA}" destId="{A20F3BED-ECCF-4424-AF3E-35E7CE060376}" srcOrd="12" destOrd="0" presId="urn:microsoft.com/office/officeart/2005/8/layout/cycle6"/>
    <dgm:cxn modelId="{440C4A5E-A10D-43A9-BC69-45EBA72A9316}" type="presParOf" srcId="{EF08255B-4B98-46A6-BAAA-DDA4977D44AA}" destId="{07515267-D4C3-4E7A-8675-B89590577070}" srcOrd="13" destOrd="0" presId="urn:microsoft.com/office/officeart/2005/8/layout/cycle6"/>
    <dgm:cxn modelId="{D8A573CF-2254-407C-A222-BCEF10486632}" type="presParOf" srcId="{EF08255B-4B98-46A6-BAAA-DDA4977D44AA}" destId="{D77B1A19-A81A-4680-ADD9-A2F01AD8F097}" srcOrd="14" destOrd="0" presId="urn:microsoft.com/office/officeart/2005/8/layout/cycle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907DD-B9C3-42B0-8817-951AEB94593B}">
      <dsp:nvSpPr>
        <dsp:cNvPr id="0" name=""/>
        <dsp:cNvSpPr/>
      </dsp:nvSpPr>
      <dsp:spPr>
        <a:xfrm>
          <a:off x="4028726" y="3272"/>
          <a:ext cx="1617217" cy="105119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Possibility</a:t>
          </a:r>
          <a:endParaRPr lang="en-GB" sz="2100" kern="1200" dirty="0"/>
        </a:p>
      </dsp:txBody>
      <dsp:txXfrm>
        <a:off x="4080041" y="54587"/>
        <a:ext cx="1514587" cy="948561"/>
      </dsp:txXfrm>
    </dsp:sp>
    <dsp:sp modelId="{16BC71D5-57E7-45C2-9DD0-73BD250973CE}">
      <dsp:nvSpPr>
        <dsp:cNvPr id="0" name=""/>
        <dsp:cNvSpPr/>
      </dsp:nvSpPr>
      <dsp:spPr>
        <a:xfrm>
          <a:off x="2738592" y="528868"/>
          <a:ext cx="4197484" cy="4197484"/>
        </a:xfrm>
        <a:custGeom>
          <a:avLst/>
          <a:gdLst/>
          <a:ahLst/>
          <a:cxnLst/>
          <a:rect l="0" t="0" r="0" b="0"/>
          <a:pathLst>
            <a:path>
              <a:moveTo>
                <a:pt x="2918442" y="166694"/>
              </a:moveTo>
              <a:arcTo wR="2098742" hR="2098742" stAng="17579389" swAng="1959830"/>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8592638-982A-4768-9F4A-7F49431EFEAF}">
      <dsp:nvSpPr>
        <dsp:cNvPr id="0" name=""/>
        <dsp:cNvSpPr/>
      </dsp:nvSpPr>
      <dsp:spPr>
        <a:xfrm>
          <a:off x="5885902" y="1453468"/>
          <a:ext cx="1894910" cy="1051191"/>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Authenticity</a:t>
          </a:r>
          <a:endParaRPr lang="en-GB" sz="2100" kern="1200" dirty="0"/>
        </a:p>
      </dsp:txBody>
      <dsp:txXfrm>
        <a:off x="5937217" y="1504783"/>
        <a:ext cx="1792280" cy="948561"/>
      </dsp:txXfrm>
    </dsp:sp>
    <dsp:sp modelId="{CBA1DA99-9E28-4DC6-938A-EA1DC0E0C0BD}">
      <dsp:nvSpPr>
        <dsp:cNvPr id="0" name=""/>
        <dsp:cNvSpPr/>
      </dsp:nvSpPr>
      <dsp:spPr>
        <a:xfrm>
          <a:off x="2738592" y="528868"/>
          <a:ext cx="4197484" cy="4197484"/>
        </a:xfrm>
        <a:custGeom>
          <a:avLst/>
          <a:gdLst/>
          <a:ahLst/>
          <a:cxnLst/>
          <a:rect l="0" t="0" r="0" b="0"/>
          <a:pathLst>
            <a:path>
              <a:moveTo>
                <a:pt x="4194624" y="1989199"/>
              </a:moveTo>
              <a:arcTo wR="2098742" hR="2098742" stAng="21420486" swAng="2194991"/>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CCA83EC-F184-48E2-9A47-159DC5285775}">
      <dsp:nvSpPr>
        <dsp:cNvPr id="0" name=""/>
        <dsp:cNvSpPr/>
      </dsp:nvSpPr>
      <dsp:spPr>
        <a:xfrm>
          <a:off x="5262335" y="3799933"/>
          <a:ext cx="1617217" cy="1051191"/>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Safety</a:t>
          </a:r>
        </a:p>
      </dsp:txBody>
      <dsp:txXfrm>
        <a:off x="5313650" y="3851248"/>
        <a:ext cx="1514587" cy="948561"/>
      </dsp:txXfrm>
    </dsp:sp>
    <dsp:sp modelId="{41E59D76-637E-4B71-A40C-F5C0449F953A}">
      <dsp:nvSpPr>
        <dsp:cNvPr id="0" name=""/>
        <dsp:cNvSpPr/>
      </dsp:nvSpPr>
      <dsp:spPr>
        <a:xfrm>
          <a:off x="2738592" y="528868"/>
          <a:ext cx="4197484" cy="4197484"/>
        </a:xfrm>
        <a:custGeom>
          <a:avLst/>
          <a:gdLst/>
          <a:ahLst/>
          <a:cxnLst/>
          <a:rect l="0" t="0" r="0" b="0"/>
          <a:pathLst>
            <a:path>
              <a:moveTo>
                <a:pt x="2515416" y="4155706"/>
              </a:moveTo>
              <a:arcTo wR="2098742" hR="2098742" stAng="4712922" swAng="1374156"/>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D8EB11E-B5A8-4681-8E99-93BE61795B8B}">
      <dsp:nvSpPr>
        <dsp:cNvPr id="0" name=""/>
        <dsp:cNvSpPr/>
      </dsp:nvSpPr>
      <dsp:spPr>
        <a:xfrm>
          <a:off x="2795116" y="3799933"/>
          <a:ext cx="1617217" cy="1051191"/>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Legitimacy</a:t>
          </a:r>
        </a:p>
      </dsp:txBody>
      <dsp:txXfrm>
        <a:off x="2846431" y="3851248"/>
        <a:ext cx="1514587" cy="948561"/>
      </dsp:txXfrm>
    </dsp:sp>
    <dsp:sp modelId="{93AD4CDC-591B-43F0-A47E-63FCA0465241}">
      <dsp:nvSpPr>
        <dsp:cNvPr id="0" name=""/>
        <dsp:cNvSpPr/>
      </dsp:nvSpPr>
      <dsp:spPr>
        <a:xfrm>
          <a:off x="2738592" y="528868"/>
          <a:ext cx="4197484" cy="4197484"/>
        </a:xfrm>
        <a:custGeom>
          <a:avLst/>
          <a:gdLst/>
          <a:ahLst/>
          <a:cxnLst/>
          <a:rect l="0" t="0" r="0" b="0"/>
          <a:pathLst>
            <a:path>
              <a:moveTo>
                <a:pt x="350478" y="3259902"/>
              </a:moveTo>
              <a:arcTo wR="2098742" hR="2098742" stAng="8784523" swAng="2194991"/>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20F3BED-ECCF-4424-AF3E-35E7CE060376}">
      <dsp:nvSpPr>
        <dsp:cNvPr id="0" name=""/>
        <dsp:cNvSpPr/>
      </dsp:nvSpPr>
      <dsp:spPr>
        <a:xfrm>
          <a:off x="2032703" y="1453468"/>
          <a:ext cx="1617217" cy="1051191"/>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Dignity</a:t>
          </a:r>
        </a:p>
      </dsp:txBody>
      <dsp:txXfrm>
        <a:off x="2084018" y="1504783"/>
        <a:ext cx="1514587" cy="948561"/>
      </dsp:txXfrm>
    </dsp:sp>
    <dsp:sp modelId="{D77B1A19-A81A-4680-ADD9-A2F01AD8F097}">
      <dsp:nvSpPr>
        <dsp:cNvPr id="0" name=""/>
        <dsp:cNvSpPr/>
      </dsp:nvSpPr>
      <dsp:spPr>
        <a:xfrm>
          <a:off x="2738592" y="528868"/>
          <a:ext cx="4197484" cy="4197484"/>
        </a:xfrm>
        <a:custGeom>
          <a:avLst/>
          <a:gdLst/>
          <a:ahLst/>
          <a:cxnLst/>
          <a:rect l="0" t="0" r="0" b="0"/>
          <a:pathLst>
            <a:path>
              <a:moveTo>
                <a:pt x="365932" y="914644"/>
              </a:moveTo>
              <a:arcTo wR="2098742" hR="2098742" stAng="12860781" swAng="1959830"/>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86348-958E-4B95-BD06-E58F78BC7443}">
      <dsp:nvSpPr>
        <dsp:cNvPr id="0" name=""/>
        <dsp:cNvSpPr/>
      </dsp:nvSpPr>
      <dsp:spPr>
        <a:xfrm>
          <a:off x="1183582" y="-86152"/>
          <a:ext cx="5101400" cy="5101400"/>
        </a:xfrm>
        <a:prstGeom prst="circularArrow">
          <a:avLst>
            <a:gd name="adj1" fmla="val 5689"/>
            <a:gd name="adj2" fmla="val 340510"/>
            <a:gd name="adj3" fmla="val 12408041"/>
            <a:gd name="adj4" fmla="val 18279576"/>
            <a:gd name="adj5" fmla="val 5908"/>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831E91-4075-47C8-B7DF-E4EB9250561B}">
      <dsp:nvSpPr>
        <dsp:cNvPr id="0" name=""/>
        <dsp:cNvSpPr/>
      </dsp:nvSpPr>
      <dsp:spPr>
        <a:xfrm>
          <a:off x="1934606" y="206153"/>
          <a:ext cx="3599352" cy="17996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Negative ideas/stereotypes (of a marginalised group)</a:t>
          </a:r>
        </a:p>
      </dsp:txBody>
      <dsp:txXfrm>
        <a:off x="2022459" y="294006"/>
        <a:ext cx="3423646" cy="1623970"/>
      </dsp:txXfrm>
    </dsp:sp>
    <dsp:sp modelId="{924F37FA-8C4D-4C80-9DAF-8FCAA05855C8}">
      <dsp:nvSpPr>
        <dsp:cNvPr id="0" name=""/>
        <dsp:cNvSpPr/>
      </dsp:nvSpPr>
      <dsp:spPr>
        <a:xfrm>
          <a:off x="3868060" y="3554993"/>
          <a:ext cx="3599352" cy="17996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Structure – laws/ policies/ institutions</a:t>
          </a:r>
        </a:p>
      </dsp:txBody>
      <dsp:txXfrm>
        <a:off x="3955913" y="3642846"/>
        <a:ext cx="3423646" cy="1623970"/>
      </dsp:txXfrm>
    </dsp:sp>
    <dsp:sp modelId="{87694B81-C9C4-4F3E-8938-3A94A73CC8E1}">
      <dsp:nvSpPr>
        <dsp:cNvPr id="0" name=""/>
        <dsp:cNvSpPr/>
      </dsp:nvSpPr>
      <dsp:spPr>
        <a:xfrm>
          <a:off x="1152" y="3554993"/>
          <a:ext cx="3599352" cy="17996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Negative outcomes – inequity (for a marginalised group)</a:t>
          </a:r>
        </a:p>
      </dsp:txBody>
      <dsp:txXfrm>
        <a:off x="89005" y="3642846"/>
        <a:ext cx="3423646" cy="16239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907DD-B9C3-42B0-8817-951AEB94593B}">
      <dsp:nvSpPr>
        <dsp:cNvPr id="0" name=""/>
        <dsp:cNvSpPr/>
      </dsp:nvSpPr>
      <dsp:spPr>
        <a:xfrm>
          <a:off x="4036610" y="3272"/>
          <a:ext cx="1617217" cy="105119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Possibility</a:t>
          </a:r>
        </a:p>
      </dsp:txBody>
      <dsp:txXfrm>
        <a:off x="4087925" y="54587"/>
        <a:ext cx="1514587" cy="948561"/>
      </dsp:txXfrm>
    </dsp:sp>
    <dsp:sp modelId="{16BC71D5-57E7-45C2-9DD0-73BD250973CE}">
      <dsp:nvSpPr>
        <dsp:cNvPr id="0" name=""/>
        <dsp:cNvSpPr/>
      </dsp:nvSpPr>
      <dsp:spPr>
        <a:xfrm>
          <a:off x="2746476" y="528868"/>
          <a:ext cx="4197484" cy="4197484"/>
        </a:xfrm>
        <a:custGeom>
          <a:avLst/>
          <a:gdLst/>
          <a:ahLst/>
          <a:cxnLst/>
          <a:rect l="0" t="0" r="0" b="0"/>
          <a:pathLst>
            <a:path>
              <a:moveTo>
                <a:pt x="2918442" y="166694"/>
              </a:moveTo>
              <a:arcTo wR="2098742" hR="2098742" stAng="17579389" swAng="1959830"/>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8592638-982A-4768-9F4A-7F49431EFEAF}">
      <dsp:nvSpPr>
        <dsp:cNvPr id="0" name=""/>
        <dsp:cNvSpPr/>
      </dsp:nvSpPr>
      <dsp:spPr>
        <a:xfrm>
          <a:off x="5909554" y="1453468"/>
          <a:ext cx="1863374" cy="1051191"/>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Authenticity</a:t>
          </a:r>
        </a:p>
      </dsp:txBody>
      <dsp:txXfrm>
        <a:off x="5960869" y="1504783"/>
        <a:ext cx="1760744" cy="948561"/>
      </dsp:txXfrm>
    </dsp:sp>
    <dsp:sp modelId="{CBA1DA99-9E28-4DC6-938A-EA1DC0E0C0BD}">
      <dsp:nvSpPr>
        <dsp:cNvPr id="0" name=""/>
        <dsp:cNvSpPr/>
      </dsp:nvSpPr>
      <dsp:spPr>
        <a:xfrm>
          <a:off x="2746476" y="528868"/>
          <a:ext cx="4197484" cy="4197484"/>
        </a:xfrm>
        <a:custGeom>
          <a:avLst/>
          <a:gdLst/>
          <a:ahLst/>
          <a:cxnLst/>
          <a:rect l="0" t="0" r="0" b="0"/>
          <a:pathLst>
            <a:path>
              <a:moveTo>
                <a:pt x="4194624" y="1989199"/>
              </a:moveTo>
              <a:arcTo wR="2098742" hR="2098742" stAng="21420486" swAng="2194991"/>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CCA83EC-F184-48E2-9A47-159DC5285775}">
      <dsp:nvSpPr>
        <dsp:cNvPr id="0" name=""/>
        <dsp:cNvSpPr/>
      </dsp:nvSpPr>
      <dsp:spPr>
        <a:xfrm>
          <a:off x="5270219" y="3799933"/>
          <a:ext cx="1617217" cy="1051191"/>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Safety</a:t>
          </a:r>
        </a:p>
      </dsp:txBody>
      <dsp:txXfrm>
        <a:off x="5321534" y="3851248"/>
        <a:ext cx="1514587" cy="948561"/>
      </dsp:txXfrm>
    </dsp:sp>
    <dsp:sp modelId="{41E59D76-637E-4B71-A40C-F5C0449F953A}">
      <dsp:nvSpPr>
        <dsp:cNvPr id="0" name=""/>
        <dsp:cNvSpPr/>
      </dsp:nvSpPr>
      <dsp:spPr>
        <a:xfrm>
          <a:off x="2746476" y="528868"/>
          <a:ext cx="4197484" cy="4197484"/>
        </a:xfrm>
        <a:custGeom>
          <a:avLst/>
          <a:gdLst/>
          <a:ahLst/>
          <a:cxnLst/>
          <a:rect l="0" t="0" r="0" b="0"/>
          <a:pathLst>
            <a:path>
              <a:moveTo>
                <a:pt x="2515416" y="4155706"/>
              </a:moveTo>
              <a:arcTo wR="2098742" hR="2098742" stAng="4712922" swAng="1374156"/>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D8EB11E-B5A8-4681-8E99-93BE61795B8B}">
      <dsp:nvSpPr>
        <dsp:cNvPr id="0" name=""/>
        <dsp:cNvSpPr/>
      </dsp:nvSpPr>
      <dsp:spPr>
        <a:xfrm>
          <a:off x="2803000" y="3799933"/>
          <a:ext cx="1617217" cy="1051191"/>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Legitimacy</a:t>
          </a:r>
        </a:p>
      </dsp:txBody>
      <dsp:txXfrm>
        <a:off x="2854315" y="3851248"/>
        <a:ext cx="1514587" cy="948561"/>
      </dsp:txXfrm>
    </dsp:sp>
    <dsp:sp modelId="{93AD4CDC-591B-43F0-A47E-63FCA0465241}">
      <dsp:nvSpPr>
        <dsp:cNvPr id="0" name=""/>
        <dsp:cNvSpPr/>
      </dsp:nvSpPr>
      <dsp:spPr>
        <a:xfrm>
          <a:off x="2746476" y="528868"/>
          <a:ext cx="4197484" cy="4197484"/>
        </a:xfrm>
        <a:custGeom>
          <a:avLst/>
          <a:gdLst/>
          <a:ahLst/>
          <a:cxnLst/>
          <a:rect l="0" t="0" r="0" b="0"/>
          <a:pathLst>
            <a:path>
              <a:moveTo>
                <a:pt x="350478" y="3259902"/>
              </a:moveTo>
              <a:arcTo wR="2098742" hR="2098742" stAng="8784523" swAng="2194991"/>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20F3BED-ECCF-4424-AF3E-35E7CE060376}">
      <dsp:nvSpPr>
        <dsp:cNvPr id="0" name=""/>
        <dsp:cNvSpPr/>
      </dsp:nvSpPr>
      <dsp:spPr>
        <a:xfrm>
          <a:off x="2040587" y="1453468"/>
          <a:ext cx="1617217" cy="1051191"/>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Dignity</a:t>
          </a:r>
          <a:endParaRPr lang="en-GB" sz="2100" kern="1200" dirty="0"/>
        </a:p>
      </dsp:txBody>
      <dsp:txXfrm>
        <a:off x="2091902" y="1504783"/>
        <a:ext cx="1514587" cy="948561"/>
      </dsp:txXfrm>
    </dsp:sp>
    <dsp:sp modelId="{D77B1A19-A81A-4680-ADD9-A2F01AD8F097}">
      <dsp:nvSpPr>
        <dsp:cNvPr id="0" name=""/>
        <dsp:cNvSpPr/>
      </dsp:nvSpPr>
      <dsp:spPr>
        <a:xfrm>
          <a:off x="2746476" y="528868"/>
          <a:ext cx="4197484" cy="4197484"/>
        </a:xfrm>
        <a:custGeom>
          <a:avLst/>
          <a:gdLst/>
          <a:ahLst/>
          <a:cxnLst/>
          <a:rect l="0" t="0" r="0" b="0"/>
          <a:pathLst>
            <a:path>
              <a:moveTo>
                <a:pt x="365932" y="914644"/>
              </a:moveTo>
              <a:arcTo wR="2098742" hR="2098742" stAng="12860781" swAng="1959830"/>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EF73C5-B736-43BF-838D-61FC072C8104}" type="datetimeFigureOut">
              <a:rPr lang="en-GB" smtClean="0"/>
              <a:t>21/02/2024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FED2F9-863B-40FA-913E-824AADB69EC8}" type="slidenum">
              <a:rPr lang="en-GB" smtClean="0"/>
              <a:t>‹#›</a:t>
            </a:fld>
            <a:endParaRPr lang="en-GB"/>
          </a:p>
        </p:txBody>
      </p:sp>
    </p:spTree>
    <p:extLst>
      <p:ext uri="{BB962C8B-B14F-4D97-AF65-F5344CB8AC3E}">
        <p14:creationId xmlns:p14="http://schemas.microsoft.com/office/powerpoint/2010/main" val="2027887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3F97F8-4543-46D2-A59B-F994E50B10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5790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3F97F8-4543-46D2-A59B-F994E50B10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4704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3F97F8-4543-46D2-A59B-F994E50B10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0968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3F97F8-4543-46D2-A59B-F994E50B10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118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3F97F8-4543-46D2-A59B-F994E50B10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6271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3F97F8-4543-46D2-A59B-F994E50B10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6408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3F97F8-4543-46D2-A59B-F994E50B10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9874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Oppression: History, policies, practices that lead to inequitable outcomes and disparities</a:t>
            </a:r>
          </a:p>
          <a:p>
            <a:endParaRPr lang="en-GB" dirty="0"/>
          </a:p>
          <a:p>
            <a:endParaRPr lang="en-GB" dirty="0"/>
          </a:p>
          <a:p>
            <a:r>
              <a:rPr lang="en-GB" dirty="0"/>
              <a:t>Oppression makes bias normal and reinforces bias in individuals.</a:t>
            </a:r>
          </a:p>
          <a:p>
            <a:endParaRPr lang="en-GB" dirty="0"/>
          </a:p>
          <a:p>
            <a:r>
              <a:rPr lang="en-GB" dirty="0"/>
              <a:t>“If gay people can’t married, there must be something abnormal about them.”</a:t>
            </a:r>
          </a:p>
          <a:p>
            <a:r>
              <a:rPr lang="en-GB" dirty="0"/>
              <a:t>“If disabled people are less likely to get degrees, it must be because they’re not capable.”</a:t>
            </a:r>
          </a:p>
          <a:p>
            <a:r>
              <a:rPr lang="en-GB" dirty="0"/>
              <a:t>“If I were thinner I’d be happier and people will like me more”</a:t>
            </a:r>
          </a:p>
          <a:p>
            <a:r>
              <a:rPr lang="en-GB" dirty="0"/>
              <a:t>“If black people were more intellectual, there’d be more black scientists and engineers, and fewer athletes”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3F97F8-4543-46D2-A59B-F994E50B10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1220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3F97F8-4543-46D2-A59B-F994E50B10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7666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3F97F8-4543-46D2-A59B-F994E50B10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7351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F9545-A5C0-8BB7-7220-D2913FE688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4769BF2-FD1F-64AE-3F3D-6311F5D42B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F2DDC36-9CFD-2908-F115-D06614B3EB0C}"/>
              </a:ext>
            </a:extLst>
          </p:cNvPr>
          <p:cNvSpPr>
            <a:spLocks noGrp="1"/>
          </p:cNvSpPr>
          <p:nvPr>
            <p:ph type="dt" sz="half" idx="10"/>
          </p:nvPr>
        </p:nvSpPr>
        <p:spPr/>
        <p:txBody>
          <a:bodyPr/>
          <a:lstStyle/>
          <a:p>
            <a:fld id="{FD2DA56E-3FA3-45FC-9A9F-08BD2B0380F5}" type="datetimeFigureOut">
              <a:rPr lang="en-GB" smtClean="0"/>
              <a:t>21/02/2024</a:t>
            </a:fld>
            <a:endParaRPr lang="en-GB"/>
          </a:p>
        </p:txBody>
      </p:sp>
      <p:sp>
        <p:nvSpPr>
          <p:cNvPr id="5" name="Footer Placeholder 4">
            <a:extLst>
              <a:ext uri="{FF2B5EF4-FFF2-40B4-BE49-F238E27FC236}">
                <a16:creationId xmlns:a16="http://schemas.microsoft.com/office/drawing/2014/main" id="{A7F01405-A552-A670-F0C3-924DBB0890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70D34F-A0E1-ECCE-363A-A6DF6DD022B8}"/>
              </a:ext>
            </a:extLst>
          </p:cNvPr>
          <p:cNvSpPr>
            <a:spLocks noGrp="1"/>
          </p:cNvSpPr>
          <p:nvPr>
            <p:ph type="sldNum" sz="quarter" idx="12"/>
          </p:nvPr>
        </p:nvSpPr>
        <p:spPr/>
        <p:txBody>
          <a:bodyPr/>
          <a:lstStyle/>
          <a:p>
            <a:fld id="{BF2C5DC9-F8E9-4FF2-BC77-99DDEBEE89FB}" type="slidenum">
              <a:rPr lang="en-GB" smtClean="0"/>
              <a:t>‹#›</a:t>
            </a:fld>
            <a:endParaRPr lang="en-GB"/>
          </a:p>
        </p:txBody>
      </p:sp>
    </p:spTree>
    <p:extLst>
      <p:ext uri="{BB962C8B-B14F-4D97-AF65-F5344CB8AC3E}">
        <p14:creationId xmlns:p14="http://schemas.microsoft.com/office/powerpoint/2010/main" val="320489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A9183-CBD8-2B1E-5441-02E330173A2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2B3D99-945D-81E7-9B33-1D11CEF300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FA8962-175D-F6D7-A055-F9E4F71834C2}"/>
              </a:ext>
            </a:extLst>
          </p:cNvPr>
          <p:cNvSpPr>
            <a:spLocks noGrp="1"/>
          </p:cNvSpPr>
          <p:nvPr>
            <p:ph type="dt" sz="half" idx="10"/>
          </p:nvPr>
        </p:nvSpPr>
        <p:spPr/>
        <p:txBody>
          <a:bodyPr/>
          <a:lstStyle/>
          <a:p>
            <a:fld id="{FD2DA56E-3FA3-45FC-9A9F-08BD2B0380F5}" type="datetimeFigureOut">
              <a:rPr lang="en-GB" smtClean="0"/>
              <a:t>21/02/2024</a:t>
            </a:fld>
            <a:endParaRPr lang="en-GB"/>
          </a:p>
        </p:txBody>
      </p:sp>
      <p:sp>
        <p:nvSpPr>
          <p:cNvPr id="5" name="Footer Placeholder 4">
            <a:extLst>
              <a:ext uri="{FF2B5EF4-FFF2-40B4-BE49-F238E27FC236}">
                <a16:creationId xmlns:a16="http://schemas.microsoft.com/office/drawing/2014/main" id="{DF704383-8332-A9E1-12E1-AF2FB3279E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8D2924-C266-28AC-84A1-080F3C05E3C6}"/>
              </a:ext>
            </a:extLst>
          </p:cNvPr>
          <p:cNvSpPr>
            <a:spLocks noGrp="1"/>
          </p:cNvSpPr>
          <p:nvPr>
            <p:ph type="sldNum" sz="quarter" idx="12"/>
          </p:nvPr>
        </p:nvSpPr>
        <p:spPr/>
        <p:txBody>
          <a:bodyPr/>
          <a:lstStyle/>
          <a:p>
            <a:fld id="{BF2C5DC9-F8E9-4FF2-BC77-99DDEBEE89FB}" type="slidenum">
              <a:rPr lang="en-GB" smtClean="0"/>
              <a:t>‹#›</a:t>
            </a:fld>
            <a:endParaRPr lang="en-GB"/>
          </a:p>
        </p:txBody>
      </p:sp>
    </p:spTree>
    <p:extLst>
      <p:ext uri="{BB962C8B-B14F-4D97-AF65-F5344CB8AC3E}">
        <p14:creationId xmlns:p14="http://schemas.microsoft.com/office/powerpoint/2010/main" val="275301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A74911-520F-3F5C-331C-5B14CF8492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FD006F-B5B2-27A3-C5B6-7F702A94E0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3C542C-E42A-65D2-14F6-E26B3C9CDC98}"/>
              </a:ext>
            </a:extLst>
          </p:cNvPr>
          <p:cNvSpPr>
            <a:spLocks noGrp="1"/>
          </p:cNvSpPr>
          <p:nvPr>
            <p:ph type="dt" sz="half" idx="10"/>
          </p:nvPr>
        </p:nvSpPr>
        <p:spPr/>
        <p:txBody>
          <a:bodyPr/>
          <a:lstStyle/>
          <a:p>
            <a:fld id="{FD2DA56E-3FA3-45FC-9A9F-08BD2B0380F5}" type="datetimeFigureOut">
              <a:rPr lang="en-GB" smtClean="0"/>
              <a:t>21/02/2024</a:t>
            </a:fld>
            <a:endParaRPr lang="en-GB"/>
          </a:p>
        </p:txBody>
      </p:sp>
      <p:sp>
        <p:nvSpPr>
          <p:cNvPr id="5" name="Footer Placeholder 4">
            <a:extLst>
              <a:ext uri="{FF2B5EF4-FFF2-40B4-BE49-F238E27FC236}">
                <a16:creationId xmlns:a16="http://schemas.microsoft.com/office/drawing/2014/main" id="{2ACBF90A-22AC-9E8E-6DD4-A6EA595B93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F65621-7B8C-37DC-0EEA-5715951CFA81}"/>
              </a:ext>
            </a:extLst>
          </p:cNvPr>
          <p:cNvSpPr>
            <a:spLocks noGrp="1"/>
          </p:cNvSpPr>
          <p:nvPr>
            <p:ph type="sldNum" sz="quarter" idx="12"/>
          </p:nvPr>
        </p:nvSpPr>
        <p:spPr/>
        <p:txBody>
          <a:bodyPr/>
          <a:lstStyle/>
          <a:p>
            <a:fld id="{BF2C5DC9-F8E9-4FF2-BC77-99DDEBEE89FB}" type="slidenum">
              <a:rPr lang="en-GB" smtClean="0"/>
              <a:t>‹#›</a:t>
            </a:fld>
            <a:endParaRPr lang="en-GB"/>
          </a:p>
        </p:txBody>
      </p:sp>
    </p:spTree>
    <p:extLst>
      <p:ext uri="{BB962C8B-B14F-4D97-AF65-F5344CB8AC3E}">
        <p14:creationId xmlns:p14="http://schemas.microsoft.com/office/powerpoint/2010/main" val="118190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39C4E-F09A-558B-A798-CAC04651A9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1C5973-59E8-1CFB-5734-F20FE09B39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FA20D9-EF0F-04BE-2ADC-FE28E8E7E15A}"/>
              </a:ext>
            </a:extLst>
          </p:cNvPr>
          <p:cNvSpPr>
            <a:spLocks noGrp="1"/>
          </p:cNvSpPr>
          <p:nvPr>
            <p:ph type="dt" sz="half" idx="10"/>
          </p:nvPr>
        </p:nvSpPr>
        <p:spPr/>
        <p:txBody>
          <a:bodyPr/>
          <a:lstStyle/>
          <a:p>
            <a:fld id="{FD2DA56E-3FA3-45FC-9A9F-08BD2B0380F5}" type="datetimeFigureOut">
              <a:rPr lang="en-GB" smtClean="0"/>
              <a:t>21/02/2024</a:t>
            </a:fld>
            <a:endParaRPr lang="en-GB"/>
          </a:p>
        </p:txBody>
      </p:sp>
      <p:sp>
        <p:nvSpPr>
          <p:cNvPr id="5" name="Footer Placeholder 4">
            <a:extLst>
              <a:ext uri="{FF2B5EF4-FFF2-40B4-BE49-F238E27FC236}">
                <a16:creationId xmlns:a16="http://schemas.microsoft.com/office/drawing/2014/main" id="{6C5A5220-3F46-61B1-B29F-D12742524B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F2745E-F355-C18D-BF6B-132F15634B24}"/>
              </a:ext>
            </a:extLst>
          </p:cNvPr>
          <p:cNvSpPr>
            <a:spLocks noGrp="1"/>
          </p:cNvSpPr>
          <p:nvPr>
            <p:ph type="sldNum" sz="quarter" idx="12"/>
          </p:nvPr>
        </p:nvSpPr>
        <p:spPr/>
        <p:txBody>
          <a:bodyPr/>
          <a:lstStyle/>
          <a:p>
            <a:fld id="{BF2C5DC9-F8E9-4FF2-BC77-99DDEBEE89FB}" type="slidenum">
              <a:rPr lang="en-GB" smtClean="0"/>
              <a:t>‹#›</a:t>
            </a:fld>
            <a:endParaRPr lang="en-GB"/>
          </a:p>
        </p:txBody>
      </p:sp>
    </p:spTree>
    <p:extLst>
      <p:ext uri="{BB962C8B-B14F-4D97-AF65-F5344CB8AC3E}">
        <p14:creationId xmlns:p14="http://schemas.microsoft.com/office/powerpoint/2010/main" val="288064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09DD2-7003-68B8-7462-C49B94D906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D996D8-5B1E-1035-A5FF-169106AEE0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C67274-AAE3-8A80-8623-48A158706EB2}"/>
              </a:ext>
            </a:extLst>
          </p:cNvPr>
          <p:cNvSpPr>
            <a:spLocks noGrp="1"/>
          </p:cNvSpPr>
          <p:nvPr>
            <p:ph type="dt" sz="half" idx="10"/>
          </p:nvPr>
        </p:nvSpPr>
        <p:spPr/>
        <p:txBody>
          <a:bodyPr/>
          <a:lstStyle/>
          <a:p>
            <a:fld id="{FD2DA56E-3FA3-45FC-9A9F-08BD2B0380F5}" type="datetimeFigureOut">
              <a:rPr lang="en-GB" smtClean="0"/>
              <a:t>21/02/2024</a:t>
            </a:fld>
            <a:endParaRPr lang="en-GB"/>
          </a:p>
        </p:txBody>
      </p:sp>
      <p:sp>
        <p:nvSpPr>
          <p:cNvPr id="5" name="Footer Placeholder 4">
            <a:extLst>
              <a:ext uri="{FF2B5EF4-FFF2-40B4-BE49-F238E27FC236}">
                <a16:creationId xmlns:a16="http://schemas.microsoft.com/office/drawing/2014/main" id="{1F3C4094-40A7-4466-9553-170A8430E4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C1FFDE-CB11-9342-FCDF-BF4A41707959}"/>
              </a:ext>
            </a:extLst>
          </p:cNvPr>
          <p:cNvSpPr>
            <a:spLocks noGrp="1"/>
          </p:cNvSpPr>
          <p:nvPr>
            <p:ph type="sldNum" sz="quarter" idx="12"/>
          </p:nvPr>
        </p:nvSpPr>
        <p:spPr/>
        <p:txBody>
          <a:bodyPr/>
          <a:lstStyle/>
          <a:p>
            <a:fld id="{BF2C5DC9-F8E9-4FF2-BC77-99DDEBEE89FB}" type="slidenum">
              <a:rPr lang="en-GB" smtClean="0"/>
              <a:t>‹#›</a:t>
            </a:fld>
            <a:endParaRPr lang="en-GB"/>
          </a:p>
        </p:txBody>
      </p:sp>
    </p:spTree>
    <p:extLst>
      <p:ext uri="{BB962C8B-B14F-4D97-AF65-F5344CB8AC3E}">
        <p14:creationId xmlns:p14="http://schemas.microsoft.com/office/powerpoint/2010/main" val="95740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0BFCB-D0C8-D672-AE63-8E6E41EC48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AE6FBA-6F1C-020D-66A2-9A9F30335B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638DCE2-715C-AF5C-D163-9B11654C51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4FF75A4-25FC-F027-42EB-29E442B1DBA8}"/>
              </a:ext>
            </a:extLst>
          </p:cNvPr>
          <p:cNvSpPr>
            <a:spLocks noGrp="1"/>
          </p:cNvSpPr>
          <p:nvPr>
            <p:ph type="dt" sz="half" idx="10"/>
          </p:nvPr>
        </p:nvSpPr>
        <p:spPr/>
        <p:txBody>
          <a:bodyPr/>
          <a:lstStyle/>
          <a:p>
            <a:fld id="{FD2DA56E-3FA3-45FC-9A9F-08BD2B0380F5}" type="datetimeFigureOut">
              <a:rPr lang="en-GB" smtClean="0"/>
              <a:t>21/02/2024</a:t>
            </a:fld>
            <a:endParaRPr lang="en-GB"/>
          </a:p>
        </p:txBody>
      </p:sp>
      <p:sp>
        <p:nvSpPr>
          <p:cNvPr id="6" name="Footer Placeholder 5">
            <a:extLst>
              <a:ext uri="{FF2B5EF4-FFF2-40B4-BE49-F238E27FC236}">
                <a16:creationId xmlns:a16="http://schemas.microsoft.com/office/drawing/2014/main" id="{DDFC91E8-F54F-1E51-3339-8692081DFA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0ABD6A-C600-A4A1-2DC6-8E4986C70FEE}"/>
              </a:ext>
            </a:extLst>
          </p:cNvPr>
          <p:cNvSpPr>
            <a:spLocks noGrp="1"/>
          </p:cNvSpPr>
          <p:nvPr>
            <p:ph type="sldNum" sz="quarter" idx="12"/>
          </p:nvPr>
        </p:nvSpPr>
        <p:spPr/>
        <p:txBody>
          <a:bodyPr/>
          <a:lstStyle/>
          <a:p>
            <a:fld id="{BF2C5DC9-F8E9-4FF2-BC77-99DDEBEE89FB}" type="slidenum">
              <a:rPr lang="en-GB" smtClean="0"/>
              <a:t>‹#›</a:t>
            </a:fld>
            <a:endParaRPr lang="en-GB"/>
          </a:p>
        </p:txBody>
      </p:sp>
    </p:spTree>
    <p:extLst>
      <p:ext uri="{BB962C8B-B14F-4D97-AF65-F5344CB8AC3E}">
        <p14:creationId xmlns:p14="http://schemas.microsoft.com/office/powerpoint/2010/main" val="2483504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82A6F-7DD0-C333-ED2D-FF240F3C3BE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7A1B6-B3BF-C810-1E3F-5715D19BC0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A5E087-2018-1268-2AE2-132796E16B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CAF98FF-BA77-465F-8300-685331C95B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2594F6-F481-243A-5F33-4114E162AA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34AD61A-8BB6-1D5F-53D8-244CD977DD3B}"/>
              </a:ext>
            </a:extLst>
          </p:cNvPr>
          <p:cNvSpPr>
            <a:spLocks noGrp="1"/>
          </p:cNvSpPr>
          <p:nvPr>
            <p:ph type="dt" sz="half" idx="10"/>
          </p:nvPr>
        </p:nvSpPr>
        <p:spPr/>
        <p:txBody>
          <a:bodyPr/>
          <a:lstStyle/>
          <a:p>
            <a:fld id="{FD2DA56E-3FA3-45FC-9A9F-08BD2B0380F5}" type="datetimeFigureOut">
              <a:rPr lang="en-GB" smtClean="0"/>
              <a:t>21/02/2024</a:t>
            </a:fld>
            <a:endParaRPr lang="en-GB"/>
          </a:p>
        </p:txBody>
      </p:sp>
      <p:sp>
        <p:nvSpPr>
          <p:cNvPr id="8" name="Footer Placeholder 7">
            <a:extLst>
              <a:ext uri="{FF2B5EF4-FFF2-40B4-BE49-F238E27FC236}">
                <a16:creationId xmlns:a16="http://schemas.microsoft.com/office/drawing/2014/main" id="{292B90B6-4488-B9CD-D0DA-3025FE52C1D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F4C2F98-B2E5-22BC-856E-5D2CF4FEAD43}"/>
              </a:ext>
            </a:extLst>
          </p:cNvPr>
          <p:cNvSpPr>
            <a:spLocks noGrp="1"/>
          </p:cNvSpPr>
          <p:nvPr>
            <p:ph type="sldNum" sz="quarter" idx="12"/>
          </p:nvPr>
        </p:nvSpPr>
        <p:spPr/>
        <p:txBody>
          <a:bodyPr/>
          <a:lstStyle/>
          <a:p>
            <a:fld id="{BF2C5DC9-F8E9-4FF2-BC77-99DDEBEE89FB}" type="slidenum">
              <a:rPr lang="en-GB" smtClean="0"/>
              <a:t>‹#›</a:t>
            </a:fld>
            <a:endParaRPr lang="en-GB"/>
          </a:p>
        </p:txBody>
      </p:sp>
    </p:spTree>
    <p:extLst>
      <p:ext uri="{BB962C8B-B14F-4D97-AF65-F5344CB8AC3E}">
        <p14:creationId xmlns:p14="http://schemas.microsoft.com/office/powerpoint/2010/main" val="2056147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4924B-AF32-20E4-D5D5-138E3F24C9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20183A4-CEA2-984A-0D1A-8AC747CF10A1}"/>
              </a:ext>
            </a:extLst>
          </p:cNvPr>
          <p:cNvSpPr>
            <a:spLocks noGrp="1"/>
          </p:cNvSpPr>
          <p:nvPr>
            <p:ph type="dt" sz="half" idx="10"/>
          </p:nvPr>
        </p:nvSpPr>
        <p:spPr/>
        <p:txBody>
          <a:bodyPr/>
          <a:lstStyle/>
          <a:p>
            <a:fld id="{FD2DA56E-3FA3-45FC-9A9F-08BD2B0380F5}" type="datetimeFigureOut">
              <a:rPr lang="en-GB" smtClean="0"/>
              <a:t>21/02/2024</a:t>
            </a:fld>
            <a:endParaRPr lang="en-GB"/>
          </a:p>
        </p:txBody>
      </p:sp>
      <p:sp>
        <p:nvSpPr>
          <p:cNvPr id="4" name="Footer Placeholder 3">
            <a:extLst>
              <a:ext uri="{FF2B5EF4-FFF2-40B4-BE49-F238E27FC236}">
                <a16:creationId xmlns:a16="http://schemas.microsoft.com/office/drawing/2014/main" id="{A39EF613-A068-2B89-A91B-4252EE6492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070BC4D-2EAE-F566-0B42-F4234215DC7E}"/>
              </a:ext>
            </a:extLst>
          </p:cNvPr>
          <p:cNvSpPr>
            <a:spLocks noGrp="1"/>
          </p:cNvSpPr>
          <p:nvPr>
            <p:ph type="sldNum" sz="quarter" idx="12"/>
          </p:nvPr>
        </p:nvSpPr>
        <p:spPr/>
        <p:txBody>
          <a:bodyPr/>
          <a:lstStyle/>
          <a:p>
            <a:fld id="{BF2C5DC9-F8E9-4FF2-BC77-99DDEBEE89FB}" type="slidenum">
              <a:rPr lang="en-GB" smtClean="0"/>
              <a:t>‹#›</a:t>
            </a:fld>
            <a:endParaRPr lang="en-GB"/>
          </a:p>
        </p:txBody>
      </p:sp>
    </p:spTree>
    <p:extLst>
      <p:ext uri="{BB962C8B-B14F-4D97-AF65-F5344CB8AC3E}">
        <p14:creationId xmlns:p14="http://schemas.microsoft.com/office/powerpoint/2010/main" val="4220475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C75BA4-761F-AC83-49B8-CBA3C916BF84}"/>
              </a:ext>
            </a:extLst>
          </p:cNvPr>
          <p:cNvSpPr>
            <a:spLocks noGrp="1"/>
          </p:cNvSpPr>
          <p:nvPr>
            <p:ph type="dt" sz="half" idx="10"/>
          </p:nvPr>
        </p:nvSpPr>
        <p:spPr/>
        <p:txBody>
          <a:bodyPr/>
          <a:lstStyle/>
          <a:p>
            <a:fld id="{FD2DA56E-3FA3-45FC-9A9F-08BD2B0380F5}" type="datetimeFigureOut">
              <a:rPr lang="en-GB" smtClean="0"/>
              <a:t>21/02/2024</a:t>
            </a:fld>
            <a:endParaRPr lang="en-GB"/>
          </a:p>
        </p:txBody>
      </p:sp>
      <p:sp>
        <p:nvSpPr>
          <p:cNvPr id="3" name="Footer Placeholder 2">
            <a:extLst>
              <a:ext uri="{FF2B5EF4-FFF2-40B4-BE49-F238E27FC236}">
                <a16:creationId xmlns:a16="http://schemas.microsoft.com/office/drawing/2014/main" id="{2BE495FD-5C5B-BB33-52E6-947E324C1E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3870FD-51A2-8BA8-2DFE-A82DE44AC7F8}"/>
              </a:ext>
            </a:extLst>
          </p:cNvPr>
          <p:cNvSpPr>
            <a:spLocks noGrp="1"/>
          </p:cNvSpPr>
          <p:nvPr>
            <p:ph type="sldNum" sz="quarter" idx="12"/>
          </p:nvPr>
        </p:nvSpPr>
        <p:spPr/>
        <p:txBody>
          <a:bodyPr/>
          <a:lstStyle/>
          <a:p>
            <a:fld id="{BF2C5DC9-F8E9-4FF2-BC77-99DDEBEE89FB}" type="slidenum">
              <a:rPr lang="en-GB" smtClean="0"/>
              <a:t>‹#›</a:t>
            </a:fld>
            <a:endParaRPr lang="en-GB"/>
          </a:p>
        </p:txBody>
      </p:sp>
    </p:spTree>
    <p:extLst>
      <p:ext uri="{BB962C8B-B14F-4D97-AF65-F5344CB8AC3E}">
        <p14:creationId xmlns:p14="http://schemas.microsoft.com/office/powerpoint/2010/main" val="2036398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02D64-6E32-7868-74CA-DA10550DD1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505FBDE-E3F6-E161-618C-5A1FAC3E91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857C43F-F07E-70C4-5215-10C1F3D29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8B538-B467-C84B-9573-C9D6E2674E63}"/>
              </a:ext>
            </a:extLst>
          </p:cNvPr>
          <p:cNvSpPr>
            <a:spLocks noGrp="1"/>
          </p:cNvSpPr>
          <p:nvPr>
            <p:ph type="dt" sz="half" idx="10"/>
          </p:nvPr>
        </p:nvSpPr>
        <p:spPr/>
        <p:txBody>
          <a:bodyPr/>
          <a:lstStyle/>
          <a:p>
            <a:fld id="{FD2DA56E-3FA3-45FC-9A9F-08BD2B0380F5}" type="datetimeFigureOut">
              <a:rPr lang="en-GB" smtClean="0"/>
              <a:t>21/02/2024</a:t>
            </a:fld>
            <a:endParaRPr lang="en-GB"/>
          </a:p>
        </p:txBody>
      </p:sp>
      <p:sp>
        <p:nvSpPr>
          <p:cNvPr id="6" name="Footer Placeholder 5">
            <a:extLst>
              <a:ext uri="{FF2B5EF4-FFF2-40B4-BE49-F238E27FC236}">
                <a16:creationId xmlns:a16="http://schemas.microsoft.com/office/drawing/2014/main" id="{D9415063-68A0-363E-B52C-41BEE12DE5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185C23-4D7E-19A3-BCFD-08C7A17934D1}"/>
              </a:ext>
            </a:extLst>
          </p:cNvPr>
          <p:cNvSpPr>
            <a:spLocks noGrp="1"/>
          </p:cNvSpPr>
          <p:nvPr>
            <p:ph type="sldNum" sz="quarter" idx="12"/>
          </p:nvPr>
        </p:nvSpPr>
        <p:spPr/>
        <p:txBody>
          <a:bodyPr/>
          <a:lstStyle/>
          <a:p>
            <a:fld id="{BF2C5DC9-F8E9-4FF2-BC77-99DDEBEE89FB}" type="slidenum">
              <a:rPr lang="en-GB" smtClean="0"/>
              <a:t>‹#›</a:t>
            </a:fld>
            <a:endParaRPr lang="en-GB"/>
          </a:p>
        </p:txBody>
      </p:sp>
    </p:spTree>
    <p:extLst>
      <p:ext uri="{BB962C8B-B14F-4D97-AF65-F5344CB8AC3E}">
        <p14:creationId xmlns:p14="http://schemas.microsoft.com/office/powerpoint/2010/main" val="2444928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5BAFE-5574-22B4-FC50-C94DB31456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DFE8F84-77E8-F0EA-0BCD-7347248FE1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3E73CC-B1D4-5E99-4FCF-D1C774FCF3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CB7934-686C-50B8-5204-B9F00CE14071}"/>
              </a:ext>
            </a:extLst>
          </p:cNvPr>
          <p:cNvSpPr>
            <a:spLocks noGrp="1"/>
          </p:cNvSpPr>
          <p:nvPr>
            <p:ph type="dt" sz="half" idx="10"/>
          </p:nvPr>
        </p:nvSpPr>
        <p:spPr/>
        <p:txBody>
          <a:bodyPr/>
          <a:lstStyle/>
          <a:p>
            <a:fld id="{FD2DA56E-3FA3-45FC-9A9F-08BD2B0380F5}" type="datetimeFigureOut">
              <a:rPr lang="en-GB" smtClean="0"/>
              <a:t>21/02/2024</a:t>
            </a:fld>
            <a:endParaRPr lang="en-GB"/>
          </a:p>
        </p:txBody>
      </p:sp>
      <p:sp>
        <p:nvSpPr>
          <p:cNvPr id="6" name="Footer Placeholder 5">
            <a:extLst>
              <a:ext uri="{FF2B5EF4-FFF2-40B4-BE49-F238E27FC236}">
                <a16:creationId xmlns:a16="http://schemas.microsoft.com/office/drawing/2014/main" id="{CBEC0ADC-128A-A462-4CAF-BD106572D1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9DD7A6-197A-C3E0-F00E-CD2575E7614A}"/>
              </a:ext>
            </a:extLst>
          </p:cNvPr>
          <p:cNvSpPr>
            <a:spLocks noGrp="1"/>
          </p:cNvSpPr>
          <p:nvPr>
            <p:ph type="sldNum" sz="quarter" idx="12"/>
          </p:nvPr>
        </p:nvSpPr>
        <p:spPr/>
        <p:txBody>
          <a:bodyPr/>
          <a:lstStyle/>
          <a:p>
            <a:fld id="{BF2C5DC9-F8E9-4FF2-BC77-99DDEBEE89FB}" type="slidenum">
              <a:rPr lang="en-GB" smtClean="0"/>
              <a:t>‹#›</a:t>
            </a:fld>
            <a:endParaRPr lang="en-GB"/>
          </a:p>
        </p:txBody>
      </p:sp>
    </p:spTree>
    <p:extLst>
      <p:ext uri="{BB962C8B-B14F-4D97-AF65-F5344CB8AC3E}">
        <p14:creationId xmlns:p14="http://schemas.microsoft.com/office/powerpoint/2010/main" val="2894503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B9881F-1E91-2B03-7B28-58CF2C377B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EB2A40-7364-E0F6-ACDA-BF7B9E92B2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BA79EA-E98A-012D-656D-A0B9CCD909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DA56E-3FA3-45FC-9A9F-08BD2B0380F5}" type="datetimeFigureOut">
              <a:rPr lang="en-GB" smtClean="0"/>
              <a:t>21/02/2024</a:t>
            </a:fld>
            <a:endParaRPr lang="en-GB"/>
          </a:p>
        </p:txBody>
      </p:sp>
      <p:sp>
        <p:nvSpPr>
          <p:cNvPr id="5" name="Footer Placeholder 4">
            <a:extLst>
              <a:ext uri="{FF2B5EF4-FFF2-40B4-BE49-F238E27FC236}">
                <a16:creationId xmlns:a16="http://schemas.microsoft.com/office/drawing/2014/main" id="{306CA628-AA4B-EDE6-0C59-7B9D7E5368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3C79E3-CD71-DC6F-68D7-2634E50BAF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C5DC9-F8E9-4FF2-BC77-99DDEBEE89FB}" type="slidenum">
              <a:rPr lang="en-GB" smtClean="0"/>
              <a:t>‹#›</a:t>
            </a:fld>
            <a:endParaRPr lang="en-GB"/>
          </a:p>
        </p:txBody>
      </p:sp>
    </p:spTree>
    <p:extLst>
      <p:ext uri="{BB962C8B-B14F-4D97-AF65-F5344CB8AC3E}">
        <p14:creationId xmlns:p14="http://schemas.microsoft.com/office/powerpoint/2010/main" val="3913136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jypconsultancy.co.u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jypconsultancy.co.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frameshiftconsulting.com/"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jypconsultancy.co.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hyperlink" Target="https://www.jypconsultancy.co.uk/" TargetMode="External"/><Relationship Id="rId7" Type="http://schemas.openxmlformats.org/officeDocument/2006/relationships/diagramQuickStyle" Target="../diagrams/quickStyle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10" Type="http://schemas.openxmlformats.org/officeDocument/2006/relationships/hyperlink" Target="http://www.fearlessfutures.org/" TargetMode="External"/><Relationship Id="rId4" Type="http://schemas.openxmlformats.org/officeDocument/2006/relationships/image" Target="../media/image1.png"/><Relationship Id="rId9" Type="http://schemas.microsoft.com/office/2007/relationships/diagramDrawing" Target="../diagrams/drawing2.xml"/></Relationships>
</file>

<file path=ppt/slides/_rels/slide13.xml.rels><?xml version="1.0" encoding="UTF-8" standalone="yes"?>
<Relationships xmlns="http://schemas.openxmlformats.org/package/2006/relationships"><Relationship Id="rId3" Type="http://schemas.openxmlformats.org/officeDocument/2006/relationships/hyperlink" Target="https://www.jypconsultancy.co.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hyperlink" Target="https://www.jypconsultancy.co.uk/" TargetMode="External"/><Relationship Id="rId7" Type="http://schemas.openxmlformats.org/officeDocument/2006/relationships/diagramQuickStyle" Target="../diagrams/quickStyle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1.png"/><Relationship Id="rId9" Type="http://schemas.microsoft.com/office/2007/relationships/diagramDrawing" Target="../diagrams/drawing3.xml"/></Relationships>
</file>

<file path=ppt/slides/_rels/slide16.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hyperlink" Target="https://www.jypconsultancy.co.uk/" TargetMode="External"/><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notesSlide" Target="../notesSlides/notesSlide10.xml"/><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19" Type="http://schemas.openxmlformats.org/officeDocument/2006/relationships/image" Target="../media/image19.png"/><Relationship Id="rId4" Type="http://schemas.openxmlformats.org/officeDocument/2006/relationships/image" Target="../media/image1.png"/><Relationship Id="rId9" Type="http://schemas.openxmlformats.org/officeDocument/2006/relationships/image" Target="../media/image9.png"/><Relationship Id="rId14" Type="http://schemas.openxmlformats.org/officeDocument/2006/relationships/image" Target="../media/image14.svg"/><Relationship Id="rId22" Type="http://schemas.openxmlformats.org/officeDocument/2006/relationships/image" Target="../media/image22.sv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jypconsultancy.co.u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jypconsultancy.co.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jypconsultancy.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jypconsultancy.co.u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jypconsultancy.co.u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jypconsultancy.co.uk/" TargetMode="External"/><Relationship Id="rId1" Type="http://schemas.openxmlformats.org/officeDocument/2006/relationships/slideLayout" Target="../slideLayouts/slideLayout2.xml"/><Relationship Id="rId5" Type="http://schemas.openxmlformats.org/officeDocument/2006/relationships/hyperlink" Target="https://forms.gle/7Zanqq4CZRfiKdyC9" TargetMode="External"/><Relationship Id="rId4" Type="http://schemas.openxmlformats.org/officeDocument/2006/relationships/hyperlink" Target="https://padlet.com/info8899/qkqahp0eyf4wvujw"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jypconsultancy.co.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jypconsultancy.co.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jypconsultancy.co.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https://www.jypconsultancy.co.uk/" TargetMode="External"/><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png"/><Relationship Id="rId9"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hyperlink" Target="https://www.jypconsultancy.co.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frameshiftconsulting.com/"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www.jypconsultancy.co.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frameshiftconsulting.com/"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www.jypconsultancy.co.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frameshiftconsulting.com/"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B80A0F60-E938-4623-BA8C-8C38F486672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836" y="127008"/>
            <a:ext cx="3303569" cy="1171923"/>
          </a:xfrm>
          <a:prstGeom prst="rect">
            <a:avLst/>
          </a:prstGeom>
        </p:spPr>
      </p:pic>
      <p:sp>
        <p:nvSpPr>
          <p:cNvPr id="6" name="Title 5">
            <a:extLst>
              <a:ext uri="{FF2B5EF4-FFF2-40B4-BE49-F238E27FC236}">
                <a16:creationId xmlns:a16="http://schemas.microsoft.com/office/drawing/2014/main" id="{FE8C0C04-0FCA-40FD-8F08-84058185F676}"/>
              </a:ext>
            </a:extLst>
          </p:cNvPr>
          <p:cNvSpPr txBox="1">
            <a:spLocks noGrp="1"/>
          </p:cNvSpPr>
          <p:nvPr>
            <p:ph type="title" idx="4294967295"/>
          </p:nvPr>
        </p:nvSpPr>
        <p:spPr>
          <a:xfrm>
            <a:off x="819280" y="2207605"/>
            <a:ext cx="10553439" cy="31085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white"/>
                </a:solidFill>
                <a:effectLst/>
                <a:uLnTx/>
                <a:uFillTx/>
                <a:latin typeface="Calibri" panose="020F0502020204030204"/>
                <a:ea typeface="+mn-ea"/>
                <a:cs typeface="+mn-cs"/>
              </a:rPr>
              <a:t>Beyond Diversity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Jo Yuen (they/them)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rPr>
              <a:t>Founder, Anti-Oppression Trainer, JYP Consultancy</a:t>
            </a:r>
          </a:p>
        </p:txBody>
      </p:sp>
    </p:spTree>
    <p:extLst>
      <p:ext uri="{BB962C8B-B14F-4D97-AF65-F5344CB8AC3E}">
        <p14:creationId xmlns:p14="http://schemas.microsoft.com/office/powerpoint/2010/main" val="2398350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A5785A-8ED4-4028-8CA8-F2774F984382}"/>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a:hlinkClick r:id="rId3"/>
            <a:extLst>
              <a:ext uri="{FF2B5EF4-FFF2-40B4-BE49-F238E27FC236}">
                <a16:creationId xmlns:a16="http://schemas.microsoft.com/office/drawing/2014/main" id="{573548F9-0FF1-4816-B993-D9FCA2EE38E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5" name="Title 1">
            <a:extLst>
              <a:ext uri="{FF2B5EF4-FFF2-40B4-BE49-F238E27FC236}">
                <a16:creationId xmlns:a16="http://schemas.microsoft.com/office/drawing/2014/main" id="{AFE405FF-B605-4688-9F80-4A39974BEF9A}"/>
              </a:ext>
            </a:extLst>
          </p:cNvPr>
          <p:cNvSpPr txBox="1">
            <a:spLocks noGrp="1"/>
          </p:cNvSpPr>
          <p:nvPr>
            <p:ph type="title" idx="4294967295"/>
          </p:nvPr>
        </p:nvSpPr>
        <p:spPr>
          <a:xfrm>
            <a:off x="706755" y="271405"/>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Example</a:t>
            </a:r>
          </a:p>
        </p:txBody>
      </p:sp>
      <p:sp>
        <p:nvSpPr>
          <p:cNvPr id="16" name="Content Placeholder 2">
            <a:extLst>
              <a:ext uri="{FF2B5EF4-FFF2-40B4-BE49-F238E27FC236}">
                <a16:creationId xmlns:a16="http://schemas.microsoft.com/office/drawing/2014/main" id="{69B04E42-7CD0-47C9-B8D3-717AE508444F}"/>
              </a:ext>
            </a:extLst>
          </p:cNvPr>
          <p:cNvSpPr txBox="1">
            <a:spLocks/>
          </p:cNvSpPr>
          <p:nvPr/>
        </p:nvSpPr>
        <p:spPr>
          <a:xfrm>
            <a:off x="531447" y="1361878"/>
            <a:ext cx="10515600" cy="51597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Marginalised person: </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Any Black person who wants to enter a shop.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Ally:</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 non-Black person who donates to legal system reform organisations, actively objects to racist stories, calls on their MPs to support police reform, and reads news articles about this privilege.</a:t>
            </a:r>
          </a:p>
        </p:txBody>
      </p:sp>
      <p:sp>
        <p:nvSpPr>
          <p:cNvPr id="12" name="TextBox 11">
            <a:extLst>
              <a:ext uri="{FF2B5EF4-FFF2-40B4-BE49-F238E27FC236}">
                <a16:creationId xmlns:a16="http://schemas.microsoft.com/office/drawing/2014/main" id="{6FDE2F27-8B80-4067-A426-E011F6FA3D76}"/>
              </a:ext>
            </a:extLst>
          </p:cNvPr>
          <p:cNvSpPr txBox="1"/>
          <p:nvPr/>
        </p:nvSpPr>
        <p:spPr>
          <a:xfrm>
            <a:off x="7220469" y="6364177"/>
            <a:ext cx="554355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Adapted from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https://frameshiftconsulting.com/</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93743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A5785A-8ED4-4028-8CA8-F2774F984382}"/>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a:hlinkClick r:id="rId3"/>
            <a:extLst>
              <a:ext uri="{FF2B5EF4-FFF2-40B4-BE49-F238E27FC236}">
                <a16:creationId xmlns:a16="http://schemas.microsoft.com/office/drawing/2014/main" id="{573548F9-0FF1-4816-B993-D9FCA2EE38E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6" name="Content Placeholder 2">
            <a:extLst>
              <a:ext uri="{FF2B5EF4-FFF2-40B4-BE49-F238E27FC236}">
                <a16:creationId xmlns:a16="http://schemas.microsoft.com/office/drawing/2014/main" id="{69B04E42-7CD0-47C9-B8D3-717AE508444F}"/>
              </a:ext>
            </a:extLst>
          </p:cNvPr>
          <p:cNvSpPr txBox="1">
            <a:spLocks noGrp="1"/>
          </p:cNvSpPr>
          <p:nvPr>
            <p:ph type="title" idx="4294967295"/>
          </p:nvPr>
        </p:nvSpPr>
        <p:spPr>
          <a:xfrm>
            <a:off x="617172" y="2987478"/>
            <a:ext cx="10515600" cy="1625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0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BREAK</a:t>
            </a:r>
          </a:p>
        </p:txBody>
      </p:sp>
    </p:spTree>
    <p:extLst>
      <p:ext uri="{BB962C8B-B14F-4D97-AF65-F5344CB8AC3E}">
        <p14:creationId xmlns:p14="http://schemas.microsoft.com/office/powerpoint/2010/main" val="1882747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A5785A-8ED4-4028-8CA8-F2774F984382}"/>
              </a:ext>
              <a:ext uri="{C183D7F6-B498-43B3-948B-1728B52AA6E4}">
                <adec:decorative xmlns:adec="http://schemas.microsoft.com/office/drawing/2017/decorative" val="1"/>
              </a:ext>
            </a:extLst>
          </p:cNvPr>
          <p:cNvSpPr/>
          <p:nvPr/>
        </p:nvSpPr>
        <p:spPr>
          <a:xfrm>
            <a:off x="0" y="-16838"/>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a:hlinkClick r:id="rId3"/>
            <a:extLst>
              <a:ext uri="{FF2B5EF4-FFF2-40B4-BE49-F238E27FC236}">
                <a16:creationId xmlns:a16="http://schemas.microsoft.com/office/drawing/2014/main" id="{573548F9-0FF1-4816-B993-D9FCA2EE38E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5" name="Title 1">
            <a:extLst>
              <a:ext uri="{FF2B5EF4-FFF2-40B4-BE49-F238E27FC236}">
                <a16:creationId xmlns:a16="http://schemas.microsoft.com/office/drawing/2014/main" id="{AFE405FF-B605-4688-9F80-4A39974BEF9A}"/>
              </a:ext>
            </a:extLst>
          </p:cNvPr>
          <p:cNvSpPr txBox="1">
            <a:spLocks noGrp="1"/>
          </p:cNvSpPr>
          <p:nvPr>
            <p:ph type="title" idx="4294967295"/>
          </p:nvPr>
        </p:nvSpPr>
        <p:spPr>
          <a:xfrm>
            <a:off x="352993" y="237543"/>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The Cycle of Oppression</a:t>
            </a:r>
          </a:p>
        </p:txBody>
      </p:sp>
      <p:graphicFrame>
        <p:nvGraphicFramePr>
          <p:cNvPr id="3" name="Diagram 2" descr="Three text boxes arranged in a circle to indicate a cycle.&#10;&#10;The first text box at the top reads: Negative ideas/stereotypes (of a marginalised group).&#10;&#10;The second text box reads: Structure - laws/ policies/ institutions.&#10;&#10;The third text box connects back to the first text box and reads: Negative outcomes - inequity (for a marginalised group).">
            <a:extLst>
              <a:ext uri="{FF2B5EF4-FFF2-40B4-BE49-F238E27FC236}">
                <a16:creationId xmlns:a16="http://schemas.microsoft.com/office/drawing/2014/main" id="{2F9B4E37-4BCB-A202-1EA4-9F191698B88E}"/>
              </a:ext>
            </a:extLst>
          </p:cNvPr>
          <p:cNvGraphicFramePr/>
          <p:nvPr>
            <p:extLst>
              <p:ext uri="{D42A27DB-BD31-4B8C-83A1-F6EECF244321}">
                <p14:modId xmlns:p14="http://schemas.microsoft.com/office/powerpoint/2010/main" val="751146650"/>
              </p:ext>
            </p:extLst>
          </p:nvPr>
        </p:nvGraphicFramePr>
        <p:xfrm>
          <a:off x="2361717" y="952537"/>
          <a:ext cx="7468566" cy="55608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TextBox 3">
            <a:extLst>
              <a:ext uri="{FF2B5EF4-FFF2-40B4-BE49-F238E27FC236}">
                <a16:creationId xmlns:a16="http://schemas.microsoft.com/office/drawing/2014/main" id="{3C001D72-ED81-5B44-0E74-DCC9ECA5F5C4}"/>
              </a:ext>
            </a:extLst>
          </p:cNvPr>
          <p:cNvSpPr txBox="1"/>
          <p:nvPr/>
        </p:nvSpPr>
        <p:spPr>
          <a:xfrm>
            <a:off x="305525" y="6381327"/>
            <a:ext cx="5300427" cy="307777"/>
          </a:xfrm>
          <a:prstGeom prst="rect">
            <a:avLst/>
          </a:prstGeom>
          <a:no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prstClr val="black"/>
                </a:solidFill>
                <a:latin typeface="Calibri" panose="020F0502020204030204"/>
              </a:rPr>
              <a:t>Infographic based on resource from </a:t>
            </a:r>
            <a:r>
              <a:rPr lang="en-GB" sz="1400" dirty="0">
                <a:solidFill>
                  <a:prstClr val="black"/>
                </a:solidFill>
                <a:latin typeface="Calibri" panose="020F0502020204030204"/>
                <a:hlinkClick r:id="rId10"/>
              </a:rPr>
              <a:t>www.fearlessfutures.org</a:t>
            </a:r>
            <a:r>
              <a:rPr lang="en-GB" sz="1400" dirty="0">
                <a:solidFill>
                  <a:prstClr val="black"/>
                </a:solidFill>
                <a:latin typeface="Calibri" panose="020F0502020204030204"/>
              </a:rPr>
              <a:t> </a:t>
            </a:r>
            <a:endParaRPr kumimoji="0" lang="en-GB" sz="1400" b="0" i="0" u="none" strike="noStrike" kern="120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269810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BA513B0-82FF-4F41-8178-885375D1C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3" name="Group 72">
            <a:extLst>
              <a:ext uri="{FF2B5EF4-FFF2-40B4-BE49-F238E27FC236}">
                <a16:creationId xmlns:a16="http://schemas.microsoft.com/office/drawing/2014/main" id="{93DB8501-F9F2-4ACD-B56A-9019CD5006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2987478"/>
            <a:ext cx="12228128" cy="1828800"/>
            <a:chOff x="-305" y="2987478"/>
            <a:chExt cx="12188952" cy="1828800"/>
          </a:xfrm>
        </p:grpSpPr>
        <p:sp>
          <p:nvSpPr>
            <p:cNvPr id="74" name="Freeform: Shape 73">
              <a:extLst>
                <a:ext uri="{FF2B5EF4-FFF2-40B4-BE49-F238E27FC236}">
                  <a16:creationId xmlns:a16="http://schemas.microsoft.com/office/drawing/2014/main" id="{DD03A94A-ADF5-4334-86B1-DBA5F70ACD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2987478"/>
              <a:ext cx="12188952" cy="1099712"/>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385A18E1-CBE3-4BBD-B1B7-CDBCA685E0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99381"/>
              <a:ext cx="12188952" cy="902694"/>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133EDCAA-1D6C-4710-9DA1-C7FC946D8E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01488"/>
              <a:ext cx="12188952" cy="641669"/>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7" name="Freeform: Shape 76">
              <a:extLst>
                <a:ext uri="{FF2B5EF4-FFF2-40B4-BE49-F238E27FC236}">
                  <a16:creationId xmlns:a16="http://schemas.microsoft.com/office/drawing/2014/main" id="{3916FBF2-1CC9-460D-A42B-FB77E515EC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14750"/>
              <a:ext cx="12188952" cy="1201528"/>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3" name="Rectangle 12">
            <a:extLst>
              <a:ext uri="{FF2B5EF4-FFF2-40B4-BE49-F238E27FC236}">
                <a16:creationId xmlns:a16="http://schemas.microsoft.com/office/drawing/2014/main" id="{87A5785A-8ED4-4028-8CA8-F2774F984382}"/>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a:hlinkClick r:id="rId3"/>
            <a:extLst>
              <a:ext uri="{FF2B5EF4-FFF2-40B4-BE49-F238E27FC236}">
                <a16:creationId xmlns:a16="http://schemas.microsoft.com/office/drawing/2014/main" id="{573548F9-0FF1-4816-B993-D9FCA2EE38E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5" name="Title 1">
            <a:extLst>
              <a:ext uri="{FF2B5EF4-FFF2-40B4-BE49-F238E27FC236}">
                <a16:creationId xmlns:a16="http://schemas.microsoft.com/office/drawing/2014/main" id="{AFE405FF-B605-4688-9F80-4A39974BEF9A}"/>
              </a:ext>
            </a:extLst>
          </p:cNvPr>
          <p:cNvSpPr txBox="1">
            <a:spLocks noGrp="1"/>
          </p:cNvSpPr>
          <p:nvPr>
            <p:ph type="title" idx="4294967295"/>
          </p:nvPr>
        </p:nvSpPr>
        <p:spPr>
          <a:xfrm>
            <a:off x="706755" y="271405"/>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Power</a:t>
            </a:r>
          </a:p>
        </p:txBody>
      </p:sp>
      <p:sp>
        <p:nvSpPr>
          <p:cNvPr id="16" name="Content Placeholder 2">
            <a:extLst>
              <a:ext uri="{FF2B5EF4-FFF2-40B4-BE49-F238E27FC236}">
                <a16:creationId xmlns:a16="http://schemas.microsoft.com/office/drawing/2014/main" id="{69B04E42-7CD0-47C9-B8D3-717AE508444F}"/>
              </a:ext>
            </a:extLst>
          </p:cNvPr>
          <p:cNvSpPr txBox="1">
            <a:spLocks/>
          </p:cNvSpPr>
          <p:nvPr/>
        </p:nvSpPr>
        <p:spPr>
          <a:xfrm>
            <a:off x="531447" y="1147769"/>
            <a:ext cx="7319123" cy="57102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Power: </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The ability to control circumstances or access to resources and/or privileges.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Privilege grants you power of legitimacy, possibility, authenticity, dignity and safety.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Allies use their privilege to give marginalised people legitimacy, possibility, authenticity, dignity, and safety.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The more privilege and power an ally has, the less risk they have to bear.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pic>
        <p:nvPicPr>
          <p:cNvPr id="12" name="Picture 2">
            <a:extLst>
              <a:ext uri="{FF2B5EF4-FFF2-40B4-BE49-F238E27FC236}">
                <a16:creationId xmlns:a16="http://schemas.microsoft.com/office/drawing/2014/main" id="{F67CE7C4-D024-486D-A35D-6893DA0505C8}"/>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7886698" y="1085729"/>
            <a:ext cx="4160835" cy="577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90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Circular chart divided into 14 identities or statuses: race, education, physical ability, sexuality, neurodiversity, mental health, body size, housing, wealth, language, gender, class, attractiveness, citizenship.">
            <a:extLst>
              <a:ext uri="{FF2B5EF4-FFF2-40B4-BE49-F238E27FC236}">
                <a16:creationId xmlns:a16="http://schemas.microsoft.com/office/drawing/2014/main" id="{33C7DA4E-40F0-4F4B-9573-93CDDF94AD0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614" r="5482" b="1"/>
          <a:stretch/>
        </p:blipFill>
        <p:spPr>
          <a:xfrm>
            <a:off x="0" y="1271"/>
            <a:ext cx="12192000" cy="6856729"/>
          </a:xfrm>
          <a:prstGeom prst="rect">
            <a:avLst/>
          </a:prstGeom>
        </p:spPr>
      </p:pic>
      <p:sp>
        <p:nvSpPr>
          <p:cNvPr id="9" name="Title 8">
            <a:extLst>
              <a:ext uri="{FF2B5EF4-FFF2-40B4-BE49-F238E27FC236}">
                <a16:creationId xmlns:a16="http://schemas.microsoft.com/office/drawing/2014/main" id="{3627537E-1DD8-4B86-838D-9C52D8C5D65A}"/>
              </a:ext>
            </a:extLst>
          </p:cNvPr>
          <p:cNvSpPr txBox="1">
            <a:spLocks noGrp="1"/>
          </p:cNvSpPr>
          <p:nvPr>
            <p:ph type="title" idx="4294967295"/>
          </p:nvPr>
        </p:nvSpPr>
        <p:spPr>
          <a:xfrm>
            <a:off x="295275" y="1462564"/>
            <a:ext cx="3076575" cy="344709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panose="020F0502020204030204"/>
                <a:ea typeface="+mn-ea"/>
                <a:cs typeface="+mn-cs"/>
              </a:rPr>
              <a:t>Which identities hold the most social power?</a:t>
            </a:r>
            <a:endParaRPr kumimoji="0" lang="en-GB"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F176B096-DC2A-45A7-81E9-483AF5DAC15C}"/>
              </a:ext>
            </a:extLst>
          </p:cNvPr>
          <p:cNvSpPr txBox="1"/>
          <p:nvPr/>
        </p:nvSpPr>
        <p:spPr>
          <a:xfrm>
            <a:off x="9410700" y="1585675"/>
            <a:ext cx="2705100" cy="33239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rPr>
              <a:t>Intersectionality: </a:t>
            </a:r>
            <a:r>
              <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rPr>
              <a:t>people can be subject to multiple systems of oppression that intersect and interact with each other.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6761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BA513B0-82FF-4F41-8178-885375D1C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3" name="Group 72">
            <a:extLst>
              <a:ext uri="{FF2B5EF4-FFF2-40B4-BE49-F238E27FC236}">
                <a16:creationId xmlns:a16="http://schemas.microsoft.com/office/drawing/2014/main" id="{93DB8501-F9F2-4ACD-B56A-9019CD5006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2987478"/>
            <a:ext cx="12228128" cy="1828800"/>
            <a:chOff x="-305" y="2987478"/>
            <a:chExt cx="12188952" cy="1828800"/>
          </a:xfrm>
        </p:grpSpPr>
        <p:sp>
          <p:nvSpPr>
            <p:cNvPr id="74" name="Freeform: Shape 73">
              <a:extLst>
                <a:ext uri="{FF2B5EF4-FFF2-40B4-BE49-F238E27FC236}">
                  <a16:creationId xmlns:a16="http://schemas.microsoft.com/office/drawing/2014/main" id="{DD03A94A-ADF5-4334-86B1-DBA5F70ACD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2987478"/>
              <a:ext cx="12188952" cy="1099712"/>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385A18E1-CBE3-4BBD-B1B7-CDBCA685E0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99381"/>
              <a:ext cx="12188952" cy="902694"/>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133EDCAA-1D6C-4710-9DA1-C7FC946D8E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01488"/>
              <a:ext cx="12188952" cy="641669"/>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7" name="Freeform: Shape 76">
              <a:extLst>
                <a:ext uri="{FF2B5EF4-FFF2-40B4-BE49-F238E27FC236}">
                  <a16:creationId xmlns:a16="http://schemas.microsoft.com/office/drawing/2014/main" id="{3916FBF2-1CC9-460D-A42B-FB77E515EC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14750"/>
              <a:ext cx="12188952" cy="1201528"/>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3" name="Rectangle 12">
            <a:extLst>
              <a:ext uri="{FF2B5EF4-FFF2-40B4-BE49-F238E27FC236}">
                <a16:creationId xmlns:a16="http://schemas.microsoft.com/office/drawing/2014/main" id="{87A5785A-8ED4-4028-8CA8-F2774F984382}"/>
              </a:ext>
              <a:ext uri="{C183D7F6-B498-43B3-948B-1728B52AA6E4}">
                <adec:decorative xmlns:adec="http://schemas.microsoft.com/office/drawing/2017/decorative" val="1"/>
              </a:ext>
            </a:extLst>
          </p:cNvPr>
          <p:cNvSpPr/>
          <p:nvPr/>
        </p:nvSpPr>
        <p:spPr>
          <a:xfrm>
            <a:off x="-305" y="1"/>
            <a:ext cx="12192000" cy="9938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a:hlinkClick r:id="rId3"/>
            <a:extLst>
              <a:ext uri="{FF2B5EF4-FFF2-40B4-BE49-F238E27FC236}">
                <a16:creationId xmlns:a16="http://schemas.microsoft.com/office/drawing/2014/main" id="{573548F9-0FF1-4816-B993-D9FCA2EE38E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5" name="Title 1">
            <a:extLst>
              <a:ext uri="{FF2B5EF4-FFF2-40B4-BE49-F238E27FC236}">
                <a16:creationId xmlns:a16="http://schemas.microsoft.com/office/drawing/2014/main" id="{AFE405FF-B605-4688-9F80-4A39974BEF9A}"/>
              </a:ext>
              <a:ext uri="{C183D7F6-B498-43B3-948B-1728B52AA6E4}">
                <adec:decorative xmlns:adec="http://schemas.microsoft.com/office/drawing/2017/decorative" val="1"/>
              </a:ext>
            </a:extLst>
          </p:cNvPr>
          <p:cNvSpPr txBox="1">
            <a:spLocks/>
          </p:cNvSpPr>
          <p:nvPr/>
        </p:nvSpPr>
        <p:spPr>
          <a:xfrm>
            <a:off x="352993" y="237543"/>
            <a:ext cx="10515600" cy="7005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
        <p:nvSpPr>
          <p:cNvPr id="12" name="Title 1">
            <a:extLst>
              <a:ext uri="{FF2B5EF4-FFF2-40B4-BE49-F238E27FC236}">
                <a16:creationId xmlns:a16="http://schemas.microsoft.com/office/drawing/2014/main" id="{3898EC14-A196-41E8-B1B8-CF9432DB0076}"/>
              </a:ext>
            </a:extLst>
          </p:cNvPr>
          <p:cNvSpPr txBox="1">
            <a:spLocks noGrp="1"/>
          </p:cNvSpPr>
          <p:nvPr>
            <p:ph type="title" idx="4294967295"/>
          </p:nvPr>
        </p:nvSpPr>
        <p:spPr>
          <a:xfrm>
            <a:off x="706755" y="271405"/>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Inclusion and Equity is…</a:t>
            </a:r>
          </a:p>
        </p:txBody>
      </p:sp>
      <p:sp>
        <p:nvSpPr>
          <p:cNvPr id="16" name="Content Placeholder 2">
            <a:extLst>
              <a:ext uri="{FF2B5EF4-FFF2-40B4-BE49-F238E27FC236}">
                <a16:creationId xmlns:a16="http://schemas.microsoft.com/office/drawing/2014/main" id="{8E8A0F1D-D420-4B48-B30F-BD64F512021C}"/>
              </a:ext>
            </a:extLst>
          </p:cNvPr>
          <p:cNvSpPr>
            <a:spLocks noGrp="1"/>
          </p:cNvSpPr>
          <p:nvPr>
            <p:ph idx="1"/>
          </p:nvPr>
        </p:nvSpPr>
        <p:spPr>
          <a:xfrm>
            <a:off x="706754" y="1448511"/>
            <a:ext cx="3523901" cy="1730005"/>
          </a:xfrm>
          <a:ln w="38100">
            <a:solidFill>
              <a:srgbClr val="21BF92"/>
            </a:solidFill>
          </a:ln>
        </p:spPr>
        <p:txBody>
          <a:bodyPr>
            <a:normAutofit/>
          </a:bodyPr>
          <a:lstStyle/>
          <a:p>
            <a:pPr marL="0" indent="0">
              <a:buNone/>
            </a:pPr>
            <a:r>
              <a:rPr lang="en-GB" dirty="0">
                <a:solidFill>
                  <a:schemeClr val="tx1">
                    <a:lumMod val="75000"/>
                    <a:lumOff val="25000"/>
                  </a:schemeClr>
                </a:solidFill>
              </a:rPr>
              <a:t>Disrupting the cycle of oppression by giving marginalised people these things:</a:t>
            </a:r>
          </a:p>
        </p:txBody>
      </p:sp>
      <p:graphicFrame>
        <p:nvGraphicFramePr>
          <p:cNvPr id="10" name="Diagram 9" descr="5 text boxes arranged in a circle which contain one word in each: legitimacy, dignity, possibility, authenticity, safety.">
            <a:extLst>
              <a:ext uri="{FF2B5EF4-FFF2-40B4-BE49-F238E27FC236}">
                <a16:creationId xmlns:a16="http://schemas.microsoft.com/office/drawing/2014/main" id="{28E6AC93-0B47-4F49-8A6B-948169A75F6D}"/>
              </a:ext>
            </a:extLst>
          </p:cNvPr>
          <p:cNvGraphicFramePr/>
          <p:nvPr>
            <p:extLst>
              <p:ext uri="{D42A27DB-BD31-4B8C-83A1-F6EECF244321}">
                <p14:modId xmlns:p14="http://schemas.microsoft.com/office/powerpoint/2010/main" val="3934682241"/>
              </p:ext>
            </p:extLst>
          </p:nvPr>
        </p:nvGraphicFramePr>
        <p:xfrm>
          <a:off x="3569152" y="1360476"/>
          <a:ext cx="9813516" cy="49236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7" name="Content Placeholder 2">
            <a:extLst>
              <a:ext uri="{FF2B5EF4-FFF2-40B4-BE49-F238E27FC236}">
                <a16:creationId xmlns:a16="http://schemas.microsoft.com/office/drawing/2014/main" id="{D6031C9E-5EEF-4D85-BB71-7CF3DF81EF1B}"/>
              </a:ext>
            </a:extLst>
          </p:cNvPr>
          <p:cNvSpPr txBox="1">
            <a:spLocks/>
          </p:cNvSpPr>
          <p:nvPr/>
        </p:nvSpPr>
        <p:spPr>
          <a:xfrm>
            <a:off x="706754" y="3744132"/>
            <a:ext cx="3523901" cy="2189943"/>
          </a:xfrm>
          <a:prstGeom prst="rect">
            <a:avLst/>
          </a:prstGeom>
          <a:ln w="38100">
            <a:solidFill>
              <a:srgbClr val="FB178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Educating yourself about your own privilege, so you will know when you can use your power.</a:t>
            </a:r>
            <a:endPar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244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BA513B0-82FF-4F41-8178-885375D1C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3" name="Group 72">
            <a:extLst>
              <a:ext uri="{FF2B5EF4-FFF2-40B4-BE49-F238E27FC236}">
                <a16:creationId xmlns:a16="http://schemas.microsoft.com/office/drawing/2014/main" id="{93DB8501-F9F2-4ACD-B56A-9019CD5006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2987478"/>
            <a:ext cx="12228128" cy="1828800"/>
            <a:chOff x="-305" y="2987478"/>
            <a:chExt cx="12188952" cy="1828800"/>
          </a:xfrm>
        </p:grpSpPr>
        <p:sp>
          <p:nvSpPr>
            <p:cNvPr id="74" name="Freeform: Shape 73">
              <a:extLst>
                <a:ext uri="{FF2B5EF4-FFF2-40B4-BE49-F238E27FC236}">
                  <a16:creationId xmlns:a16="http://schemas.microsoft.com/office/drawing/2014/main" id="{DD03A94A-ADF5-4334-86B1-DBA5F70ACD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2987478"/>
              <a:ext cx="12188952" cy="1099712"/>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385A18E1-CBE3-4BBD-B1B7-CDBCA685E0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99381"/>
              <a:ext cx="12188952" cy="902694"/>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133EDCAA-1D6C-4710-9DA1-C7FC946D8E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01488"/>
              <a:ext cx="12188952" cy="641669"/>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7" name="Freeform: Shape 76">
              <a:extLst>
                <a:ext uri="{FF2B5EF4-FFF2-40B4-BE49-F238E27FC236}">
                  <a16:creationId xmlns:a16="http://schemas.microsoft.com/office/drawing/2014/main" id="{3916FBF2-1CC9-460D-A42B-FB77E515EC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14750"/>
              <a:ext cx="12188952" cy="1201528"/>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3" name="Rectangle 12">
            <a:extLst>
              <a:ext uri="{FF2B5EF4-FFF2-40B4-BE49-F238E27FC236}">
                <a16:creationId xmlns:a16="http://schemas.microsoft.com/office/drawing/2014/main" id="{87A5785A-8ED4-4028-8CA8-F2774F984382}"/>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a:hlinkClick r:id="rId3"/>
            <a:extLst>
              <a:ext uri="{FF2B5EF4-FFF2-40B4-BE49-F238E27FC236}">
                <a16:creationId xmlns:a16="http://schemas.microsoft.com/office/drawing/2014/main" id="{573548F9-0FF1-4816-B993-D9FCA2EE38E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5" name="Title 1">
            <a:extLst>
              <a:ext uri="{FF2B5EF4-FFF2-40B4-BE49-F238E27FC236}">
                <a16:creationId xmlns:a16="http://schemas.microsoft.com/office/drawing/2014/main" id="{AFE405FF-B605-4688-9F80-4A39974BEF9A}"/>
              </a:ext>
            </a:extLst>
          </p:cNvPr>
          <p:cNvSpPr txBox="1">
            <a:spLocks noGrp="1"/>
          </p:cNvSpPr>
          <p:nvPr>
            <p:ph type="title" idx="4294967295"/>
          </p:nvPr>
        </p:nvSpPr>
        <p:spPr>
          <a:xfrm>
            <a:off x="706755" y="271405"/>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Ally skills</a:t>
            </a:r>
          </a:p>
        </p:txBody>
      </p:sp>
      <p:grpSp>
        <p:nvGrpSpPr>
          <p:cNvPr id="52" name="Group 51" descr="Educate yourself">
            <a:extLst>
              <a:ext uri="{FF2B5EF4-FFF2-40B4-BE49-F238E27FC236}">
                <a16:creationId xmlns:a16="http://schemas.microsoft.com/office/drawing/2014/main" id="{53DCE554-88BF-441E-970B-1152765B4734}"/>
              </a:ext>
              <a:ext uri="{C183D7F6-B498-43B3-948B-1728B52AA6E4}">
                <adec:decorative xmlns:adec="http://schemas.microsoft.com/office/drawing/2017/decorative" val="0"/>
              </a:ext>
            </a:extLst>
          </p:cNvPr>
          <p:cNvGrpSpPr/>
          <p:nvPr/>
        </p:nvGrpSpPr>
        <p:grpSpPr>
          <a:xfrm>
            <a:off x="526532" y="1933512"/>
            <a:ext cx="2063261" cy="1832483"/>
            <a:chOff x="538071" y="2166618"/>
            <a:chExt cx="2063261" cy="1832483"/>
          </a:xfrm>
        </p:grpSpPr>
        <p:sp>
          <p:nvSpPr>
            <p:cNvPr id="2" name="TextBox 1">
              <a:extLst>
                <a:ext uri="{FF2B5EF4-FFF2-40B4-BE49-F238E27FC236}">
                  <a16:creationId xmlns:a16="http://schemas.microsoft.com/office/drawing/2014/main" id="{D9A6C3FD-4E39-4164-85EB-D7DF3E2ACCA0}"/>
                </a:ext>
              </a:extLst>
            </p:cNvPr>
            <p:cNvSpPr txBox="1"/>
            <p:nvPr/>
          </p:nvSpPr>
          <p:spPr>
            <a:xfrm>
              <a:off x="538071" y="3168104"/>
              <a:ext cx="206326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Educate yourself</a:t>
              </a:r>
            </a:p>
          </p:txBody>
        </p:sp>
        <p:pic>
          <p:nvPicPr>
            <p:cNvPr id="26" name="Graphic 25" descr="Storytelling">
              <a:extLst>
                <a:ext uri="{FF2B5EF4-FFF2-40B4-BE49-F238E27FC236}">
                  <a16:creationId xmlns:a16="http://schemas.microsoft.com/office/drawing/2014/main" id="{478003BD-993E-4840-8C88-B5B82F4681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65733" y="2166618"/>
              <a:ext cx="914400" cy="914400"/>
            </a:xfrm>
            <a:prstGeom prst="rect">
              <a:avLst/>
            </a:prstGeom>
          </p:spPr>
        </p:pic>
      </p:grpSp>
      <p:grpSp>
        <p:nvGrpSpPr>
          <p:cNvPr id="51" name="Group 50" descr="Talk about it">
            <a:extLst>
              <a:ext uri="{FF2B5EF4-FFF2-40B4-BE49-F238E27FC236}">
                <a16:creationId xmlns:a16="http://schemas.microsoft.com/office/drawing/2014/main" id="{ED6C7C63-8444-4DF3-BD7F-99A8044659F9}"/>
              </a:ext>
              <a:ext uri="{C183D7F6-B498-43B3-948B-1728B52AA6E4}">
                <adec:decorative xmlns:adec="http://schemas.microsoft.com/office/drawing/2017/decorative" val="0"/>
              </a:ext>
            </a:extLst>
          </p:cNvPr>
          <p:cNvGrpSpPr/>
          <p:nvPr/>
        </p:nvGrpSpPr>
        <p:grpSpPr>
          <a:xfrm>
            <a:off x="3311178" y="1368895"/>
            <a:ext cx="2063261" cy="1463151"/>
            <a:chOff x="3437286" y="2166618"/>
            <a:chExt cx="2063261" cy="1463151"/>
          </a:xfrm>
        </p:grpSpPr>
        <p:sp>
          <p:nvSpPr>
            <p:cNvPr id="3" name="TextBox 2" descr="Talk about it">
              <a:extLst>
                <a:ext uri="{FF2B5EF4-FFF2-40B4-BE49-F238E27FC236}">
                  <a16:creationId xmlns:a16="http://schemas.microsoft.com/office/drawing/2014/main" id="{CBFB4D73-701A-4B0A-8253-7DFC06F89A0F}"/>
                </a:ext>
              </a:extLst>
            </p:cNvPr>
            <p:cNvSpPr txBox="1"/>
            <p:nvPr/>
          </p:nvSpPr>
          <p:spPr>
            <a:xfrm>
              <a:off x="3437286" y="3168104"/>
              <a:ext cx="206326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Talk about it</a:t>
              </a:r>
            </a:p>
          </p:txBody>
        </p:sp>
        <p:pic>
          <p:nvPicPr>
            <p:cNvPr id="30" name="Graphic 29" descr="Chat">
              <a:extLst>
                <a:ext uri="{FF2B5EF4-FFF2-40B4-BE49-F238E27FC236}">
                  <a16:creationId xmlns:a16="http://schemas.microsoft.com/office/drawing/2014/main" id="{7FBFE856-0077-4461-96BF-612D0B434EF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08332" y="2166618"/>
              <a:ext cx="914400" cy="914400"/>
            </a:xfrm>
            <a:prstGeom prst="rect">
              <a:avLst/>
            </a:prstGeom>
          </p:spPr>
        </p:pic>
      </p:grpSp>
      <p:grpSp>
        <p:nvGrpSpPr>
          <p:cNvPr id="50" name="Group 49" descr="Diversify your feed">
            <a:extLst>
              <a:ext uri="{FF2B5EF4-FFF2-40B4-BE49-F238E27FC236}">
                <a16:creationId xmlns:a16="http://schemas.microsoft.com/office/drawing/2014/main" id="{C48A90B2-A4DA-4CDB-B800-63B26F70C528}"/>
              </a:ext>
              <a:ext uri="{C183D7F6-B498-43B3-948B-1728B52AA6E4}">
                <adec:decorative xmlns:adec="http://schemas.microsoft.com/office/drawing/2017/decorative" val="0"/>
              </a:ext>
            </a:extLst>
          </p:cNvPr>
          <p:cNvGrpSpPr/>
          <p:nvPr/>
        </p:nvGrpSpPr>
        <p:grpSpPr>
          <a:xfrm>
            <a:off x="6576596" y="1459766"/>
            <a:ext cx="2063261" cy="1832483"/>
            <a:chOff x="6336501" y="2166618"/>
            <a:chExt cx="2063261" cy="1832483"/>
          </a:xfrm>
        </p:grpSpPr>
        <p:sp>
          <p:nvSpPr>
            <p:cNvPr id="4" name="TextBox 3" descr="Diversify your feed">
              <a:extLst>
                <a:ext uri="{FF2B5EF4-FFF2-40B4-BE49-F238E27FC236}">
                  <a16:creationId xmlns:a16="http://schemas.microsoft.com/office/drawing/2014/main" id="{50AF6148-2847-455D-914A-0851FC37C574}"/>
                </a:ext>
              </a:extLst>
            </p:cNvPr>
            <p:cNvSpPr txBox="1"/>
            <p:nvPr/>
          </p:nvSpPr>
          <p:spPr>
            <a:xfrm>
              <a:off x="6336501" y="3168104"/>
              <a:ext cx="206326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Diversify your feed</a:t>
              </a:r>
            </a:p>
          </p:txBody>
        </p:sp>
        <p:pic>
          <p:nvPicPr>
            <p:cNvPr id="34" name="Graphic 33" descr="Cheers">
              <a:extLst>
                <a:ext uri="{FF2B5EF4-FFF2-40B4-BE49-F238E27FC236}">
                  <a16:creationId xmlns:a16="http://schemas.microsoft.com/office/drawing/2014/main" id="{4C6D9586-DFB2-4AFB-9D11-0AF0D7D678C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950931" y="2166618"/>
              <a:ext cx="914400" cy="914400"/>
            </a:xfrm>
            <a:prstGeom prst="rect">
              <a:avLst/>
            </a:prstGeom>
          </p:spPr>
        </p:pic>
      </p:grpSp>
      <p:grpSp>
        <p:nvGrpSpPr>
          <p:cNvPr id="49" name="Group 48" descr="Learning mindset">
            <a:extLst>
              <a:ext uri="{FF2B5EF4-FFF2-40B4-BE49-F238E27FC236}">
                <a16:creationId xmlns:a16="http://schemas.microsoft.com/office/drawing/2014/main" id="{2DDA8268-52F8-43BC-A2F6-28AE3FBC91A4}"/>
              </a:ext>
              <a:ext uri="{C183D7F6-B498-43B3-948B-1728B52AA6E4}">
                <adec:decorative xmlns:adec="http://schemas.microsoft.com/office/drawing/2017/decorative" val="0"/>
              </a:ext>
            </a:extLst>
          </p:cNvPr>
          <p:cNvGrpSpPr/>
          <p:nvPr/>
        </p:nvGrpSpPr>
        <p:grpSpPr>
          <a:xfrm>
            <a:off x="9424813" y="1838812"/>
            <a:ext cx="2063261" cy="1832483"/>
            <a:chOff x="9235715" y="2166618"/>
            <a:chExt cx="2063261" cy="1832483"/>
          </a:xfrm>
        </p:grpSpPr>
        <p:sp>
          <p:nvSpPr>
            <p:cNvPr id="5" name="TextBox 4" descr="Learning mindset">
              <a:extLst>
                <a:ext uri="{FF2B5EF4-FFF2-40B4-BE49-F238E27FC236}">
                  <a16:creationId xmlns:a16="http://schemas.microsoft.com/office/drawing/2014/main" id="{6E15AD71-69B7-4C8E-A11C-CDB748D97E5B}"/>
                </a:ext>
              </a:extLst>
            </p:cNvPr>
            <p:cNvSpPr txBox="1"/>
            <p:nvPr/>
          </p:nvSpPr>
          <p:spPr>
            <a:xfrm>
              <a:off x="9235715" y="3168104"/>
              <a:ext cx="206326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Learning mindset</a:t>
              </a:r>
            </a:p>
          </p:txBody>
        </p:sp>
        <p:pic>
          <p:nvPicPr>
            <p:cNvPr id="36" name="Graphic 35" descr="Idea">
              <a:extLst>
                <a:ext uri="{FF2B5EF4-FFF2-40B4-BE49-F238E27FC236}">
                  <a16:creationId xmlns:a16="http://schemas.microsoft.com/office/drawing/2014/main" id="{BECA9E57-649B-425E-935F-770E225A92C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893529" y="2166618"/>
              <a:ext cx="914400" cy="914400"/>
            </a:xfrm>
            <a:prstGeom prst="rect">
              <a:avLst/>
            </a:prstGeom>
          </p:spPr>
        </p:pic>
      </p:grpSp>
      <p:grpSp>
        <p:nvGrpSpPr>
          <p:cNvPr id="45" name="Group 44" descr="Don't outsource your critical thinking">
            <a:extLst>
              <a:ext uri="{FF2B5EF4-FFF2-40B4-BE49-F238E27FC236}">
                <a16:creationId xmlns:a16="http://schemas.microsoft.com/office/drawing/2014/main" id="{116C1362-96C1-48CD-B103-F3503A2884F1}"/>
              </a:ext>
            </a:extLst>
          </p:cNvPr>
          <p:cNvGrpSpPr/>
          <p:nvPr/>
        </p:nvGrpSpPr>
        <p:grpSpPr>
          <a:xfrm>
            <a:off x="532728" y="4068186"/>
            <a:ext cx="2159672" cy="2199656"/>
            <a:chOff x="568755" y="4682867"/>
            <a:chExt cx="2159672" cy="2199656"/>
          </a:xfrm>
        </p:grpSpPr>
        <p:sp>
          <p:nvSpPr>
            <p:cNvPr id="6" name="TextBox 5" descr="Don't outsource your critical thinking">
              <a:extLst>
                <a:ext uri="{FF2B5EF4-FFF2-40B4-BE49-F238E27FC236}">
                  <a16:creationId xmlns:a16="http://schemas.microsoft.com/office/drawing/2014/main" id="{E253E394-7A71-4987-BD84-34C961196059}"/>
                </a:ext>
              </a:extLst>
            </p:cNvPr>
            <p:cNvSpPr txBox="1"/>
            <p:nvPr/>
          </p:nvSpPr>
          <p:spPr>
            <a:xfrm>
              <a:off x="568755" y="5682194"/>
              <a:ext cx="215967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Don’t outsource critical thinking</a:t>
              </a:r>
            </a:p>
          </p:txBody>
        </p:sp>
        <p:pic>
          <p:nvPicPr>
            <p:cNvPr id="38" name="Graphic 37" descr="Brain">
              <a:extLst>
                <a:ext uri="{FF2B5EF4-FFF2-40B4-BE49-F238E27FC236}">
                  <a16:creationId xmlns:a16="http://schemas.microsoft.com/office/drawing/2014/main" id="{24CE36F7-F820-4D44-A465-30DBFAD3328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65733" y="4682867"/>
              <a:ext cx="914400" cy="914400"/>
            </a:xfrm>
            <a:prstGeom prst="rect">
              <a:avLst/>
            </a:prstGeom>
          </p:spPr>
        </p:pic>
      </p:grpSp>
      <p:grpSp>
        <p:nvGrpSpPr>
          <p:cNvPr id="46" name="Group 45" descr="Follow your discomfort">
            <a:extLst>
              <a:ext uri="{FF2B5EF4-FFF2-40B4-BE49-F238E27FC236}">
                <a16:creationId xmlns:a16="http://schemas.microsoft.com/office/drawing/2014/main" id="{7149FDA1-559A-4796-AD77-32BE9ADEA1E2}"/>
              </a:ext>
            </a:extLst>
          </p:cNvPr>
          <p:cNvGrpSpPr/>
          <p:nvPr/>
        </p:nvGrpSpPr>
        <p:grpSpPr>
          <a:xfrm>
            <a:off x="3304869" y="4661824"/>
            <a:ext cx="2063261" cy="1830324"/>
            <a:chOff x="3485536" y="4682867"/>
            <a:chExt cx="2063261" cy="1830324"/>
          </a:xfrm>
        </p:grpSpPr>
        <p:sp>
          <p:nvSpPr>
            <p:cNvPr id="7" name="TextBox 6" descr="Follow your discomfort">
              <a:extLst>
                <a:ext uri="{FF2B5EF4-FFF2-40B4-BE49-F238E27FC236}">
                  <a16:creationId xmlns:a16="http://schemas.microsoft.com/office/drawing/2014/main" id="{80CE7B98-14B4-4E21-8038-1C407F2A5677}"/>
                </a:ext>
              </a:extLst>
            </p:cNvPr>
            <p:cNvSpPr txBox="1"/>
            <p:nvPr/>
          </p:nvSpPr>
          <p:spPr>
            <a:xfrm>
              <a:off x="3485536" y="5682194"/>
              <a:ext cx="206326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Follow your discomfort</a:t>
              </a:r>
            </a:p>
          </p:txBody>
        </p:sp>
        <p:pic>
          <p:nvPicPr>
            <p:cNvPr id="40" name="Graphic 39" descr="Compass">
              <a:extLst>
                <a:ext uri="{FF2B5EF4-FFF2-40B4-BE49-F238E27FC236}">
                  <a16:creationId xmlns:a16="http://schemas.microsoft.com/office/drawing/2014/main" id="{C7C5E383-BB8A-4EB6-A899-3737E42C60D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008332" y="4682867"/>
              <a:ext cx="914400" cy="914400"/>
            </a:xfrm>
            <a:prstGeom prst="rect">
              <a:avLst/>
            </a:prstGeom>
          </p:spPr>
        </p:pic>
      </p:grpSp>
      <p:grpSp>
        <p:nvGrpSpPr>
          <p:cNvPr id="56" name="Group 55" descr="Listen">
            <a:extLst>
              <a:ext uri="{FF2B5EF4-FFF2-40B4-BE49-F238E27FC236}">
                <a16:creationId xmlns:a16="http://schemas.microsoft.com/office/drawing/2014/main" id="{F9454A16-443C-498E-AD39-65D8AF49DC9F}"/>
              </a:ext>
            </a:extLst>
          </p:cNvPr>
          <p:cNvGrpSpPr/>
          <p:nvPr/>
        </p:nvGrpSpPr>
        <p:grpSpPr>
          <a:xfrm>
            <a:off x="4932924" y="3214725"/>
            <a:ext cx="2063261" cy="1447099"/>
            <a:chOff x="5064216" y="2926788"/>
            <a:chExt cx="2063261" cy="1447099"/>
          </a:xfrm>
        </p:grpSpPr>
        <p:pic>
          <p:nvPicPr>
            <p:cNvPr id="54" name="Graphic 53" descr="Ear">
              <a:extLst>
                <a:ext uri="{FF2B5EF4-FFF2-40B4-BE49-F238E27FC236}">
                  <a16:creationId xmlns:a16="http://schemas.microsoft.com/office/drawing/2014/main" id="{A2CBB1C2-1AF7-46F7-8DBD-092F8784FA5D}"/>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638646" y="2926788"/>
              <a:ext cx="914400" cy="914400"/>
            </a:xfrm>
            <a:prstGeom prst="rect">
              <a:avLst/>
            </a:prstGeom>
          </p:spPr>
        </p:pic>
        <p:sp>
          <p:nvSpPr>
            <p:cNvPr id="55" name="TextBox 54" descr="Listen">
              <a:extLst>
                <a:ext uri="{FF2B5EF4-FFF2-40B4-BE49-F238E27FC236}">
                  <a16:creationId xmlns:a16="http://schemas.microsoft.com/office/drawing/2014/main" id="{52321E46-1997-4A81-B4CF-39FFEA7A0C84}"/>
                </a:ext>
              </a:extLst>
            </p:cNvPr>
            <p:cNvSpPr txBox="1"/>
            <p:nvPr/>
          </p:nvSpPr>
          <p:spPr>
            <a:xfrm>
              <a:off x="5064216" y="3912222"/>
              <a:ext cx="206326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Listen</a:t>
              </a:r>
            </a:p>
          </p:txBody>
        </p:sp>
      </p:grpSp>
      <p:grpSp>
        <p:nvGrpSpPr>
          <p:cNvPr id="47" name="Group 46" descr="Amplify marginalised voices">
            <a:extLst>
              <a:ext uri="{FF2B5EF4-FFF2-40B4-BE49-F238E27FC236}">
                <a16:creationId xmlns:a16="http://schemas.microsoft.com/office/drawing/2014/main" id="{ECA915DA-1123-4912-B7AA-6BE1B1689855}"/>
              </a:ext>
            </a:extLst>
          </p:cNvPr>
          <p:cNvGrpSpPr/>
          <p:nvPr/>
        </p:nvGrpSpPr>
        <p:grpSpPr>
          <a:xfrm>
            <a:off x="6773968" y="4557208"/>
            <a:ext cx="2063261" cy="2199656"/>
            <a:chOff x="6402317" y="4682867"/>
            <a:chExt cx="2063261" cy="2199656"/>
          </a:xfrm>
        </p:grpSpPr>
        <p:sp>
          <p:nvSpPr>
            <p:cNvPr id="8" name="TextBox 7" descr="Amplify marginalised voices">
              <a:extLst>
                <a:ext uri="{FF2B5EF4-FFF2-40B4-BE49-F238E27FC236}">
                  <a16:creationId xmlns:a16="http://schemas.microsoft.com/office/drawing/2014/main" id="{092EB03D-850D-479E-8F56-9DE7615AEB32}"/>
                </a:ext>
              </a:extLst>
            </p:cNvPr>
            <p:cNvSpPr txBox="1"/>
            <p:nvPr/>
          </p:nvSpPr>
          <p:spPr>
            <a:xfrm>
              <a:off x="6402317" y="5682194"/>
              <a:ext cx="206326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Amplify marginalised voices</a:t>
              </a:r>
            </a:p>
          </p:txBody>
        </p:sp>
        <p:pic>
          <p:nvPicPr>
            <p:cNvPr id="42" name="Graphic 41" descr="Megaphone1">
              <a:extLst>
                <a:ext uri="{FF2B5EF4-FFF2-40B4-BE49-F238E27FC236}">
                  <a16:creationId xmlns:a16="http://schemas.microsoft.com/office/drawing/2014/main" id="{9C81687B-D38C-4060-B1D1-8F4D329DF967}"/>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950931" y="4682867"/>
              <a:ext cx="914400" cy="914400"/>
            </a:xfrm>
            <a:prstGeom prst="rect">
              <a:avLst/>
            </a:prstGeom>
          </p:spPr>
        </p:pic>
      </p:grpSp>
      <p:grpSp>
        <p:nvGrpSpPr>
          <p:cNvPr id="48" name="Group 47" descr="Change policy">
            <a:extLst>
              <a:ext uri="{FF2B5EF4-FFF2-40B4-BE49-F238E27FC236}">
                <a16:creationId xmlns:a16="http://schemas.microsoft.com/office/drawing/2014/main" id="{EA44066B-A270-4B18-B51F-537B92B19357}"/>
              </a:ext>
            </a:extLst>
          </p:cNvPr>
          <p:cNvGrpSpPr/>
          <p:nvPr/>
        </p:nvGrpSpPr>
        <p:grpSpPr>
          <a:xfrm>
            <a:off x="9508196" y="4256419"/>
            <a:ext cx="2063261" cy="1599491"/>
            <a:chOff x="9319099" y="4682867"/>
            <a:chExt cx="2063261" cy="1599491"/>
          </a:xfrm>
        </p:grpSpPr>
        <p:sp>
          <p:nvSpPr>
            <p:cNvPr id="9" name="TextBox 8" descr="Change policy">
              <a:extLst>
                <a:ext uri="{FF2B5EF4-FFF2-40B4-BE49-F238E27FC236}">
                  <a16:creationId xmlns:a16="http://schemas.microsoft.com/office/drawing/2014/main" id="{5E7EDE84-AA2A-48A0-BFB5-03B5046F172B}"/>
                </a:ext>
              </a:extLst>
            </p:cNvPr>
            <p:cNvSpPr txBox="1"/>
            <p:nvPr/>
          </p:nvSpPr>
          <p:spPr>
            <a:xfrm>
              <a:off x="9319099" y="5820693"/>
              <a:ext cx="206326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Change policy</a:t>
              </a:r>
            </a:p>
          </p:txBody>
        </p:sp>
        <p:pic>
          <p:nvPicPr>
            <p:cNvPr id="44" name="Graphic 43" descr="Scales of justice">
              <a:extLst>
                <a:ext uri="{FF2B5EF4-FFF2-40B4-BE49-F238E27FC236}">
                  <a16:creationId xmlns:a16="http://schemas.microsoft.com/office/drawing/2014/main" id="{E24F31AD-0243-4BD2-9593-C2029D0801A8}"/>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9893529" y="4682867"/>
              <a:ext cx="914400" cy="914400"/>
            </a:xfrm>
            <a:prstGeom prst="rect">
              <a:avLst/>
            </a:prstGeom>
          </p:spPr>
        </p:pic>
      </p:grpSp>
    </p:spTree>
    <p:extLst>
      <p:ext uri="{BB962C8B-B14F-4D97-AF65-F5344CB8AC3E}">
        <p14:creationId xmlns:p14="http://schemas.microsoft.com/office/powerpoint/2010/main" val="174198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EF7052-5324-4D25-AE8A-66ED61CA9B39}"/>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hlinkClick r:id="rId2"/>
            <a:extLst>
              <a:ext uri="{FF2B5EF4-FFF2-40B4-BE49-F238E27FC236}">
                <a16:creationId xmlns:a16="http://schemas.microsoft.com/office/drawing/2014/main" id="{FA38B3D3-DE79-4C84-968D-259038C76B4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0" name="Title 1">
            <a:extLst>
              <a:ext uri="{FF2B5EF4-FFF2-40B4-BE49-F238E27FC236}">
                <a16:creationId xmlns:a16="http://schemas.microsoft.com/office/drawing/2014/main" id="{33C863CA-9BD5-4BEA-8B83-FE28D53576A8}"/>
              </a:ext>
              <a:ext uri="{C183D7F6-B498-43B3-948B-1728B52AA6E4}">
                <adec:decorative xmlns:adec="http://schemas.microsoft.com/office/drawing/2017/decorative" val="1"/>
              </a:ext>
            </a:extLst>
          </p:cNvPr>
          <p:cNvSpPr txBox="1">
            <a:spLocks/>
          </p:cNvSpPr>
          <p:nvPr/>
        </p:nvSpPr>
        <p:spPr>
          <a:xfrm>
            <a:off x="706755" y="271405"/>
            <a:ext cx="10515600" cy="7005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
        <p:nvSpPr>
          <p:cNvPr id="6" name="Title 1">
            <a:extLst>
              <a:ext uri="{FF2B5EF4-FFF2-40B4-BE49-F238E27FC236}">
                <a16:creationId xmlns:a16="http://schemas.microsoft.com/office/drawing/2014/main" id="{536F848C-A136-475D-8791-E976BCD39638}"/>
              </a:ext>
            </a:extLst>
          </p:cNvPr>
          <p:cNvSpPr txBox="1">
            <a:spLocks noGrp="1"/>
          </p:cNvSpPr>
          <p:nvPr>
            <p:ph type="title" idx="4294967295"/>
          </p:nvPr>
        </p:nvSpPr>
        <p:spPr>
          <a:xfrm>
            <a:off x="513715" y="298550"/>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Activity: Good Allyship Consultancy</a:t>
            </a:r>
          </a:p>
        </p:txBody>
      </p:sp>
      <p:sp>
        <p:nvSpPr>
          <p:cNvPr id="7" name="Content Placeholder 2">
            <a:extLst>
              <a:ext uri="{FF2B5EF4-FFF2-40B4-BE49-F238E27FC236}">
                <a16:creationId xmlns:a16="http://schemas.microsoft.com/office/drawing/2014/main" id="{6026AD9F-F3C1-4E43-88F4-ED1AD80DD36B}"/>
              </a:ext>
            </a:extLst>
          </p:cNvPr>
          <p:cNvSpPr>
            <a:spLocks noGrp="1"/>
          </p:cNvSpPr>
          <p:nvPr>
            <p:ph idx="1"/>
          </p:nvPr>
        </p:nvSpPr>
        <p:spPr>
          <a:xfrm>
            <a:off x="706755" y="1435100"/>
            <a:ext cx="10515600" cy="4493685"/>
          </a:xfrm>
        </p:spPr>
        <p:txBody>
          <a:bodyPr>
            <a:normAutofit/>
          </a:bodyPr>
          <a:lstStyle/>
          <a:p>
            <a:r>
              <a:rPr lang="en-GB" sz="2800" dirty="0">
                <a:solidFill>
                  <a:schemeClr val="tx1">
                    <a:lumMod val="75000"/>
                    <a:lumOff val="25000"/>
                  </a:schemeClr>
                </a:solidFill>
              </a:rPr>
              <a:t>Groups of 3-4.</a:t>
            </a:r>
          </a:p>
          <a:p>
            <a:r>
              <a:rPr lang="en-GB" dirty="0">
                <a:solidFill>
                  <a:schemeClr val="tx1">
                    <a:lumMod val="75000"/>
                    <a:lumOff val="25000"/>
                  </a:schemeClr>
                </a:solidFill>
              </a:rPr>
              <a:t>15 minutes.</a:t>
            </a:r>
            <a:endParaRPr lang="en-GB" sz="2800" dirty="0">
              <a:solidFill>
                <a:schemeClr val="tx1">
                  <a:lumMod val="75000"/>
                  <a:lumOff val="25000"/>
                </a:schemeClr>
              </a:solidFill>
            </a:endParaRPr>
          </a:p>
          <a:p>
            <a:r>
              <a:rPr lang="en-GB" sz="2800" dirty="0">
                <a:solidFill>
                  <a:schemeClr val="tx1">
                    <a:lumMod val="75000"/>
                    <a:lumOff val="25000"/>
                  </a:schemeClr>
                </a:solidFill>
              </a:rPr>
              <a:t>Read case study: John (on slides 2-3)</a:t>
            </a:r>
          </a:p>
          <a:p>
            <a:r>
              <a:rPr lang="en-GB" sz="2800" dirty="0">
                <a:solidFill>
                  <a:schemeClr val="tx1">
                    <a:lumMod val="75000"/>
                    <a:lumOff val="25000"/>
                  </a:schemeClr>
                </a:solidFill>
              </a:rPr>
              <a:t>In breakout rooms 1 person share screen (PowerPoint file) and be the nominated writer/typist. </a:t>
            </a:r>
          </a:p>
          <a:p>
            <a:r>
              <a:rPr lang="en-GB" sz="2800" dirty="0">
                <a:solidFill>
                  <a:schemeClr val="tx1">
                    <a:lumMod val="75000"/>
                    <a:lumOff val="25000"/>
                  </a:schemeClr>
                </a:solidFill>
              </a:rPr>
              <a:t>You have </a:t>
            </a:r>
            <a:r>
              <a:rPr lang="en-GB" sz="2800" b="1" dirty="0">
                <a:solidFill>
                  <a:schemeClr val="tx1">
                    <a:lumMod val="75000"/>
                    <a:lumOff val="25000"/>
                  </a:schemeClr>
                </a:solidFill>
              </a:rPr>
              <a:t>10 minutes </a:t>
            </a:r>
            <a:r>
              <a:rPr lang="en-GB" sz="2800" dirty="0">
                <a:solidFill>
                  <a:schemeClr val="tx1">
                    <a:lumMod val="75000"/>
                    <a:lumOff val="25000"/>
                  </a:schemeClr>
                </a:solidFill>
              </a:rPr>
              <a:t>to discuss and type up allyship advice (on slides 4-6).</a:t>
            </a:r>
          </a:p>
          <a:p>
            <a:r>
              <a:rPr lang="en-GB" sz="2800" dirty="0">
                <a:solidFill>
                  <a:schemeClr val="tx1">
                    <a:lumMod val="75000"/>
                    <a:lumOff val="25000"/>
                  </a:schemeClr>
                </a:solidFill>
              </a:rPr>
              <a:t>Return to the main room.</a:t>
            </a:r>
          </a:p>
        </p:txBody>
      </p:sp>
    </p:spTree>
    <p:extLst>
      <p:ext uri="{BB962C8B-B14F-4D97-AF65-F5344CB8AC3E}">
        <p14:creationId xmlns:p14="http://schemas.microsoft.com/office/powerpoint/2010/main" val="343568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EF7052-5324-4D25-AE8A-66ED61CA9B39}"/>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hlinkClick r:id="rId2"/>
            <a:extLst>
              <a:ext uri="{FF2B5EF4-FFF2-40B4-BE49-F238E27FC236}">
                <a16:creationId xmlns:a16="http://schemas.microsoft.com/office/drawing/2014/main" id="{FA38B3D3-DE79-4C84-968D-259038C76B4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0" name="Title 1">
            <a:extLst>
              <a:ext uri="{FF2B5EF4-FFF2-40B4-BE49-F238E27FC236}">
                <a16:creationId xmlns:a16="http://schemas.microsoft.com/office/drawing/2014/main" id="{33C863CA-9BD5-4BEA-8B83-FE28D53576A8}"/>
              </a:ext>
              <a:ext uri="{C183D7F6-B498-43B3-948B-1728B52AA6E4}">
                <adec:decorative xmlns:adec="http://schemas.microsoft.com/office/drawing/2017/decorative" val="1"/>
              </a:ext>
            </a:extLst>
          </p:cNvPr>
          <p:cNvSpPr txBox="1">
            <a:spLocks/>
          </p:cNvSpPr>
          <p:nvPr/>
        </p:nvSpPr>
        <p:spPr>
          <a:xfrm>
            <a:off x="706755" y="271405"/>
            <a:ext cx="10515600" cy="7005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
        <p:nvSpPr>
          <p:cNvPr id="6" name="Title 1">
            <a:extLst>
              <a:ext uri="{FF2B5EF4-FFF2-40B4-BE49-F238E27FC236}">
                <a16:creationId xmlns:a16="http://schemas.microsoft.com/office/drawing/2014/main" id="{536F848C-A136-475D-8791-E976BCD39638}"/>
              </a:ext>
            </a:extLst>
          </p:cNvPr>
          <p:cNvSpPr txBox="1">
            <a:spLocks noGrp="1"/>
          </p:cNvSpPr>
          <p:nvPr>
            <p:ph type="title" idx="4294967295"/>
          </p:nvPr>
        </p:nvSpPr>
        <p:spPr>
          <a:xfrm>
            <a:off x="513715" y="298550"/>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Activity: Good Allyship Consultancy</a:t>
            </a:r>
          </a:p>
        </p:txBody>
      </p:sp>
      <p:sp>
        <p:nvSpPr>
          <p:cNvPr id="7" name="Content Placeholder 2">
            <a:extLst>
              <a:ext uri="{FF2B5EF4-FFF2-40B4-BE49-F238E27FC236}">
                <a16:creationId xmlns:a16="http://schemas.microsoft.com/office/drawing/2014/main" id="{6026AD9F-F3C1-4E43-88F4-ED1AD80DD36B}"/>
              </a:ext>
            </a:extLst>
          </p:cNvPr>
          <p:cNvSpPr>
            <a:spLocks noGrp="1"/>
          </p:cNvSpPr>
          <p:nvPr>
            <p:ph idx="1"/>
          </p:nvPr>
        </p:nvSpPr>
        <p:spPr>
          <a:xfrm>
            <a:off x="706755" y="1435100"/>
            <a:ext cx="10515600" cy="4493685"/>
          </a:xfrm>
        </p:spPr>
        <p:txBody>
          <a:bodyPr>
            <a:normAutofit fontScale="92500" lnSpcReduction="20000"/>
          </a:bodyPr>
          <a:lstStyle/>
          <a:p>
            <a:pPr marL="0" indent="0">
              <a:buNone/>
            </a:pPr>
            <a:r>
              <a:rPr lang="en-GB" sz="2800" dirty="0"/>
              <a:t>John is a 34-year-old, white, cisgender, heterosexual, non-disabled man. He’s married with two young children. John has a managerial position at work and has a good relationship with the senior leadership team. Outside of work, John likes to spend as much time as possible with his family. If he has alone time he likes to catch up on the news, read a book or binge-watch a few episodes of something. While he doesn’t post much, he spends about an hour a day reading and scrolling through social media (Facebook, X </a:t>
            </a:r>
            <a:r>
              <a:rPr lang="en-GB" sz="2800" dirty="0" err="1"/>
              <a:t>fka</a:t>
            </a:r>
            <a:r>
              <a:rPr lang="en-GB" sz="2800" dirty="0"/>
              <a:t> Twitter and Instagram mainly).</a:t>
            </a:r>
          </a:p>
          <a:p>
            <a:pPr marL="0" indent="0">
              <a:buNone/>
            </a:pPr>
            <a:br>
              <a:rPr lang="en-GB" sz="2800" dirty="0"/>
            </a:br>
            <a:r>
              <a:rPr lang="en-GB" sz="2800" dirty="0"/>
              <a:t>John is starting to understand the concept of privilege but feels uncomfortable thinking about it. He feels guilty for the privilege he has and feels powerless to do anything about it. He often thinks, “is it my place to do something?” and also worries that he’ll end up “mansplaining” or saying something wrong.</a:t>
            </a:r>
          </a:p>
        </p:txBody>
      </p:sp>
    </p:spTree>
    <p:extLst>
      <p:ext uri="{BB962C8B-B14F-4D97-AF65-F5344CB8AC3E}">
        <p14:creationId xmlns:p14="http://schemas.microsoft.com/office/powerpoint/2010/main" val="1291545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EF7052-5324-4D25-AE8A-66ED61CA9B39}"/>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hlinkClick r:id="rId2"/>
            <a:extLst>
              <a:ext uri="{FF2B5EF4-FFF2-40B4-BE49-F238E27FC236}">
                <a16:creationId xmlns:a16="http://schemas.microsoft.com/office/drawing/2014/main" id="{FA38B3D3-DE79-4C84-968D-259038C76B4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0" name="Title 1">
            <a:extLst>
              <a:ext uri="{FF2B5EF4-FFF2-40B4-BE49-F238E27FC236}">
                <a16:creationId xmlns:a16="http://schemas.microsoft.com/office/drawing/2014/main" id="{33C863CA-9BD5-4BEA-8B83-FE28D53576A8}"/>
              </a:ext>
              <a:ext uri="{C183D7F6-B498-43B3-948B-1728B52AA6E4}">
                <adec:decorative xmlns:adec="http://schemas.microsoft.com/office/drawing/2017/decorative" val="1"/>
              </a:ext>
            </a:extLst>
          </p:cNvPr>
          <p:cNvSpPr txBox="1">
            <a:spLocks/>
          </p:cNvSpPr>
          <p:nvPr/>
        </p:nvSpPr>
        <p:spPr>
          <a:xfrm>
            <a:off x="706755" y="271405"/>
            <a:ext cx="10515600" cy="7005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
        <p:nvSpPr>
          <p:cNvPr id="6" name="Title 1">
            <a:extLst>
              <a:ext uri="{FF2B5EF4-FFF2-40B4-BE49-F238E27FC236}">
                <a16:creationId xmlns:a16="http://schemas.microsoft.com/office/drawing/2014/main" id="{536F848C-A136-475D-8791-E976BCD39638}"/>
              </a:ext>
            </a:extLst>
          </p:cNvPr>
          <p:cNvSpPr txBox="1">
            <a:spLocks noGrp="1"/>
          </p:cNvSpPr>
          <p:nvPr>
            <p:ph type="title" idx="4294967295"/>
          </p:nvPr>
        </p:nvSpPr>
        <p:spPr>
          <a:xfrm>
            <a:off x="513715" y="298550"/>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Activity: Good Allyship Consultancy</a:t>
            </a:r>
          </a:p>
        </p:txBody>
      </p:sp>
      <p:sp>
        <p:nvSpPr>
          <p:cNvPr id="7" name="Content Placeholder 2">
            <a:extLst>
              <a:ext uri="{FF2B5EF4-FFF2-40B4-BE49-F238E27FC236}">
                <a16:creationId xmlns:a16="http://schemas.microsoft.com/office/drawing/2014/main" id="{6026AD9F-F3C1-4E43-88F4-ED1AD80DD36B}"/>
              </a:ext>
            </a:extLst>
          </p:cNvPr>
          <p:cNvSpPr>
            <a:spLocks noGrp="1"/>
          </p:cNvSpPr>
          <p:nvPr>
            <p:ph idx="1"/>
          </p:nvPr>
        </p:nvSpPr>
        <p:spPr>
          <a:xfrm>
            <a:off x="706755" y="1435100"/>
            <a:ext cx="10515600" cy="4493685"/>
          </a:xfrm>
        </p:spPr>
        <p:txBody>
          <a:bodyPr>
            <a:normAutofit lnSpcReduction="10000"/>
          </a:bodyPr>
          <a:lstStyle/>
          <a:p>
            <a:pPr marL="0" indent="0">
              <a:buNone/>
            </a:pPr>
            <a:r>
              <a:rPr lang="en-GB" sz="2800" b="1" dirty="0"/>
              <a:t>As a Good Allyship Consultant, what would you advise John that he could do? Think about:</a:t>
            </a:r>
          </a:p>
          <a:p>
            <a:pPr marL="342900" indent="-342900">
              <a:buFont typeface="Arial" panose="020B0604020202020204" pitchFamily="34" charset="0"/>
              <a:buChar char="•"/>
            </a:pPr>
            <a:r>
              <a:rPr lang="en-GB" sz="2800" dirty="0"/>
              <a:t>How can John understand his privileges better and get more comfortable in these conversations?</a:t>
            </a:r>
          </a:p>
          <a:p>
            <a:pPr marL="342900" indent="-342900">
              <a:buFont typeface="Arial" panose="020B0604020202020204" pitchFamily="34" charset="0"/>
              <a:buChar char="•"/>
            </a:pPr>
            <a:r>
              <a:rPr lang="en-GB" sz="2800" dirty="0"/>
              <a:t>What sources of power does John have?</a:t>
            </a:r>
          </a:p>
          <a:p>
            <a:pPr marL="342900" indent="-342900">
              <a:buFont typeface="Arial" panose="020B0604020202020204" pitchFamily="34" charset="0"/>
              <a:buChar char="•"/>
            </a:pPr>
            <a:r>
              <a:rPr lang="en-GB" sz="2800" dirty="0"/>
              <a:t>What can John do to educate himself and develop his worldview to be more inclusive? Do you have specific recommendations? (e.g. TV programmes, books, websites etc.)</a:t>
            </a:r>
          </a:p>
          <a:p>
            <a:pPr marL="342900" indent="-342900">
              <a:buFont typeface="Arial" panose="020B0604020202020204" pitchFamily="34" charset="0"/>
              <a:buChar char="•"/>
            </a:pPr>
            <a:r>
              <a:rPr lang="en-GB" sz="2800" dirty="0"/>
              <a:t>What conversations can John start, and with who?</a:t>
            </a:r>
          </a:p>
          <a:p>
            <a:pPr marL="342900" indent="-342900">
              <a:buFont typeface="Arial" panose="020B0604020202020204" pitchFamily="34" charset="0"/>
              <a:buChar char="•"/>
            </a:pPr>
            <a:r>
              <a:rPr lang="en-GB" sz="2800" dirty="0"/>
              <a:t>What happens if he makes a mistake/says something wrong?</a:t>
            </a:r>
          </a:p>
        </p:txBody>
      </p:sp>
    </p:spTree>
    <p:extLst>
      <p:ext uri="{BB962C8B-B14F-4D97-AF65-F5344CB8AC3E}">
        <p14:creationId xmlns:p14="http://schemas.microsoft.com/office/powerpoint/2010/main" val="252473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253E85-83BD-4501-BFCB-983EB9600BD5}"/>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0BE121A-5EF6-4744-96A4-EEBB722D9D92}"/>
              </a:ext>
            </a:extLst>
          </p:cNvPr>
          <p:cNvSpPr>
            <a:spLocks noGrp="1"/>
          </p:cNvSpPr>
          <p:nvPr>
            <p:ph type="title"/>
          </p:nvPr>
        </p:nvSpPr>
        <p:spPr>
          <a:xfrm>
            <a:off x="706755" y="271405"/>
            <a:ext cx="10515600" cy="700593"/>
          </a:xfrm>
        </p:spPr>
        <p:txBody>
          <a:bodyPr>
            <a:normAutofit/>
          </a:bodyPr>
          <a:lstStyle/>
          <a:p>
            <a:r>
              <a:rPr lang="en-GB" sz="4000" b="1" dirty="0">
                <a:solidFill>
                  <a:schemeClr val="bg1"/>
                </a:solidFill>
              </a:rPr>
              <a:t>Today’s session</a:t>
            </a:r>
          </a:p>
        </p:txBody>
      </p:sp>
      <p:sp>
        <p:nvSpPr>
          <p:cNvPr id="3" name="Content Placeholder 2">
            <a:extLst>
              <a:ext uri="{FF2B5EF4-FFF2-40B4-BE49-F238E27FC236}">
                <a16:creationId xmlns:a16="http://schemas.microsoft.com/office/drawing/2014/main" id="{3688A367-61BD-4330-AC6A-9EA9C2E186B3}"/>
              </a:ext>
            </a:extLst>
          </p:cNvPr>
          <p:cNvSpPr>
            <a:spLocks noGrp="1"/>
          </p:cNvSpPr>
          <p:nvPr>
            <p:ph idx="1"/>
          </p:nvPr>
        </p:nvSpPr>
        <p:spPr>
          <a:xfrm>
            <a:off x="586740" y="1147768"/>
            <a:ext cx="6071235" cy="5710231"/>
          </a:xfrm>
        </p:spPr>
        <p:txBody>
          <a:bodyPr>
            <a:normAutofit/>
          </a:bodyPr>
          <a:lstStyle/>
          <a:p>
            <a:pPr marL="342900" lvl="0" indent="-342900">
              <a:lnSpc>
                <a:spcPct val="107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Increase understanding of privilege, intersectionality and structural inequity.</a:t>
            </a:r>
          </a:p>
          <a:p>
            <a:pPr marL="342900" lvl="0" indent="-342900">
              <a:lnSpc>
                <a:spcPct val="107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Overview of key terms and definitions.</a:t>
            </a:r>
          </a:p>
          <a:p>
            <a:pPr marL="342900" lvl="0" indent="-342900">
              <a:lnSpc>
                <a:spcPct val="107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Learn key ways to use privilege and be an active ally.</a:t>
            </a:r>
          </a:p>
          <a:p>
            <a:pPr marL="342900" lvl="0" indent="-342900">
              <a:lnSpc>
                <a:spcPct val="107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Create a safe space and foster an environment that encourages people to openly discuss these topics.</a:t>
            </a:r>
          </a:p>
        </p:txBody>
      </p:sp>
      <p:pic>
        <p:nvPicPr>
          <p:cNvPr id="5" name="Picture 4">
            <a:hlinkClick r:id="rId2"/>
            <a:extLst>
              <a:ext uri="{FF2B5EF4-FFF2-40B4-BE49-F238E27FC236}">
                <a16:creationId xmlns:a16="http://schemas.microsoft.com/office/drawing/2014/main" id="{75C4FA31-0B1E-44E2-B100-44A0834377F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pic>
        <p:nvPicPr>
          <p:cNvPr id="3076" name="Picture 4">
            <a:extLst>
              <a:ext uri="{FF2B5EF4-FFF2-40B4-BE49-F238E27FC236}">
                <a16:creationId xmlns:a16="http://schemas.microsoft.com/office/drawing/2014/main" id="{661B9E51-F8E7-4570-878A-5FA44A30A9D1}"/>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0978" y="1690688"/>
            <a:ext cx="4764282" cy="4235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487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EF7052-5324-4D25-AE8A-66ED61CA9B39}"/>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hlinkClick r:id="rId2"/>
            <a:extLst>
              <a:ext uri="{FF2B5EF4-FFF2-40B4-BE49-F238E27FC236}">
                <a16:creationId xmlns:a16="http://schemas.microsoft.com/office/drawing/2014/main" id="{FA38B3D3-DE79-4C84-968D-259038C76B4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0" name="Title 1">
            <a:extLst>
              <a:ext uri="{FF2B5EF4-FFF2-40B4-BE49-F238E27FC236}">
                <a16:creationId xmlns:a16="http://schemas.microsoft.com/office/drawing/2014/main" id="{33C863CA-9BD5-4BEA-8B83-FE28D53576A8}"/>
              </a:ext>
              <a:ext uri="{C183D7F6-B498-43B3-948B-1728B52AA6E4}">
                <adec:decorative xmlns:adec="http://schemas.microsoft.com/office/drawing/2017/decorative" val="1"/>
              </a:ext>
            </a:extLst>
          </p:cNvPr>
          <p:cNvSpPr txBox="1">
            <a:spLocks/>
          </p:cNvSpPr>
          <p:nvPr/>
        </p:nvSpPr>
        <p:spPr>
          <a:xfrm>
            <a:off x="706755" y="271405"/>
            <a:ext cx="10515600" cy="7005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
        <p:nvSpPr>
          <p:cNvPr id="6" name="Title 1">
            <a:extLst>
              <a:ext uri="{FF2B5EF4-FFF2-40B4-BE49-F238E27FC236}">
                <a16:creationId xmlns:a16="http://schemas.microsoft.com/office/drawing/2014/main" id="{536F848C-A136-475D-8791-E976BCD39638}"/>
              </a:ext>
            </a:extLst>
          </p:cNvPr>
          <p:cNvSpPr txBox="1">
            <a:spLocks noGrp="1"/>
          </p:cNvSpPr>
          <p:nvPr>
            <p:ph type="title" idx="4294967295"/>
          </p:nvPr>
        </p:nvSpPr>
        <p:spPr>
          <a:xfrm>
            <a:off x="513715" y="298550"/>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Action planning</a:t>
            </a:r>
          </a:p>
        </p:txBody>
      </p:sp>
      <p:sp>
        <p:nvSpPr>
          <p:cNvPr id="7" name="Content Placeholder 2">
            <a:extLst>
              <a:ext uri="{FF2B5EF4-FFF2-40B4-BE49-F238E27FC236}">
                <a16:creationId xmlns:a16="http://schemas.microsoft.com/office/drawing/2014/main" id="{6026AD9F-F3C1-4E43-88F4-ED1AD80DD36B}"/>
              </a:ext>
            </a:extLst>
          </p:cNvPr>
          <p:cNvSpPr>
            <a:spLocks noGrp="1"/>
          </p:cNvSpPr>
          <p:nvPr>
            <p:ph idx="1"/>
          </p:nvPr>
        </p:nvSpPr>
        <p:spPr>
          <a:xfrm>
            <a:off x="706755" y="1435100"/>
            <a:ext cx="10515600" cy="4493685"/>
          </a:xfrm>
        </p:spPr>
        <p:txBody>
          <a:bodyPr>
            <a:normAutofit/>
          </a:bodyPr>
          <a:lstStyle/>
          <a:p>
            <a:r>
              <a:rPr lang="en-GB" dirty="0">
                <a:solidFill>
                  <a:schemeClr val="tx1">
                    <a:lumMod val="75000"/>
                    <a:lumOff val="25000"/>
                  </a:schemeClr>
                </a:solidFill>
              </a:rPr>
              <a:t>Think about different areas of your life e.g. work, family, friends etc.</a:t>
            </a:r>
          </a:p>
          <a:p>
            <a:r>
              <a:rPr lang="en-GB" dirty="0">
                <a:solidFill>
                  <a:schemeClr val="tx1">
                    <a:lumMod val="75000"/>
                    <a:lumOff val="25000"/>
                  </a:schemeClr>
                </a:solidFill>
              </a:rPr>
              <a:t>Where do you have power/safety?</a:t>
            </a:r>
          </a:p>
          <a:p>
            <a:r>
              <a:rPr lang="en-GB" dirty="0">
                <a:solidFill>
                  <a:schemeClr val="tx1">
                    <a:lumMod val="75000"/>
                    <a:lumOff val="25000"/>
                  </a:schemeClr>
                </a:solidFill>
              </a:rPr>
              <a:t>Who can you have conversations with?</a:t>
            </a:r>
          </a:p>
          <a:p>
            <a:r>
              <a:rPr lang="en-GB" dirty="0">
                <a:solidFill>
                  <a:schemeClr val="tx1">
                    <a:lumMod val="75000"/>
                    <a:lumOff val="25000"/>
                  </a:schemeClr>
                </a:solidFill>
              </a:rPr>
              <a:t>Which areas are you uncomfortable talking about?</a:t>
            </a:r>
          </a:p>
          <a:p>
            <a:r>
              <a:rPr lang="en-GB" dirty="0">
                <a:solidFill>
                  <a:schemeClr val="tx1">
                    <a:lumMod val="75000"/>
                    <a:lumOff val="25000"/>
                  </a:schemeClr>
                </a:solidFill>
              </a:rPr>
              <a:t>How can you make it easier to integrate your learning into your everyday life? (Hobbies, books, films, social media etc.)</a:t>
            </a:r>
          </a:p>
        </p:txBody>
      </p:sp>
    </p:spTree>
    <p:extLst>
      <p:ext uri="{BB962C8B-B14F-4D97-AF65-F5344CB8AC3E}">
        <p14:creationId xmlns:p14="http://schemas.microsoft.com/office/powerpoint/2010/main" val="2459219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D61552C-397D-4C43-B64A-86CD97F3C768}"/>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hlinkClick r:id="rId2"/>
            <a:extLst>
              <a:ext uri="{FF2B5EF4-FFF2-40B4-BE49-F238E27FC236}">
                <a16:creationId xmlns:a16="http://schemas.microsoft.com/office/drawing/2014/main" id="{8E2CACD0-FDAC-48A2-9B40-05A25C9B93E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0" name="Title 1">
            <a:extLst>
              <a:ext uri="{FF2B5EF4-FFF2-40B4-BE49-F238E27FC236}">
                <a16:creationId xmlns:a16="http://schemas.microsoft.com/office/drawing/2014/main" id="{6E681725-F7CD-4353-AE46-64A676C6117A}"/>
              </a:ext>
              <a:ext uri="{C183D7F6-B498-43B3-948B-1728B52AA6E4}">
                <adec:decorative xmlns:adec="http://schemas.microsoft.com/office/drawing/2017/decorative" val="1"/>
              </a:ext>
            </a:extLst>
          </p:cNvPr>
          <p:cNvSpPr txBox="1">
            <a:spLocks/>
          </p:cNvSpPr>
          <p:nvPr/>
        </p:nvSpPr>
        <p:spPr>
          <a:xfrm>
            <a:off x="706755" y="271405"/>
            <a:ext cx="10515600" cy="7005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
        <p:nvSpPr>
          <p:cNvPr id="2" name="Title 1">
            <a:extLst>
              <a:ext uri="{FF2B5EF4-FFF2-40B4-BE49-F238E27FC236}">
                <a16:creationId xmlns:a16="http://schemas.microsoft.com/office/drawing/2014/main" id="{C6BBE9D5-608F-AB0C-B0CE-5359473E79AF}"/>
              </a:ext>
            </a:extLst>
          </p:cNvPr>
          <p:cNvSpPr txBox="1">
            <a:spLocks noGrp="1"/>
          </p:cNvSpPr>
          <p:nvPr>
            <p:ph type="title" idx="4294967295"/>
          </p:nvPr>
        </p:nvSpPr>
        <p:spPr>
          <a:xfrm>
            <a:off x="513715" y="298550"/>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Links</a:t>
            </a:r>
          </a:p>
        </p:txBody>
      </p:sp>
      <p:sp>
        <p:nvSpPr>
          <p:cNvPr id="4" name="TextBox 3">
            <a:extLst>
              <a:ext uri="{FF2B5EF4-FFF2-40B4-BE49-F238E27FC236}">
                <a16:creationId xmlns:a16="http://schemas.microsoft.com/office/drawing/2014/main" id="{626594FC-4916-4C6A-89D3-60F002678EE2}"/>
              </a:ext>
            </a:extLst>
          </p:cNvPr>
          <p:cNvSpPr txBox="1"/>
          <p:nvPr/>
        </p:nvSpPr>
        <p:spPr>
          <a:xfrm>
            <a:off x="884265" y="2033042"/>
            <a:ext cx="9779000" cy="2554545"/>
          </a:xfrm>
          <a:prstGeom prst="rect">
            <a:avLst/>
          </a:prstGeom>
          <a:noFill/>
        </p:spPr>
        <p:txBody>
          <a:bodyPr wrap="square" rtlCol="0">
            <a:spAutoFit/>
          </a:bodyPr>
          <a:lstStyle/>
          <a:p>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Allyship resources: </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https://padlet.com/info8899/qkqahp0eyf4wvujw</a:t>
            </a:r>
            <a:endPar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sz="3200" dirty="0">
              <a:solidFill>
                <a:prstClr val="black"/>
              </a:solidFill>
              <a:latin typeface="Calibri" panose="020F0502020204030204"/>
            </a:endParaRPr>
          </a:p>
          <a:p>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Feedback form:</a:t>
            </a:r>
          </a:p>
          <a:p>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https://forms.gle/7Zanqq4CZRfiKdyC9</a:t>
            </a:r>
            <a:endPar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6036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A0D1EA-0638-4425-A7EA-F8E743A4A05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390" y="5990736"/>
            <a:ext cx="2098499" cy="744431"/>
          </a:xfrm>
          <a:prstGeom prst="rect">
            <a:avLst/>
          </a:prstGeom>
        </p:spPr>
      </p:pic>
      <p:sp>
        <p:nvSpPr>
          <p:cNvPr id="4" name="Title 3">
            <a:extLst>
              <a:ext uri="{FF2B5EF4-FFF2-40B4-BE49-F238E27FC236}">
                <a16:creationId xmlns:a16="http://schemas.microsoft.com/office/drawing/2014/main" id="{5323300A-801C-4323-9724-04079882E0FE}"/>
              </a:ext>
            </a:extLst>
          </p:cNvPr>
          <p:cNvSpPr txBox="1">
            <a:spLocks noGrp="1"/>
          </p:cNvSpPr>
          <p:nvPr>
            <p:ph type="title" idx="4294967295"/>
          </p:nvPr>
        </p:nvSpPr>
        <p:spPr>
          <a:xfrm>
            <a:off x="1260230" y="2414954"/>
            <a:ext cx="9671539"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200" b="1" i="0" u="none" strike="noStrike" kern="1200" cap="none" spc="0" normalizeH="0" baseline="0" noProof="0" dirty="0">
                <a:ln>
                  <a:noFill/>
                </a:ln>
                <a:solidFill>
                  <a:prstClr val="white"/>
                </a:solidFill>
                <a:effectLst/>
                <a:uLnTx/>
                <a:uFillTx/>
                <a:latin typeface="Calibri" panose="020F0502020204030204"/>
                <a:ea typeface="+mn-ea"/>
                <a:cs typeface="+mn-cs"/>
              </a:rPr>
              <a:t>Questions?</a:t>
            </a:r>
          </a:p>
        </p:txBody>
      </p:sp>
      <p:sp>
        <p:nvSpPr>
          <p:cNvPr id="5" name="TextBox 4">
            <a:extLst>
              <a:ext uri="{FF2B5EF4-FFF2-40B4-BE49-F238E27FC236}">
                <a16:creationId xmlns:a16="http://schemas.microsoft.com/office/drawing/2014/main" id="{E7A5D5DC-089C-4DAC-BC71-644E44438050}"/>
              </a:ext>
            </a:extLst>
          </p:cNvPr>
          <p:cNvSpPr txBox="1"/>
          <p:nvPr/>
        </p:nvSpPr>
        <p:spPr>
          <a:xfrm>
            <a:off x="3440722" y="4290646"/>
            <a:ext cx="531055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rPr>
              <a:t>Contact us at </a:t>
            </a:r>
            <a:r>
              <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rPr>
              <a:t>info@jypconsultancy.co.uk</a:t>
            </a:r>
          </a:p>
        </p:txBody>
      </p:sp>
    </p:spTree>
    <p:extLst>
      <p:ext uri="{BB962C8B-B14F-4D97-AF65-F5344CB8AC3E}">
        <p14:creationId xmlns:p14="http://schemas.microsoft.com/office/powerpoint/2010/main" val="1104212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253E85-83BD-4501-BFCB-983EB9600BD5}"/>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FDD199E8-5E5C-4C93-AC7C-5E2470FBF3CD}"/>
              </a:ext>
            </a:extLst>
          </p:cNvPr>
          <p:cNvSpPr>
            <a:spLocks noGrp="1"/>
          </p:cNvSpPr>
          <p:nvPr>
            <p:ph type="title"/>
          </p:nvPr>
        </p:nvSpPr>
        <p:spPr>
          <a:xfrm>
            <a:off x="706755" y="271405"/>
            <a:ext cx="10515600" cy="700593"/>
          </a:xfrm>
        </p:spPr>
        <p:txBody>
          <a:bodyPr>
            <a:normAutofit/>
          </a:bodyPr>
          <a:lstStyle/>
          <a:p>
            <a:r>
              <a:rPr lang="en-GB" sz="4000" b="1" dirty="0">
                <a:solidFill>
                  <a:schemeClr val="bg1"/>
                </a:solidFill>
              </a:rPr>
              <a:t>Working Agreement</a:t>
            </a:r>
          </a:p>
        </p:txBody>
      </p:sp>
      <p:sp>
        <p:nvSpPr>
          <p:cNvPr id="3" name="Content Placeholder 2">
            <a:extLst>
              <a:ext uri="{FF2B5EF4-FFF2-40B4-BE49-F238E27FC236}">
                <a16:creationId xmlns:a16="http://schemas.microsoft.com/office/drawing/2014/main" id="{3688A367-61BD-4330-AC6A-9EA9C2E186B3}"/>
              </a:ext>
            </a:extLst>
          </p:cNvPr>
          <p:cNvSpPr>
            <a:spLocks noGrp="1"/>
          </p:cNvSpPr>
          <p:nvPr>
            <p:ph idx="1"/>
          </p:nvPr>
        </p:nvSpPr>
        <p:spPr>
          <a:xfrm>
            <a:off x="545782" y="1162050"/>
            <a:ext cx="11100435" cy="5410199"/>
          </a:xfrm>
        </p:spPr>
        <p:txBody>
          <a:bodyPr>
            <a:normAutofit lnSpcReduction="10000"/>
          </a:bodyPr>
          <a:lstStyle/>
          <a:p>
            <a:pPr marL="0" indent="0" fontAlgn="base">
              <a:buNone/>
            </a:pPr>
            <a:r>
              <a:rPr lang="en-GB" sz="3200" dirty="0">
                <a:solidFill>
                  <a:schemeClr val="tx1">
                    <a:lumMod val="75000"/>
                    <a:lumOff val="25000"/>
                  </a:schemeClr>
                </a:solidFill>
              </a:rPr>
              <a:t>Listen to each other with respect.</a:t>
            </a:r>
          </a:p>
          <a:p>
            <a:pPr marL="0" indent="0" fontAlgn="base">
              <a:buNone/>
            </a:pPr>
            <a:r>
              <a:rPr lang="en-GB" sz="3200" dirty="0">
                <a:solidFill>
                  <a:schemeClr val="tx1">
                    <a:lumMod val="75000"/>
                    <a:lumOff val="25000"/>
                  </a:schemeClr>
                </a:solidFill>
              </a:rPr>
              <a:t>Listen to understand others.</a:t>
            </a:r>
          </a:p>
          <a:p>
            <a:pPr marL="0" indent="0" fontAlgn="base">
              <a:buNone/>
            </a:pPr>
            <a:r>
              <a:rPr lang="en-GB" sz="3200" dirty="0">
                <a:solidFill>
                  <a:schemeClr val="tx1">
                    <a:lumMod val="75000"/>
                    <a:lumOff val="25000"/>
                  </a:schemeClr>
                </a:solidFill>
              </a:rPr>
              <a:t>Commit to learning, not debating.</a:t>
            </a:r>
          </a:p>
          <a:p>
            <a:pPr marL="0" indent="0" fontAlgn="base">
              <a:buNone/>
            </a:pPr>
            <a:r>
              <a:rPr lang="en-GB" sz="3200" dirty="0">
                <a:solidFill>
                  <a:schemeClr val="tx1">
                    <a:lumMod val="75000"/>
                    <a:lumOff val="25000"/>
                  </a:schemeClr>
                </a:solidFill>
              </a:rPr>
              <a:t>Be mindful of power dynamics.</a:t>
            </a:r>
          </a:p>
          <a:p>
            <a:pPr marL="0" indent="0" fontAlgn="base">
              <a:buNone/>
            </a:pPr>
            <a:r>
              <a:rPr lang="en-GB" sz="3200" dirty="0">
                <a:solidFill>
                  <a:schemeClr val="tx1">
                    <a:lumMod val="75000"/>
                    <a:lumOff val="25000"/>
                  </a:schemeClr>
                </a:solidFill>
              </a:rPr>
              <a:t>Respect confidentiality.</a:t>
            </a:r>
          </a:p>
          <a:p>
            <a:pPr marL="0" indent="0" fontAlgn="base">
              <a:buNone/>
            </a:pPr>
            <a:r>
              <a:rPr lang="en-GB" sz="3200" dirty="0">
                <a:solidFill>
                  <a:schemeClr val="tx1">
                    <a:lumMod val="75000"/>
                    <a:lumOff val="25000"/>
                  </a:schemeClr>
                </a:solidFill>
              </a:rPr>
              <a:t>Speak from your experiences; speak from “I”.</a:t>
            </a:r>
          </a:p>
          <a:p>
            <a:pPr marL="0" indent="0" fontAlgn="base">
              <a:buNone/>
            </a:pPr>
            <a:r>
              <a:rPr lang="en-GB" sz="3200" dirty="0">
                <a:solidFill>
                  <a:schemeClr val="tx1">
                    <a:lumMod val="75000"/>
                    <a:lumOff val="25000"/>
                  </a:schemeClr>
                </a:solidFill>
              </a:rPr>
              <a:t>No expectation to share your experiences.</a:t>
            </a:r>
          </a:p>
          <a:p>
            <a:pPr marL="0" indent="0" fontAlgn="base">
              <a:buNone/>
            </a:pPr>
            <a:r>
              <a:rPr lang="en-GB" sz="3200" dirty="0">
                <a:solidFill>
                  <a:schemeClr val="tx1">
                    <a:lumMod val="75000"/>
                    <a:lumOff val="25000"/>
                  </a:schemeClr>
                </a:solidFill>
              </a:rPr>
              <a:t>Taking risks – participating, making mistakes is part of learning.</a:t>
            </a:r>
          </a:p>
          <a:p>
            <a:pPr marL="0" indent="0" fontAlgn="base">
              <a:buNone/>
            </a:pPr>
            <a:r>
              <a:rPr lang="en-GB" sz="3200" dirty="0">
                <a:solidFill>
                  <a:schemeClr val="tx1">
                    <a:lumMod val="75000"/>
                    <a:lumOff val="25000"/>
                  </a:schemeClr>
                </a:solidFill>
              </a:rPr>
              <a:t>Supportive and challenging.</a:t>
            </a:r>
          </a:p>
          <a:p>
            <a:pPr marL="0" indent="0" fontAlgn="base">
              <a:buNone/>
            </a:pPr>
            <a:r>
              <a:rPr lang="en-GB" sz="3200" dirty="0">
                <a:solidFill>
                  <a:schemeClr val="tx1">
                    <a:lumMod val="75000"/>
                    <a:lumOff val="25000"/>
                  </a:schemeClr>
                </a:solidFill>
              </a:rPr>
              <a:t>Free to leave/return without explanation.</a:t>
            </a:r>
          </a:p>
        </p:txBody>
      </p:sp>
      <p:pic>
        <p:nvPicPr>
          <p:cNvPr id="5" name="Picture 4">
            <a:hlinkClick r:id="rId2"/>
            <a:extLst>
              <a:ext uri="{FF2B5EF4-FFF2-40B4-BE49-F238E27FC236}">
                <a16:creationId xmlns:a16="http://schemas.microsoft.com/office/drawing/2014/main" id="{75C4FA31-0B1E-44E2-B100-44A0834377F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Tree>
    <p:extLst>
      <p:ext uri="{BB962C8B-B14F-4D97-AF65-F5344CB8AC3E}">
        <p14:creationId xmlns:p14="http://schemas.microsoft.com/office/powerpoint/2010/main" val="311918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253E85-83BD-4501-BFCB-983EB9600BD5}"/>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hlinkClick r:id="rId2"/>
            <a:extLst>
              <a:ext uri="{FF2B5EF4-FFF2-40B4-BE49-F238E27FC236}">
                <a16:creationId xmlns:a16="http://schemas.microsoft.com/office/drawing/2014/main" id="{75C4FA31-0B1E-44E2-B100-44A0834377F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2" name="Title 1">
            <a:extLst>
              <a:ext uri="{FF2B5EF4-FFF2-40B4-BE49-F238E27FC236}">
                <a16:creationId xmlns:a16="http://schemas.microsoft.com/office/drawing/2014/main" id="{F0BE121A-5EF6-4744-96A4-EEBB722D9D92}"/>
              </a:ext>
            </a:extLst>
          </p:cNvPr>
          <p:cNvSpPr>
            <a:spLocks noGrp="1"/>
          </p:cNvSpPr>
          <p:nvPr>
            <p:ph type="title"/>
          </p:nvPr>
        </p:nvSpPr>
        <p:spPr>
          <a:xfrm>
            <a:off x="706755" y="271405"/>
            <a:ext cx="10515600" cy="700593"/>
          </a:xfrm>
        </p:spPr>
        <p:txBody>
          <a:bodyPr>
            <a:normAutofit/>
          </a:bodyPr>
          <a:lstStyle/>
          <a:p>
            <a:r>
              <a:rPr lang="en-GB" sz="4000" b="1" dirty="0">
                <a:solidFill>
                  <a:schemeClr val="bg1"/>
                </a:solidFill>
              </a:rPr>
              <a:t>Introductions</a:t>
            </a:r>
          </a:p>
        </p:txBody>
      </p:sp>
      <p:sp>
        <p:nvSpPr>
          <p:cNvPr id="3" name="Content Placeholder 2">
            <a:extLst>
              <a:ext uri="{FF2B5EF4-FFF2-40B4-BE49-F238E27FC236}">
                <a16:creationId xmlns:a16="http://schemas.microsoft.com/office/drawing/2014/main" id="{25699F4C-AB83-6ADA-4A4B-22283359886B}"/>
              </a:ext>
            </a:extLst>
          </p:cNvPr>
          <p:cNvSpPr>
            <a:spLocks noGrp="1"/>
          </p:cNvSpPr>
          <p:nvPr>
            <p:ph idx="1"/>
          </p:nvPr>
        </p:nvSpPr>
        <p:spPr>
          <a:xfrm>
            <a:off x="545782" y="1162050"/>
            <a:ext cx="11100435" cy="5410199"/>
          </a:xfrm>
        </p:spPr>
        <p:txBody>
          <a:bodyPr>
            <a:normAutofit/>
          </a:bodyPr>
          <a:lstStyle/>
          <a:p>
            <a:pPr fontAlgn="base"/>
            <a:r>
              <a:rPr lang="en-US" sz="3200" dirty="0">
                <a:solidFill>
                  <a:schemeClr val="tx1">
                    <a:lumMod val="75000"/>
                    <a:lumOff val="25000"/>
                  </a:schemeClr>
                </a:solidFill>
              </a:rPr>
              <a:t>Name</a:t>
            </a:r>
          </a:p>
          <a:p>
            <a:pPr fontAlgn="base"/>
            <a:r>
              <a:rPr lang="en-US" sz="3200" dirty="0">
                <a:solidFill>
                  <a:schemeClr val="tx1">
                    <a:lumMod val="75000"/>
                    <a:lumOff val="25000"/>
                  </a:schemeClr>
                </a:solidFill>
              </a:rPr>
              <a:t>Pronouns (optional)</a:t>
            </a:r>
          </a:p>
          <a:p>
            <a:pPr fontAlgn="base"/>
            <a:r>
              <a:rPr lang="en-US" sz="3200" dirty="0">
                <a:solidFill>
                  <a:schemeClr val="tx1">
                    <a:lumMod val="75000"/>
                    <a:lumOff val="25000"/>
                  </a:schemeClr>
                </a:solidFill>
              </a:rPr>
              <a:t>1 word to describe how you are feeling</a:t>
            </a:r>
          </a:p>
        </p:txBody>
      </p:sp>
    </p:spTree>
    <p:extLst>
      <p:ext uri="{BB962C8B-B14F-4D97-AF65-F5344CB8AC3E}">
        <p14:creationId xmlns:p14="http://schemas.microsoft.com/office/powerpoint/2010/main" val="2028493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253E85-83BD-4501-BFCB-983EB9600BD5}"/>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FDD199E8-5E5C-4C93-AC7C-5E2470FBF3CD}"/>
              </a:ext>
            </a:extLst>
          </p:cNvPr>
          <p:cNvSpPr>
            <a:spLocks noGrp="1"/>
          </p:cNvSpPr>
          <p:nvPr>
            <p:ph type="title"/>
          </p:nvPr>
        </p:nvSpPr>
        <p:spPr>
          <a:xfrm>
            <a:off x="706755" y="271405"/>
            <a:ext cx="10515600" cy="700593"/>
          </a:xfrm>
        </p:spPr>
        <p:txBody>
          <a:bodyPr>
            <a:normAutofit/>
          </a:bodyPr>
          <a:lstStyle/>
          <a:p>
            <a:r>
              <a:rPr lang="en-GB" sz="4000" b="1" dirty="0">
                <a:solidFill>
                  <a:schemeClr val="bg1"/>
                </a:solidFill>
              </a:rPr>
              <a:t>Discussion in breakout rooms</a:t>
            </a:r>
          </a:p>
        </p:txBody>
      </p:sp>
      <p:sp>
        <p:nvSpPr>
          <p:cNvPr id="3" name="Content Placeholder 2">
            <a:extLst>
              <a:ext uri="{FF2B5EF4-FFF2-40B4-BE49-F238E27FC236}">
                <a16:creationId xmlns:a16="http://schemas.microsoft.com/office/drawing/2014/main" id="{3688A367-61BD-4330-AC6A-9EA9C2E186B3}"/>
              </a:ext>
            </a:extLst>
          </p:cNvPr>
          <p:cNvSpPr>
            <a:spLocks noGrp="1"/>
          </p:cNvSpPr>
          <p:nvPr>
            <p:ph idx="1"/>
          </p:nvPr>
        </p:nvSpPr>
        <p:spPr>
          <a:xfrm>
            <a:off x="545782" y="1162050"/>
            <a:ext cx="11100435" cy="5410199"/>
          </a:xfrm>
        </p:spPr>
        <p:txBody>
          <a:bodyPr>
            <a:normAutofit/>
          </a:bodyPr>
          <a:lstStyle/>
          <a:p>
            <a:pPr marL="0" indent="0" fontAlgn="base">
              <a:buNone/>
            </a:pPr>
            <a:r>
              <a:rPr lang="en-GB" sz="3200" dirty="0">
                <a:solidFill>
                  <a:schemeClr val="tx1">
                    <a:lumMod val="75000"/>
                    <a:lumOff val="25000"/>
                  </a:schemeClr>
                </a:solidFill>
              </a:rPr>
              <a:t>What feelings came up for you during the exercise?</a:t>
            </a:r>
          </a:p>
          <a:p>
            <a:pPr marL="0" indent="0" fontAlgn="base">
              <a:buNone/>
            </a:pPr>
            <a:endParaRPr lang="en-GB" sz="3200" dirty="0">
              <a:solidFill>
                <a:schemeClr val="tx1">
                  <a:lumMod val="75000"/>
                  <a:lumOff val="25000"/>
                </a:schemeClr>
              </a:solidFill>
            </a:endParaRPr>
          </a:p>
          <a:p>
            <a:pPr marL="0" indent="0" fontAlgn="base">
              <a:buNone/>
            </a:pPr>
            <a:r>
              <a:rPr lang="en-GB" sz="3200" dirty="0">
                <a:solidFill>
                  <a:schemeClr val="tx1">
                    <a:lumMod val="75000"/>
                    <a:lumOff val="25000"/>
                  </a:schemeClr>
                </a:solidFill>
              </a:rPr>
              <a:t>What might it feel like to move through life as someone who raised their hand a lot?</a:t>
            </a:r>
          </a:p>
          <a:p>
            <a:pPr marL="0" indent="0" fontAlgn="base">
              <a:buNone/>
            </a:pPr>
            <a:endParaRPr lang="en-GB" sz="3200" dirty="0">
              <a:solidFill>
                <a:schemeClr val="tx1">
                  <a:lumMod val="75000"/>
                  <a:lumOff val="25000"/>
                </a:schemeClr>
              </a:solidFill>
            </a:endParaRPr>
          </a:p>
          <a:p>
            <a:pPr marL="0" indent="0" fontAlgn="base">
              <a:buNone/>
            </a:pPr>
            <a:r>
              <a:rPr lang="en-GB" sz="3200" dirty="0">
                <a:solidFill>
                  <a:schemeClr val="tx1">
                    <a:lumMod val="75000"/>
                    <a:lumOff val="25000"/>
                  </a:schemeClr>
                </a:solidFill>
              </a:rPr>
              <a:t>What might it feel like to move through life as someone who did not raise their hand a lot?</a:t>
            </a:r>
          </a:p>
          <a:p>
            <a:pPr marL="0" indent="0" fontAlgn="base">
              <a:buNone/>
            </a:pPr>
            <a:endParaRPr lang="en-GB" sz="3200" dirty="0">
              <a:solidFill>
                <a:schemeClr val="tx1">
                  <a:lumMod val="75000"/>
                  <a:lumOff val="25000"/>
                </a:schemeClr>
              </a:solidFill>
            </a:endParaRPr>
          </a:p>
          <a:p>
            <a:pPr marL="0" indent="0" fontAlgn="base">
              <a:buNone/>
            </a:pPr>
            <a:r>
              <a:rPr lang="en-GB" sz="3200" dirty="0">
                <a:solidFill>
                  <a:schemeClr val="tx1">
                    <a:lumMod val="75000"/>
                    <a:lumOff val="25000"/>
                  </a:schemeClr>
                </a:solidFill>
              </a:rPr>
              <a:t>Any other comments.</a:t>
            </a:r>
          </a:p>
        </p:txBody>
      </p:sp>
      <p:pic>
        <p:nvPicPr>
          <p:cNvPr id="5" name="Picture 4">
            <a:hlinkClick r:id="rId2"/>
            <a:extLst>
              <a:ext uri="{FF2B5EF4-FFF2-40B4-BE49-F238E27FC236}">
                <a16:creationId xmlns:a16="http://schemas.microsoft.com/office/drawing/2014/main" id="{75C4FA31-0B1E-44E2-B100-44A0834377F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Tree>
    <p:extLst>
      <p:ext uri="{BB962C8B-B14F-4D97-AF65-F5344CB8AC3E}">
        <p14:creationId xmlns:p14="http://schemas.microsoft.com/office/powerpoint/2010/main" val="3526704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A5785A-8ED4-4028-8CA8-F2774F984382}"/>
              </a:ext>
              <a:ext uri="{C183D7F6-B498-43B3-948B-1728B52AA6E4}">
                <adec:decorative xmlns:adec="http://schemas.microsoft.com/office/drawing/2017/decorative" val="1"/>
              </a:ext>
            </a:extLst>
          </p:cNvPr>
          <p:cNvSpPr/>
          <p:nvPr/>
        </p:nvSpPr>
        <p:spPr>
          <a:xfrm>
            <a:off x="-305" y="-41945"/>
            <a:ext cx="12192000" cy="10358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a:hlinkClick r:id="rId3"/>
            <a:extLst>
              <a:ext uri="{FF2B5EF4-FFF2-40B4-BE49-F238E27FC236}">
                <a16:creationId xmlns:a16="http://schemas.microsoft.com/office/drawing/2014/main" id="{573548F9-0FF1-4816-B993-D9FCA2EE38E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5" name="Title 1">
            <a:extLst>
              <a:ext uri="{FF2B5EF4-FFF2-40B4-BE49-F238E27FC236}">
                <a16:creationId xmlns:a16="http://schemas.microsoft.com/office/drawing/2014/main" id="{AFE405FF-B605-4688-9F80-4A39974BEF9A}"/>
              </a:ext>
              <a:ext uri="{C183D7F6-B498-43B3-948B-1728B52AA6E4}">
                <adec:decorative xmlns:adec="http://schemas.microsoft.com/office/drawing/2017/decorative" val="1"/>
              </a:ext>
            </a:extLst>
          </p:cNvPr>
          <p:cNvSpPr txBox="1">
            <a:spLocks/>
          </p:cNvSpPr>
          <p:nvPr/>
        </p:nvSpPr>
        <p:spPr>
          <a:xfrm>
            <a:off x="352993" y="237543"/>
            <a:ext cx="10515600" cy="7005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
        <p:nvSpPr>
          <p:cNvPr id="12" name="Title 1">
            <a:extLst>
              <a:ext uri="{FF2B5EF4-FFF2-40B4-BE49-F238E27FC236}">
                <a16:creationId xmlns:a16="http://schemas.microsoft.com/office/drawing/2014/main" id="{3898EC14-A196-41E8-B1B8-CF9432DB0076}"/>
              </a:ext>
            </a:extLst>
          </p:cNvPr>
          <p:cNvSpPr txBox="1">
            <a:spLocks noGrp="1"/>
          </p:cNvSpPr>
          <p:nvPr>
            <p:ph type="title" idx="4294967295"/>
          </p:nvPr>
        </p:nvSpPr>
        <p:spPr>
          <a:xfrm>
            <a:off x="706755" y="271405"/>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Privilege: a system of advantage</a:t>
            </a:r>
          </a:p>
        </p:txBody>
      </p:sp>
      <p:graphicFrame>
        <p:nvGraphicFramePr>
          <p:cNvPr id="10" name="Diagram 9" descr="5 text boxes arranged in a circle which contain one word in each: legitimacy, dignity, possibility, authenticity, safety.">
            <a:extLst>
              <a:ext uri="{FF2B5EF4-FFF2-40B4-BE49-F238E27FC236}">
                <a16:creationId xmlns:a16="http://schemas.microsoft.com/office/drawing/2014/main" id="{28E6AC93-0B47-4F49-8A6B-948169A75F6D}"/>
              </a:ext>
            </a:extLst>
          </p:cNvPr>
          <p:cNvGraphicFramePr/>
          <p:nvPr>
            <p:extLst>
              <p:ext uri="{D42A27DB-BD31-4B8C-83A1-F6EECF244321}">
                <p14:modId xmlns:p14="http://schemas.microsoft.com/office/powerpoint/2010/main" val="278689455"/>
              </p:ext>
            </p:extLst>
          </p:nvPr>
        </p:nvGraphicFramePr>
        <p:xfrm>
          <a:off x="1055077" y="1414586"/>
          <a:ext cx="9813516" cy="49236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TextBox 1">
            <a:extLst>
              <a:ext uri="{FF2B5EF4-FFF2-40B4-BE49-F238E27FC236}">
                <a16:creationId xmlns:a16="http://schemas.microsoft.com/office/drawing/2014/main" id="{34C50E91-98DA-45DF-B0AF-390EB5281AA9}"/>
              </a:ext>
            </a:extLst>
          </p:cNvPr>
          <p:cNvSpPr txBox="1"/>
          <p:nvPr/>
        </p:nvSpPr>
        <p:spPr>
          <a:xfrm>
            <a:off x="230505" y="4563853"/>
            <a:ext cx="3276600" cy="1938992"/>
          </a:xfrm>
          <a:prstGeom prst="rect">
            <a:avLst/>
          </a:prstGeom>
          <a:noFill/>
          <a:ln w="38100">
            <a:solidFill>
              <a:srgbClr val="920D4B"/>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The ability to walk into a shop and have the owner assume you are there to buy things and not steal them.</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AF00784-F3EE-43B6-A021-DB68FEE23F02}"/>
              </a:ext>
            </a:extLst>
          </p:cNvPr>
          <p:cNvSpPr txBox="1"/>
          <p:nvPr/>
        </p:nvSpPr>
        <p:spPr>
          <a:xfrm>
            <a:off x="542699" y="1546333"/>
            <a:ext cx="3276600" cy="1200329"/>
          </a:xfrm>
          <a:prstGeom prst="rect">
            <a:avLst/>
          </a:prstGeom>
          <a:noFill/>
          <a:ln w="38100">
            <a:solidFill>
              <a:srgbClr val="920D4B"/>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Being assured that your entire neighbourhood is accessible to you.</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695BE19-D639-4C75-A3FE-AF94F897ED48}"/>
              </a:ext>
            </a:extLst>
          </p:cNvPr>
          <p:cNvSpPr txBox="1"/>
          <p:nvPr/>
        </p:nvSpPr>
        <p:spPr>
          <a:xfrm>
            <a:off x="7811198" y="1080045"/>
            <a:ext cx="2912452" cy="1569660"/>
          </a:xfrm>
          <a:prstGeom prst="rect">
            <a:avLst/>
          </a:prstGeom>
          <a:noFill/>
          <a:ln w="38100">
            <a:solidFill>
              <a:srgbClr val="920D4B"/>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Seeing people who look like you well represented in positions of power.</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12D2621C-9E56-494B-B1C5-BE4CB2679E99}"/>
              </a:ext>
            </a:extLst>
          </p:cNvPr>
          <p:cNvSpPr txBox="1"/>
          <p:nvPr/>
        </p:nvSpPr>
        <p:spPr>
          <a:xfrm>
            <a:off x="9085350" y="3392440"/>
            <a:ext cx="2687550" cy="1200329"/>
          </a:xfrm>
          <a:prstGeom prst="rect">
            <a:avLst/>
          </a:prstGeom>
          <a:noFill/>
          <a:ln w="38100">
            <a:solidFill>
              <a:srgbClr val="920D4B"/>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Never having to hide or lie about your sexuality.</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083D3F7F-7FAD-4CB3-ACD0-2BB26C481E93}"/>
              </a:ext>
            </a:extLst>
          </p:cNvPr>
          <p:cNvSpPr txBox="1"/>
          <p:nvPr/>
        </p:nvSpPr>
        <p:spPr>
          <a:xfrm>
            <a:off x="8335285" y="5053123"/>
            <a:ext cx="3276600" cy="1569660"/>
          </a:xfrm>
          <a:prstGeom prst="rect">
            <a:avLst/>
          </a:prstGeom>
          <a:noFill/>
          <a:ln w="38100">
            <a:solidFill>
              <a:srgbClr val="920D4B"/>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Using public toilets without fear of verbal abuse, physical intimidation or arrest.</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234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2" grpId="0" animBg="1"/>
      <p:bldP spid="5" grpId="0" animBg="1"/>
      <p:bldP spid="4" grpId="0" animBg="1"/>
      <p:bldP spid="3"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A5785A-8ED4-4028-8CA8-F2774F984382}"/>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a:hlinkClick r:id="rId3"/>
            <a:extLst>
              <a:ext uri="{FF2B5EF4-FFF2-40B4-BE49-F238E27FC236}">
                <a16:creationId xmlns:a16="http://schemas.microsoft.com/office/drawing/2014/main" id="{573548F9-0FF1-4816-B993-D9FCA2EE38E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5" name="Title 1">
            <a:extLst>
              <a:ext uri="{FF2B5EF4-FFF2-40B4-BE49-F238E27FC236}">
                <a16:creationId xmlns:a16="http://schemas.microsoft.com/office/drawing/2014/main" id="{AFE405FF-B605-4688-9F80-4A39974BEF9A}"/>
              </a:ext>
            </a:extLst>
          </p:cNvPr>
          <p:cNvSpPr txBox="1">
            <a:spLocks noGrp="1"/>
          </p:cNvSpPr>
          <p:nvPr>
            <p:ph type="title" idx="4294967295"/>
          </p:nvPr>
        </p:nvSpPr>
        <p:spPr>
          <a:xfrm>
            <a:off x="706755" y="271405"/>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Terminology</a:t>
            </a:r>
          </a:p>
        </p:txBody>
      </p:sp>
      <p:sp>
        <p:nvSpPr>
          <p:cNvPr id="16" name="Content Placeholder 2">
            <a:extLst>
              <a:ext uri="{FF2B5EF4-FFF2-40B4-BE49-F238E27FC236}">
                <a16:creationId xmlns:a16="http://schemas.microsoft.com/office/drawing/2014/main" id="{69B04E42-7CD0-47C9-B8D3-717AE508444F}"/>
              </a:ext>
            </a:extLst>
          </p:cNvPr>
          <p:cNvSpPr txBox="1">
            <a:spLocks/>
          </p:cNvSpPr>
          <p:nvPr/>
        </p:nvSpPr>
        <p:spPr>
          <a:xfrm>
            <a:off x="531447" y="1361878"/>
            <a:ext cx="10515600" cy="515972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Privilege: </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an unearned advantage given by society to some people but not all. It’s often invisible to the person who has it.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Oppression: </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systemic, pervasive inequality that is present throughout society, that benefits people with more privilege and harms those with fewer privileges.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Intersectionality: </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the concept that people can be subject to multiple systems of oppression that intersect and interact with each other.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Power: </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The ability to control circumstances or access to resources and/or privileges.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28D41CC-5DF4-477C-AFE2-DF3C27EB7922}"/>
              </a:ext>
            </a:extLst>
          </p:cNvPr>
          <p:cNvSpPr txBox="1"/>
          <p:nvPr/>
        </p:nvSpPr>
        <p:spPr>
          <a:xfrm>
            <a:off x="7220469" y="6364177"/>
            <a:ext cx="554355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Adapted from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https://frameshiftconsulting.com/</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50573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A5785A-8ED4-4028-8CA8-F2774F984382}"/>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a:hlinkClick r:id="rId3"/>
            <a:extLst>
              <a:ext uri="{FF2B5EF4-FFF2-40B4-BE49-F238E27FC236}">
                <a16:creationId xmlns:a16="http://schemas.microsoft.com/office/drawing/2014/main" id="{573548F9-0FF1-4816-B993-D9FCA2EE38E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5" name="Title 1">
            <a:extLst>
              <a:ext uri="{FF2B5EF4-FFF2-40B4-BE49-F238E27FC236}">
                <a16:creationId xmlns:a16="http://schemas.microsoft.com/office/drawing/2014/main" id="{AFE405FF-B605-4688-9F80-4A39974BEF9A}"/>
              </a:ext>
            </a:extLst>
          </p:cNvPr>
          <p:cNvSpPr txBox="1">
            <a:spLocks noGrp="1"/>
          </p:cNvSpPr>
          <p:nvPr>
            <p:ph type="title" idx="4294967295"/>
          </p:nvPr>
        </p:nvSpPr>
        <p:spPr>
          <a:xfrm>
            <a:off x="706755" y="271405"/>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Example</a:t>
            </a:r>
          </a:p>
        </p:txBody>
      </p:sp>
      <p:sp>
        <p:nvSpPr>
          <p:cNvPr id="16" name="Content Placeholder 2">
            <a:extLst>
              <a:ext uri="{FF2B5EF4-FFF2-40B4-BE49-F238E27FC236}">
                <a16:creationId xmlns:a16="http://schemas.microsoft.com/office/drawing/2014/main" id="{69B04E42-7CD0-47C9-B8D3-717AE508444F}"/>
              </a:ext>
            </a:extLst>
          </p:cNvPr>
          <p:cNvSpPr txBox="1">
            <a:spLocks/>
          </p:cNvSpPr>
          <p:nvPr/>
        </p:nvSpPr>
        <p:spPr>
          <a:xfrm>
            <a:off x="531447" y="1361878"/>
            <a:ext cx="10515600" cy="51597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Privilege:</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The ability to walk into a shop and have the owner assume you are there to buy things and not steal them.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Oppression:</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The self-reinforcing system of stories, TV, news coverage, police, and legal system stereotyping Black people as criminals, that benefits non-Black people and harms Black people.</a:t>
            </a:r>
          </a:p>
        </p:txBody>
      </p:sp>
      <p:sp>
        <p:nvSpPr>
          <p:cNvPr id="12" name="TextBox 11">
            <a:extLst>
              <a:ext uri="{FF2B5EF4-FFF2-40B4-BE49-F238E27FC236}">
                <a16:creationId xmlns:a16="http://schemas.microsoft.com/office/drawing/2014/main" id="{EEAFA639-6431-4849-8DD7-2DAEF130274A}"/>
              </a:ext>
            </a:extLst>
          </p:cNvPr>
          <p:cNvSpPr txBox="1"/>
          <p:nvPr/>
        </p:nvSpPr>
        <p:spPr>
          <a:xfrm>
            <a:off x="7220469" y="6364177"/>
            <a:ext cx="554355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Adapted from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https://frameshiftconsulting.com/</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27178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A5785A-8ED4-4028-8CA8-F2774F984382}"/>
              </a:ext>
              <a:ext uri="{C183D7F6-B498-43B3-948B-1728B52AA6E4}">
                <adec:decorative xmlns:adec="http://schemas.microsoft.com/office/drawing/2017/decorative" val="1"/>
              </a:ext>
            </a:extLst>
          </p:cNvPr>
          <p:cNvSpPr/>
          <p:nvPr/>
        </p:nvSpPr>
        <p:spPr>
          <a:xfrm>
            <a:off x="0" y="0"/>
            <a:ext cx="12192000" cy="9900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a:hlinkClick r:id="rId3"/>
            <a:extLst>
              <a:ext uri="{FF2B5EF4-FFF2-40B4-BE49-F238E27FC236}">
                <a16:creationId xmlns:a16="http://schemas.microsoft.com/office/drawing/2014/main" id="{573548F9-0FF1-4816-B993-D9FCA2EE38E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4401" y="95634"/>
            <a:ext cx="2098499" cy="744431"/>
          </a:xfrm>
          <a:prstGeom prst="rect">
            <a:avLst/>
          </a:prstGeom>
        </p:spPr>
      </p:pic>
      <p:sp>
        <p:nvSpPr>
          <p:cNvPr id="15" name="Title 1">
            <a:extLst>
              <a:ext uri="{FF2B5EF4-FFF2-40B4-BE49-F238E27FC236}">
                <a16:creationId xmlns:a16="http://schemas.microsoft.com/office/drawing/2014/main" id="{AFE405FF-B605-4688-9F80-4A39974BEF9A}"/>
              </a:ext>
            </a:extLst>
          </p:cNvPr>
          <p:cNvSpPr txBox="1">
            <a:spLocks noGrp="1"/>
          </p:cNvSpPr>
          <p:nvPr>
            <p:ph type="title" idx="4294967295"/>
          </p:nvPr>
        </p:nvSpPr>
        <p:spPr>
          <a:xfrm>
            <a:off x="706755" y="271405"/>
            <a:ext cx="10515600" cy="7005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Light" panose="020F0302020204030204"/>
                <a:ea typeface="+mj-ea"/>
                <a:cs typeface="+mj-cs"/>
              </a:rPr>
              <a:t>Terminology</a:t>
            </a:r>
          </a:p>
        </p:txBody>
      </p:sp>
      <p:sp>
        <p:nvSpPr>
          <p:cNvPr id="16" name="Content Placeholder 2">
            <a:extLst>
              <a:ext uri="{FF2B5EF4-FFF2-40B4-BE49-F238E27FC236}">
                <a16:creationId xmlns:a16="http://schemas.microsoft.com/office/drawing/2014/main" id="{69B04E42-7CD0-47C9-B8D3-717AE508444F}"/>
              </a:ext>
            </a:extLst>
          </p:cNvPr>
          <p:cNvSpPr txBox="1">
            <a:spLocks/>
          </p:cNvSpPr>
          <p:nvPr/>
        </p:nvSpPr>
        <p:spPr>
          <a:xfrm>
            <a:off x="531447" y="1361878"/>
            <a:ext cx="10515600" cy="51597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Marginalised person: </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 member of a group that is the primary target of a system of oppression.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Ally: </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 member of a social group that enjoys some privilege that is </a:t>
            </a: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working to end oppression</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and </a:t>
            </a: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understand their own privilege.</a:t>
            </a: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Note: </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Being an ally is about </a:t>
            </a:r>
            <a:r>
              <a:rPr kumimoji="0" lang="en-GB" sz="2800" b="0" i="0" u="sng"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action</a:t>
            </a:r>
            <a:r>
              <a:rPr kumimoji="0" lang="en-GB"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 it is not an identity in itself. </a:t>
            </a:r>
            <a:endParaRPr kumimoji="0" lang="en-GB" sz="2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7BDC6D06-59F9-485A-9FAC-8916447B39DF}"/>
              </a:ext>
            </a:extLst>
          </p:cNvPr>
          <p:cNvSpPr txBox="1"/>
          <p:nvPr/>
        </p:nvSpPr>
        <p:spPr>
          <a:xfrm>
            <a:off x="7220469" y="6364177"/>
            <a:ext cx="554355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Adapted from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https://frameshiftconsulting.com/</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94720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D555C6E69AE84A9E4B1B108A48A380" ma:contentTypeVersion="18" ma:contentTypeDescription="Create a new document." ma:contentTypeScope="" ma:versionID="5ad1d4ea4b06bffc0aae33972febb36f">
  <xsd:schema xmlns:xsd="http://www.w3.org/2001/XMLSchema" xmlns:xs="http://www.w3.org/2001/XMLSchema" xmlns:p="http://schemas.microsoft.com/office/2006/metadata/properties" xmlns:ns2="19787e05-e8b5-4be1-8f2d-2bcb45eb79ab" xmlns:ns3="d0623fc5-08fd-4e0f-a5a5-e26fb1bb5eff" targetNamespace="http://schemas.microsoft.com/office/2006/metadata/properties" ma:root="true" ma:fieldsID="f1e0c0db98637e4be9298c66c2086e08" ns2:_="" ns3:_="">
    <xsd:import namespace="19787e05-e8b5-4be1-8f2d-2bcb45eb79ab"/>
    <xsd:import namespace="d0623fc5-08fd-4e0f-a5a5-e26fb1bb5ef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OCR"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87e05-e8b5-4be1-8f2d-2bcb45eb79a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2850f554-0614-4492-9353-d50bb0080c8a}" ma:internalName="TaxCatchAll" ma:showField="CatchAllData" ma:web="19787e05-e8b5-4be1-8f2d-2bcb45eb79a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0623fc5-08fd-4e0f-a5a5-e26fb1bb5eff"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a152391-5c8c-4ecd-93af-597a4a38f16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049C27-6936-402C-BA7D-53C8F7EF0DBC}"/>
</file>

<file path=customXml/itemProps2.xml><?xml version="1.0" encoding="utf-8"?>
<ds:datastoreItem xmlns:ds="http://schemas.openxmlformats.org/officeDocument/2006/customXml" ds:itemID="{76E6F447-F52B-4B5D-A741-8E0135AD6DE0}"/>
</file>

<file path=docProps/app.xml><?xml version="1.0" encoding="utf-8"?>
<Properties xmlns="http://schemas.openxmlformats.org/officeDocument/2006/extended-properties" xmlns:vt="http://schemas.openxmlformats.org/officeDocument/2006/docPropsVTypes">
  <TotalTime>13815</TotalTime>
  <Words>1331</Words>
  <Application>Microsoft Office PowerPoint</Application>
  <PresentationFormat>Widescreen</PresentationFormat>
  <Paragraphs>154</Paragraphs>
  <Slides>22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Beyond Diversity    Jo Yuen (they/them) Founder, Anti-Oppression Trainer, JYP Consultancy</vt:lpstr>
      <vt:lpstr>Today’s session</vt:lpstr>
      <vt:lpstr>Working Agreement</vt:lpstr>
      <vt:lpstr>Introductions</vt:lpstr>
      <vt:lpstr>Discussion in breakout rooms</vt:lpstr>
      <vt:lpstr>Privilege: a system of advantage</vt:lpstr>
      <vt:lpstr>Terminology</vt:lpstr>
      <vt:lpstr>Example</vt:lpstr>
      <vt:lpstr>Terminology</vt:lpstr>
      <vt:lpstr>Example</vt:lpstr>
      <vt:lpstr>BREAK</vt:lpstr>
      <vt:lpstr>The Cycle of Oppression</vt:lpstr>
      <vt:lpstr>Power</vt:lpstr>
      <vt:lpstr>Which identities hold the most social power? </vt:lpstr>
      <vt:lpstr>Inclusion and Equity is…</vt:lpstr>
      <vt:lpstr>Ally skills</vt:lpstr>
      <vt:lpstr>Activity: Good Allyship Consultancy</vt:lpstr>
      <vt:lpstr>Activity: Good Allyship Consultancy</vt:lpstr>
      <vt:lpstr>Activity: Good Allyship Consultancy</vt:lpstr>
      <vt:lpstr>Action planning</vt:lpstr>
      <vt:lpstr>Links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Pattison</dc:creator>
  <cp:lastModifiedBy>Joanna Pattison</cp:lastModifiedBy>
  <cp:revision>40</cp:revision>
  <dcterms:created xsi:type="dcterms:W3CDTF">2022-05-24T22:23:29Z</dcterms:created>
  <dcterms:modified xsi:type="dcterms:W3CDTF">2024-02-21T10:59:00Z</dcterms:modified>
</cp:coreProperties>
</file>