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3"/>
  </p:notesMasterIdLst>
  <p:handoutMasterIdLst>
    <p:handoutMasterId r:id="rId34"/>
  </p:handoutMasterIdLst>
  <p:sldIdLst>
    <p:sldId id="256" r:id="rId2"/>
    <p:sldId id="354" r:id="rId3"/>
    <p:sldId id="348" r:id="rId4"/>
    <p:sldId id="410" r:id="rId5"/>
    <p:sldId id="522" r:id="rId6"/>
    <p:sldId id="355" r:id="rId7"/>
    <p:sldId id="334" r:id="rId8"/>
    <p:sldId id="335" r:id="rId9"/>
    <p:sldId id="262" r:id="rId10"/>
    <p:sldId id="520" r:id="rId11"/>
    <p:sldId id="403" r:id="rId12"/>
    <p:sldId id="278" r:id="rId13"/>
    <p:sldId id="341" r:id="rId14"/>
    <p:sldId id="521" r:id="rId15"/>
    <p:sldId id="523" r:id="rId16"/>
    <p:sldId id="530" r:id="rId17"/>
    <p:sldId id="528" r:id="rId18"/>
    <p:sldId id="411" r:id="rId19"/>
    <p:sldId id="511" r:id="rId20"/>
    <p:sldId id="525" r:id="rId21"/>
    <p:sldId id="311" r:id="rId22"/>
    <p:sldId id="312" r:id="rId23"/>
    <p:sldId id="532" r:id="rId24"/>
    <p:sldId id="526" r:id="rId25"/>
    <p:sldId id="527" r:id="rId26"/>
    <p:sldId id="529" r:id="rId27"/>
    <p:sldId id="412" r:id="rId28"/>
    <p:sldId id="408" r:id="rId29"/>
    <p:sldId id="531" r:id="rId30"/>
    <p:sldId id="357" r:id="rId31"/>
    <p:sldId id="370" r:id="rId3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397249-E60F-470C-868C-8ACAA9B827C4}">
          <p14:sldIdLst>
            <p14:sldId id="256"/>
            <p14:sldId id="354"/>
            <p14:sldId id="348"/>
            <p14:sldId id="410"/>
            <p14:sldId id="522"/>
            <p14:sldId id="355"/>
            <p14:sldId id="334"/>
            <p14:sldId id="335"/>
            <p14:sldId id="262"/>
            <p14:sldId id="520"/>
            <p14:sldId id="403"/>
            <p14:sldId id="278"/>
            <p14:sldId id="341"/>
            <p14:sldId id="521"/>
            <p14:sldId id="523"/>
            <p14:sldId id="530"/>
            <p14:sldId id="528"/>
            <p14:sldId id="411"/>
            <p14:sldId id="511"/>
            <p14:sldId id="525"/>
            <p14:sldId id="311"/>
            <p14:sldId id="312"/>
            <p14:sldId id="532"/>
            <p14:sldId id="526"/>
            <p14:sldId id="527"/>
            <p14:sldId id="529"/>
            <p14:sldId id="412"/>
            <p14:sldId id="408"/>
            <p14:sldId id="531"/>
            <p14:sldId id="357"/>
            <p14:sldId id="3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60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7365DB-33A9-432B-B186-08908815858F}" v="55" dt="2024-02-15T10:22:24.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40" autoAdjust="0"/>
  </p:normalViewPr>
  <p:slideViewPr>
    <p:cSldViewPr snapToGrid="0">
      <p:cViewPr varScale="1">
        <p:scale>
          <a:sx n="48" d="100"/>
          <a:sy n="48" d="100"/>
        </p:scale>
        <p:origin x="53" y="562"/>
      </p:cViewPr>
      <p:guideLst/>
    </p:cSldViewPr>
  </p:slideViewPr>
  <p:notesTextViewPr>
    <p:cViewPr>
      <p:scale>
        <a:sx n="1" d="1"/>
        <a:sy n="1" d="1"/>
      </p:scale>
      <p:origin x="0" y="-5832"/>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Clannachan" userId="dd8963bf-c00e-4198-907d-17c0c1fbb50b" providerId="ADAL" clId="{847365DB-33A9-432B-B186-08908815858F}"/>
    <pc:docChg chg="custSel addSld delSld modSld sldOrd modSection">
      <pc:chgData name="Christopher  Clannachan" userId="dd8963bf-c00e-4198-907d-17c0c1fbb50b" providerId="ADAL" clId="{847365DB-33A9-432B-B186-08908815858F}" dt="2024-02-21T16:11:48.794" v="44"/>
      <pc:docMkLst>
        <pc:docMk/>
      </pc:docMkLst>
      <pc:sldChg chg="modNotesTx">
        <pc:chgData name="Christopher  Clannachan" userId="dd8963bf-c00e-4198-907d-17c0c1fbb50b" providerId="ADAL" clId="{847365DB-33A9-432B-B186-08908815858F}" dt="2024-02-21T16:11:03.212" v="41"/>
        <pc:sldMkLst>
          <pc:docMk/>
          <pc:sldMk cId="0" sldId="312"/>
        </pc:sldMkLst>
      </pc:sldChg>
      <pc:sldChg chg="modNotesTx">
        <pc:chgData name="Christopher  Clannachan" userId="dd8963bf-c00e-4198-907d-17c0c1fbb50b" providerId="ADAL" clId="{847365DB-33A9-432B-B186-08908815858F}" dt="2024-02-21T16:08:58.415" v="31"/>
        <pc:sldMkLst>
          <pc:docMk/>
          <pc:sldMk cId="425559061" sldId="334"/>
        </pc:sldMkLst>
      </pc:sldChg>
      <pc:sldChg chg="modNotesTx">
        <pc:chgData name="Christopher  Clannachan" userId="dd8963bf-c00e-4198-907d-17c0c1fbb50b" providerId="ADAL" clId="{847365DB-33A9-432B-B186-08908815858F}" dt="2024-02-21T16:09:11.035" v="35"/>
        <pc:sldMkLst>
          <pc:docMk/>
          <pc:sldMk cId="452821207" sldId="335"/>
        </pc:sldMkLst>
      </pc:sldChg>
      <pc:sldChg chg="modNotesTx">
        <pc:chgData name="Christopher  Clannachan" userId="dd8963bf-c00e-4198-907d-17c0c1fbb50b" providerId="ADAL" clId="{847365DB-33A9-432B-B186-08908815858F}" dt="2024-02-21T16:09:47.077" v="37"/>
        <pc:sldMkLst>
          <pc:docMk/>
          <pc:sldMk cId="2039802799" sldId="341"/>
        </pc:sldMkLst>
      </pc:sldChg>
      <pc:sldChg chg="add del">
        <pc:chgData name="Christopher  Clannachan" userId="dd8963bf-c00e-4198-907d-17c0c1fbb50b" providerId="ADAL" clId="{847365DB-33A9-432B-B186-08908815858F}" dt="2024-02-15T10:22:31.038" v="26" actId="47"/>
        <pc:sldMkLst>
          <pc:docMk/>
          <pc:sldMk cId="1615353577" sldId="395"/>
        </pc:sldMkLst>
      </pc:sldChg>
      <pc:sldChg chg="modNotesTx">
        <pc:chgData name="Christopher  Clannachan" userId="dd8963bf-c00e-4198-907d-17c0c1fbb50b" providerId="ADAL" clId="{847365DB-33A9-432B-B186-08908815858F}" dt="2024-02-21T16:09:23.344" v="36" actId="20577"/>
        <pc:sldMkLst>
          <pc:docMk/>
          <pc:sldMk cId="3847980483" sldId="403"/>
        </pc:sldMkLst>
      </pc:sldChg>
      <pc:sldChg chg="modNotesTx">
        <pc:chgData name="Christopher  Clannachan" userId="dd8963bf-c00e-4198-907d-17c0c1fbb50b" providerId="ADAL" clId="{847365DB-33A9-432B-B186-08908815858F}" dt="2024-02-21T16:11:48.794" v="44"/>
        <pc:sldMkLst>
          <pc:docMk/>
          <pc:sldMk cId="3767803998" sldId="408"/>
        </pc:sldMkLst>
      </pc:sldChg>
      <pc:sldChg chg="del">
        <pc:chgData name="Christopher  Clannachan" userId="dd8963bf-c00e-4198-907d-17c0c1fbb50b" providerId="ADAL" clId="{847365DB-33A9-432B-B186-08908815858F}" dt="2024-02-15T10:22:04.398" v="24" actId="47"/>
        <pc:sldMkLst>
          <pc:docMk/>
          <pc:sldMk cId="2332337450" sldId="512"/>
        </pc:sldMkLst>
      </pc:sldChg>
      <pc:sldChg chg="modSp mod modNotesTx">
        <pc:chgData name="Christopher  Clannachan" userId="dd8963bf-c00e-4198-907d-17c0c1fbb50b" providerId="ADAL" clId="{847365DB-33A9-432B-B186-08908815858F}" dt="2024-02-21T16:08:48.142" v="30"/>
        <pc:sldMkLst>
          <pc:docMk/>
          <pc:sldMk cId="3410302279" sldId="522"/>
        </pc:sldMkLst>
        <pc:picChg chg="mod">
          <ac:chgData name="Christopher  Clannachan" userId="dd8963bf-c00e-4198-907d-17c0c1fbb50b" providerId="ADAL" clId="{847365DB-33A9-432B-B186-08908815858F}" dt="2024-02-13T11:05:33.040" v="23" actId="14100"/>
          <ac:picMkLst>
            <pc:docMk/>
            <pc:sldMk cId="3410302279" sldId="522"/>
            <ac:picMk id="3" creationId="{2B8D6F63-CDC0-4097-9E77-80D49D44974A}"/>
          </ac:picMkLst>
        </pc:picChg>
      </pc:sldChg>
      <pc:sldChg chg="ord modNotesTx">
        <pc:chgData name="Christopher  Clannachan" userId="dd8963bf-c00e-4198-907d-17c0c1fbb50b" providerId="ADAL" clId="{847365DB-33A9-432B-B186-08908815858F}" dt="2024-02-21T16:11:20.683" v="42"/>
        <pc:sldMkLst>
          <pc:docMk/>
          <pc:sldMk cId="1530298077" sldId="526"/>
        </pc:sldMkLst>
      </pc:sldChg>
      <pc:sldChg chg="modNotesTx">
        <pc:chgData name="Christopher  Clannachan" userId="dd8963bf-c00e-4198-907d-17c0c1fbb50b" providerId="ADAL" clId="{847365DB-33A9-432B-B186-08908815858F}" dt="2024-02-21T16:11:34.640" v="43"/>
        <pc:sldMkLst>
          <pc:docMk/>
          <pc:sldMk cId="1949335202" sldId="527"/>
        </pc:sldMkLst>
      </pc:sldChg>
      <pc:sldChg chg="modNotesTx">
        <pc:chgData name="Christopher  Clannachan" userId="dd8963bf-c00e-4198-907d-17c0c1fbb50b" providerId="ADAL" clId="{847365DB-33A9-432B-B186-08908815858F}" dt="2024-02-21T16:10:03.839" v="40"/>
        <pc:sldMkLst>
          <pc:docMk/>
          <pc:sldMk cId="2840812397" sldId="528"/>
        </pc:sldMkLst>
      </pc:sldChg>
      <pc:sldChg chg="addSp delSp modSp new mod">
        <pc:chgData name="Christopher  Clannachan" userId="dd8963bf-c00e-4198-907d-17c0c1fbb50b" providerId="ADAL" clId="{847365DB-33A9-432B-B186-08908815858F}" dt="2024-02-13T10:52:43.093" v="20" actId="14100"/>
        <pc:sldMkLst>
          <pc:docMk/>
          <pc:sldMk cId="4266234830" sldId="532"/>
        </pc:sldMkLst>
        <pc:spChg chg="del mod">
          <ac:chgData name="Christopher  Clannachan" userId="dd8963bf-c00e-4198-907d-17c0c1fbb50b" providerId="ADAL" clId="{847365DB-33A9-432B-B186-08908815858F}" dt="2024-02-13T10:47:00.043" v="4" actId="478"/>
          <ac:spMkLst>
            <pc:docMk/>
            <pc:sldMk cId="4266234830" sldId="532"/>
            <ac:spMk id="2" creationId="{DF87D2EB-25F6-4C0D-49B2-39A815C27025}"/>
          </ac:spMkLst>
        </pc:spChg>
        <pc:spChg chg="del">
          <ac:chgData name="Christopher  Clannachan" userId="dd8963bf-c00e-4198-907d-17c0c1fbb50b" providerId="ADAL" clId="{847365DB-33A9-432B-B186-08908815858F}" dt="2024-02-13T10:46:55.455" v="1"/>
          <ac:spMkLst>
            <pc:docMk/>
            <pc:sldMk cId="4266234830" sldId="532"/>
            <ac:spMk id="3" creationId="{AB997AC1-8DBA-FB7F-2BC7-7447CAC0BB85}"/>
          </ac:spMkLst>
        </pc:spChg>
        <pc:graphicFrameChg chg="add mod">
          <ac:chgData name="Christopher  Clannachan" userId="dd8963bf-c00e-4198-907d-17c0c1fbb50b" providerId="ADAL" clId="{847365DB-33A9-432B-B186-08908815858F}" dt="2024-02-13T10:52:17.012" v="12"/>
          <ac:graphicFrameMkLst>
            <pc:docMk/>
            <pc:sldMk cId="4266234830" sldId="532"/>
            <ac:graphicFrameMk id="4" creationId="{176F632F-A990-E5BA-4D84-ACA4BFC82256}"/>
          </ac:graphicFrameMkLst>
        </pc:graphicFrameChg>
        <pc:picChg chg="add mod">
          <ac:chgData name="Christopher  Clannachan" userId="dd8963bf-c00e-4198-907d-17c0c1fbb50b" providerId="ADAL" clId="{847365DB-33A9-432B-B186-08908815858F}" dt="2024-02-13T10:52:43.093" v="20" actId="14100"/>
          <ac:picMkLst>
            <pc:docMk/>
            <pc:sldMk cId="4266234830" sldId="532"/>
            <ac:picMk id="2050" creationId="{BE85AAFD-A2D0-51C2-F430-4A5608A5B832}"/>
          </ac:picMkLst>
        </pc:picChg>
      </pc:sldChg>
      <pc:sldMasterChg chg="delSldLayout">
        <pc:chgData name="Christopher  Clannachan" userId="dd8963bf-c00e-4198-907d-17c0c1fbb50b" providerId="ADAL" clId="{847365DB-33A9-432B-B186-08908815858F}" dt="2024-02-15T10:22:31.038" v="26" actId="47"/>
        <pc:sldMasterMkLst>
          <pc:docMk/>
          <pc:sldMasterMk cId="2362999546" sldId="2147483711"/>
        </pc:sldMasterMkLst>
        <pc:sldLayoutChg chg="del">
          <pc:chgData name="Christopher  Clannachan" userId="dd8963bf-c00e-4198-907d-17c0c1fbb50b" providerId="ADAL" clId="{847365DB-33A9-432B-B186-08908815858F}" dt="2024-02-15T10:22:04.398" v="24" actId="47"/>
          <pc:sldLayoutMkLst>
            <pc:docMk/>
            <pc:sldMasterMk cId="2362999546" sldId="2147483711"/>
            <pc:sldLayoutMk cId="179740266" sldId="2147483728"/>
          </pc:sldLayoutMkLst>
        </pc:sldLayoutChg>
        <pc:sldLayoutChg chg="del">
          <pc:chgData name="Christopher  Clannachan" userId="dd8963bf-c00e-4198-907d-17c0c1fbb50b" providerId="ADAL" clId="{847365DB-33A9-432B-B186-08908815858F}" dt="2024-02-15T10:22:31.038" v="26" actId="47"/>
          <pc:sldLayoutMkLst>
            <pc:docMk/>
            <pc:sldMasterMk cId="2362999546" sldId="2147483711"/>
            <pc:sldLayoutMk cId="1816684630" sldId="214748372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5BB70-ED4C-4FEA-AD14-C169E304A827}" type="doc">
      <dgm:prSet loTypeId="urn:microsoft.com/office/officeart/2005/8/layout/venn2" loCatId="relationship" qsTypeId="urn:microsoft.com/office/officeart/2005/8/quickstyle/3d1" qsCatId="3D" csTypeId="urn:microsoft.com/office/officeart/2005/8/colors/colorful2" csCatId="colorful" phldr="1"/>
      <dgm:spPr/>
      <dgm:t>
        <a:bodyPr/>
        <a:lstStyle/>
        <a:p>
          <a:endParaRPr lang="en-GB"/>
        </a:p>
      </dgm:t>
    </dgm:pt>
    <dgm:pt modelId="{2442C762-84C7-4A1F-93BC-4FD01A5C4BE6}">
      <dgm:prSet phldrT="[Text]"/>
      <dgm:spPr/>
      <dgm:t>
        <a:bodyPr/>
        <a:lstStyle/>
        <a:p>
          <a:r>
            <a:rPr lang="en-US" dirty="0"/>
            <a:t>Concern</a:t>
          </a:r>
          <a:endParaRPr lang="en-GB" dirty="0"/>
        </a:p>
      </dgm:t>
    </dgm:pt>
    <dgm:pt modelId="{3E68A012-9593-4A73-9A07-3267FC15104F}" type="parTrans" cxnId="{D5EC60D5-1B88-49C8-AA90-2EC05B7B28DE}">
      <dgm:prSet/>
      <dgm:spPr/>
      <dgm:t>
        <a:bodyPr/>
        <a:lstStyle/>
        <a:p>
          <a:endParaRPr lang="en-GB"/>
        </a:p>
      </dgm:t>
    </dgm:pt>
    <dgm:pt modelId="{A2BB585C-92EF-4D7D-AD66-929904D87EFA}" type="sibTrans" cxnId="{D5EC60D5-1B88-49C8-AA90-2EC05B7B28DE}">
      <dgm:prSet/>
      <dgm:spPr/>
      <dgm:t>
        <a:bodyPr/>
        <a:lstStyle/>
        <a:p>
          <a:endParaRPr lang="en-GB"/>
        </a:p>
      </dgm:t>
    </dgm:pt>
    <dgm:pt modelId="{B2161D09-52E8-4DCD-8A98-80207C45F3EA}">
      <dgm:prSet phldrT="[Text]"/>
      <dgm:spPr/>
      <dgm:t>
        <a:bodyPr/>
        <a:lstStyle/>
        <a:p>
          <a:r>
            <a:rPr lang="en-US" dirty="0"/>
            <a:t>Influence</a:t>
          </a:r>
          <a:endParaRPr lang="en-GB" dirty="0"/>
        </a:p>
      </dgm:t>
    </dgm:pt>
    <dgm:pt modelId="{FF55EE4D-ABF3-4328-A85F-D36B207EC6E4}" type="parTrans" cxnId="{24ACA558-7621-44FD-AD2A-0B73B4CD8DAF}">
      <dgm:prSet/>
      <dgm:spPr/>
      <dgm:t>
        <a:bodyPr/>
        <a:lstStyle/>
        <a:p>
          <a:endParaRPr lang="en-GB"/>
        </a:p>
      </dgm:t>
    </dgm:pt>
    <dgm:pt modelId="{FAF63203-A4F0-4554-B67E-260B35847DC3}" type="sibTrans" cxnId="{24ACA558-7621-44FD-AD2A-0B73B4CD8DAF}">
      <dgm:prSet/>
      <dgm:spPr/>
      <dgm:t>
        <a:bodyPr/>
        <a:lstStyle/>
        <a:p>
          <a:endParaRPr lang="en-GB"/>
        </a:p>
      </dgm:t>
    </dgm:pt>
    <dgm:pt modelId="{BC415F17-2A24-497F-A9E6-4DF0E63E3092}">
      <dgm:prSet phldrT="[Text]"/>
      <dgm:spPr/>
      <dgm:t>
        <a:bodyPr/>
        <a:lstStyle/>
        <a:p>
          <a:r>
            <a:rPr lang="en-US" dirty="0"/>
            <a:t>Control</a:t>
          </a:r>
          <a:endParaRPr lang="en-GB" dirty="0"/>
        </a:p>
      </dgm:t>
    </dgm:pt>
    <dgm:pt modelId="{73370FE7-9D5F-4CC5-B3E4-063B15FF317F}" type="parTrans" cxnId="{808DF645-B85B-47C0-BF8B-3CBC0169139A}">
      <dgm:prSet/>
      <dgm:spPr/>
      <dgm:t>
        <a:bodyPr/>
        <a:lstStyle/>
        <a:p>
          <a:endParaRPr lang="en-GB"/>
        </a:p>
      </dgm:t>
    </dgm:pt>
    <dgm:pt modelId="{A3ABCB71-FFBC-4D09-82F4-DD0782F11B64}" type="sibTrans" cxnId="{808DF645-B85B-47C0-BF8B-3CBC0169139A}">
      <dgm:prSet/>
      <dgm:spPr/>
      <dgm:t>
        <a:bodyPr/>
        <a:lstStyle/>
        <a:p>
          <a:endParaRPr lang="en-GB"/>
        </a:p>
      </dgm:t>
    </dgm:pt>
    <dgm:pt modelId="{BBC8F6FD-596B-4B97-9465-6E7096A20754}" type="pres">
      <dgm:prSet presAssocID="{45C5BB70-ED4C-4FEA-AD14-C169E304A827}" presName="Name0" presStyleCnt="0">
        <dgm:presLayoutVars>
          <dgm:chMax val="7"/>
          <dgm:resizeHandles val="exact"/>
        </dgm:presLayoutVars>
      </dgm:prSet>
      <dgm:spPr/>
    </dgm:pt>
    <dgm:pt modelId="{36DD2B8F-7C00-4D41-A589-C7DF24063471}" type="pres">
      <dgm:prSet presAssocID="{45C5BB70-ED4C-4FEA-AD14-C169E304A827}" presName="comp1" presStyleCnt="0"/>
      <dgm:spPr/>
    </dgm:pt>
    <dgm:pt modelId="{9CEE6EA7-689F-480E-AC78-F1E68F3C25BC}" type="pres">
      <dgm:prSet presAssocID="{45C5BB70-ED4C-4FEA-AD14-C169E304A827}" presName="circle1" presStyleLbl="node1" presStyleIdx="0" presStyleCnt="3"/>
      <dgm:spPr/>
    </dgm:pt>
    <dgm:pt modelId="{A360EB88-1404-424E-B60F-998E2DF397DD}" type="pres">
      <dgm:prSet presAssocID="{45C5BB70-ED4C-4FEA-AD14-C169E304A827}" presName="c1text" presStyleLbl="node1" presStyleIdx="0" presStyleCnt="3">
        <dgm:presLayoutVars>
          <dgm:bulletEnabled val="1"/>
        </dgm:presLayoutVars>
      </dgm:prSet>
      <dgm:spPr/>
    </dgm:pt>
    <dgm:pt modelId="{AF3AB454-E52E-4CF3-A797-054CB57A3BAB}" type="pres">
      <dgm:prSet presAssocID="{45C5BB70-ED4C-4FEA-AD14-C169E304A827}" presName="comp2" presStyleCnt="0"/>
      <dgm:spPr/>
    </dgm:pt>
    <dgm:pt modelId="{FA5BF9BF-7EFE-4CC6-9262-837CCF23307F}" type="pres">
      <dgm:prSet presAssocID="{45C5BB70-ED4C-4FEA-AD14-C169E304A827}" presName="circle2" presStyleLbl="node1" presStyleIdx="1" presStyleCnt="3"/>
      <dgm:spPr/>
    </dgm:pt>
    <dgm:pt modelId="{133E11BA-0847-4FAF-B330-D715D40791D6}" type="pres">
      <dgm:prSet presAssocID="{45C5BB70-ED4C-4FEA-AD14-C169E304A827}" presName="c2text" presStyleLbl="node1" presStyleIdx="1" presStyleCnt="3">
        <dgm:presLayoutVars>
          <dgm:bulletEnabled val="1"/>
        </dgm:presLayoutVars>
      </dgm:prSet>
      <dgm:spPr/>
    </dgm:pt>
    <dgm:pt modelId="{C8C60329-6B1D-467B-870B-8678916B1829}" type="pres">
      <dgm:prSet presAssocID="{45C5BB70-ED4C-4FEA-AD14-C169E304A827}" presName="comp3" presStyleCnt="0"/>
      <dgm:spPr/>
    </dgm:pt>
    <dgm:pt modelId="{6CCB4C60-8F74-4A61-B048-31B35CF58008}" type="pres">
      <dgm:prSet presAssocID="{45C5BB70-ED4C-4FEA-AD14-C169E304A827}" presName="circle3" presStyleLbl="node1" presStyleIdx="2" presStyleCnt="3"/>
      <dgm:spPr/>
    </dgm:pt>
    <dgm:pt modelId="{4ABDB997-6A78-4FC2-BCC0-71645E9B206C}" type="pres">
      <dgm:prSet presAssocID="{45C5BB70-ED4C-4FEA-AD14-C169E304A827}" presName="c3text" presStyleLbl="node1" presStyleIdx="2" presStyleCnt="3">
        <dgm:presLayoutVars>
          <dgm:bulletEnabled val="1"/>
        </dgm:presLayoutVars>
      </dgm:prSet>
      <dgm:spPr/>
    </dgm:pt>
  </dgm:ptLst>
  <dgm:cxnLst>
    <dgm:cxn modelId="{9107B63F-349D-4308-A955-C196073EC786}" type="presOf" srcId="{2442C762-84C7-4A1F-93BC-4FD01A5C4BE6}" destId="{9CEE6EA7-689F-480E-AC78-F1E68F3C25BC}" srcOrd="0" destOrd="0" presId="urn:microsoft.com/office/officeart/2005/8/layout/venn2"/>
    <dgm:cxn modelId="{808DF645-B85B-47C0-BF8B-3CBC0169139A}" srcId="{45C5BB70-ED4C-4FEA-AD14-C169E304A827}" destId="{BC415F17-2A24-497F-A9E6-4DF0E63E3092}" srcOrd="2" destOrd="0" parTransId="{73370FE7-9D5F-4CC5-B3E4-063B15FF317F}" sibTransId="{A3ABCB71-FFBC-4D09-82F4-DD0782F11B64}"/>
    <dgm:cxn modelId="{24ACA558-7621-44FD-AD2A-0B73B4CD8DAF}" srcId="{45C5BB70-ED4C-4FEA-AD14-C169E304A827}" destId="{B2161D09-52E8-4DCD-8A98-80207C45F3EA}" srcOrd="1" destOrd="0" parTransId="{FF55EE4D-ABF3-4328-A85F-D36B207EC6E4}" sibTransId="{FAF63203-A4F0-4554-B67E-260B35847DC3}"/>
    <dgm:cxn modelId="{6FFF1B90-2C8B-4BD1-B2AF-8B16A4060F42}" type="presOf" srcId="{B2161D09-52E8-4DCD-8A98-80207C45F3EA}" destId="{FA5BF9BF-7EFE-4CC6-9262-837CCF23307F}" srcOrd="0" destOrd="0" presId="urn:microsoft.com/office/officeart/2005/8/layout/venn2"/>
    <dgm:cxn modelId="{0D5F2FA2-DEFF-4F2C-B197-5A3DB274480B}" type="presOf" srcId="{B2161D09-52E8-4DCD-8A98-80207C45F3EA}" destId="{133E11BA-0847-4FAF-B330-D715D40791D6}" srcOrd="1" destOrd="0" presId="urn:microsoft.com/office/officeart/2005/8/layout/venn2"/>
    <dgm:cxn modelId="{9D0EF8A6-B8B3-4411-8965-78B72062606B}" type="presOf" srcId="{BC415F17-2A24-497F-A9E6-4DF0E63E3092}" destId="{6CCB4C60-8F74-4A61-B048-31B35CF58008}" srcOrd="0" destOrd="0" presId="urn:microsoft.com/office/officeart/2005/8/layout/venn2"/>
    <dgm:cxn modelId="{C2D8ABB1-42C3-4E27-AB3B-8BF6C6D1A763}" type="presOf" srcId="{2442C762-84C7-4A1F-93BC-4FD01A5C4BE6}" destId="{A360EB88-1404-424E-B60F-998E2DF397DD}" srcOrd="1" destOrd="0" presId="urn:microsoft.com/office/officeart/2005/8/layout/venn2"/>
    <dgm:cxn modelId="{97D31BB5-6F8B-41FC-8A92-CE06C1783E14}" type="presOf" srcId="{45C5BB70-ED4C-4FEA-AD14-C169E304A827}" destId="{BBC8F6FD-596B-4B97-9465-6E7096A20754}" srcOrd="0" destOrd="0" presId="urn:microsoft.com/office/officeart/2005/8/layout/venn2"/>
    <dgm:cxn modelId="{D5EC60D5-1B88-49C8-AA90-2EC05B7B28DE}" srcId="{45C5BB70-ED4C-4FEA-AD14-C169E304A827}" destId="{2442C762-84C7-4A1F-93BC-4FD01A5C4BE6}" srcOrd="0" destOrd="0" parTransId="{3E68A012-9593-4A73-9A07-3267FC15104F}" sibTransId="{A2BB585C-92EF-4D7D-AD66-929904D87EFA}"/>
    <dgm:cxn modelId="{5845C0E0-86B1-4484-A81B-6417E8371ACE}" type="presOf" srcId="{BC415F17-2A24-497F-A9E6-4DF0E63E3092}" destId="{4ABDB997-6A78-4FC2-BCC0-71645E9B206C}" srcOrd="1" destOrd="0" presId="urn:microsoft.com/office/officeart/2005/8/layout/venn2"/>
    <dgm:cxn modelId="{4E7661D1-8A6A-4E6C-8E24-57625E84AFDE}" type="presParOf" srcId="{BBC8F6FD-596B-4B97-9465-6E7096A20754}" destId="{36DD2B8F-7C00-4D41-A589-C7DF24063471}" srcOrd="0" destOrd="0" presId="urn:microsoft.com/office/officeart/2005/8/layout/venn2"/>
    <dgm:cxn modelId="{40F9C2E4-7C2A-4591-9F2C-F99A9AD59082}" type="presParOf" srcId="{36DD2B8F-7C00-4D41-A589-C7DF24063471}" destId="{9CEE6EA7-689F-480E-AC78-F1E68F3C25BC}" srcOrd="0" destOrd="0" presId="urn:microsoft.com/office/officeart/2005/8/layout/venn2"/>
    <dgm:cxn modelId="{79146432-C758-445C-9DC7-6F4E7E770EF3}" type="presParOf" srcId="{36DD2B8F-7C00-4D41-A589-C7DF24063471}" destId="{A360EB88-1404-424E-B60F-998E2DF397DD}" srcOrd="1" destOrd="0" presId="urn:microsoft.com/office/officeart/2005/8/layout/venn2"/>
    <dgm:cxn modelId="{C58579FE-543A-4DBB-BFD7-C2483311FFE7}" type="presParOf" srcId="{BBC8F6FD-596B-4B97-9465-6E7096A20754}" destId="{AF3AB454-E52E-4CF3-A797-054CB57A3BAB}" srcOrd="1" destOrd="0" presId="urn:microsoft.com/office/officeart/2005/8/layout/venn2"/>
    <dgm:cxn modelId="{63478894-FC72-4D19-AC8B-4001E55A59D0}" type="presParOf" srcId="{AF3AB454-E52E-4CF3-A797-054CB57A3BAB}" destId="{FA5BF9BF-7EFE-4CC6-9262-837CCF23307F}" srcOrd="0" destOrd="0" presId="urn:microsoft.com/office/officeart/2005/8/layout/venn2"/>
    <dgm:cxn modelId="{1FD7171C-F4C2-4E2B-969D-9DD2C198C925}" type="presParOf" srcId="{AF3AB454-E52E-4CF3-A797-054CB57A3BAB}" destId="{133E11BA-0847-4FAF-B330-D715D40791D6}" srcOrd="1" destOrd="0" presId="urn:microsoft.com/office/officeart/2005/8/layout/venn2"/>
    <dgm:cxn modelId="{FF48D6F6-70D5-4904-8B21-758711DD387A}" type="presParOf" srcId="{BBC8F6FD-596B-4B97-9465-6E7096A20754}" destId="{C8C60329-6B1D-467B-870B-8678916B1829}" srcOrd="2" destOrd="0" presId="urn:microsoft.com/office/officeart/2005/8/layout/venn2"/>
    <dgm:cxn modelId="{EA81A421-3BB9-436B-AB02-2305A63AE770}" type="presParOf" srcId="{C8C60329-6B1D-467B-870B-8678916B1829}" destId="{6CCB4C60-8F74-4A61-B048-31B35CF58008}" srcOrd="0" destOrd="0" presId="urn:microsoft.com/office/officeart/2005/8/layout/venn2"/>
    <dgm:cxn modelId="{501FF34F-7E0C-4487-9FE7-F0D9B55373B8}" type="presParOf" srcId="{C8C60329-6B1D-467B-870B-8678916B1829}" destId="{4ABDB997-6A78-4FC2-BCC0-71645E9B206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0FD03A-1E7D-4620-9D97-F00AA6F141CD}" type="doc">
      <dgm:prSet loTypeId="urn:microsoft.com/office/officeart/2011/layout/HexagonRadial" loCatId="cycle" qsTypeId="urn:microsoft.com/office/officeart/2005/8/quickstyle/simple5" qsCatId="simple" csTypeId="urn:microsoft.com/office/officeart/2005/8/colors/accent6_4" csCatId="accent6" phldr="1"/>
      <dgm:spPr/>
      <dgm:t>
        <a:bodyPr/>
        <a:lstStyle/>
        <a:p>
          <a:endParaRPr lang="en-GB"/>
        </a:p>
      </dgm:t>
    </dgm:pt>
    <dgm:pt modelId="{1DFA5507-2AE1-4C8D-968A-AABB174121A3}">
      <dgm:prSet phldrT="[Text]" custT="1"/>
      <dgm:spPr/>
      <dgm:t>
        <a:bodyPr/>
        <a:lstStyle/>
        <a:p>
          <a:r>
            <a:rPr lang="en-US" sz="3600" dirty="0"/>
            <a:t>Anti-racism</a:t>
          </a:r>
          <a:endParaRPr lang="en-GB" sz="3600" dirty="0"/>
        </a:p>
      </dgm:t>
    </dgm:pt>
    <dgm:pt modelId="{DB0FC12E-30DB-4B04-B44F-5F62EFF5CCFE}" type="parTrans" cxnId="{82BF3B40-0289-4766-A62D-D96190945FC8}">
      <dgm:prSet/>
      <dgm:spPr/>
      <dgm:t>
        <a:bodyPr/>
        <a:lstStyle/>
        <a:p>
          <a:endParaRPr lang="en-GB"/>
        </a:p>
      </dgm:t>
    </dgm:pt>
    <dgm:pt modelId="{11B41505-9C04-44DD-BF82-EC6F5000B2ED}" type="sibTrans" cxnId="{82BF3B40-0289-4766-A62D-D96190945FC8}">
      <dgm:prSet/>
      <dgm:spPr/>
      <dgm:t>
        <a:bodyPr/>
        <a:lstStyle/>
        <a:p>
          <a:endParaRPr lang="en-GB"/>
        </a:p>
      </dgm:t>
    </dgm:pt>
    <dgm:pt modelId="{8E19C8BE-DB35-4FEA-80DD-17135517BEAC}">
      <dgm:prSet phldrT="[Text]" custT="1"/>
      <dgm:spPr/>
      <dgm:t>
        <a:bodyPr/>
        <a:lstStyle/>
        <a:p>
          <a:r>
            <a:rPr lang="en-US" sz="1600" dirty="0"/>
            <a:t>Recruitment</a:t>
          </a:r>
          <a:endParaRPr lang="en-GB" sz="1600" dirty="0"/>
        </a:p>
      </dgm:t>
    </dgm:pt>
    <dgm:pt modelId="{6BED69D5-DF90-4869-9576-FFA0385ABCF7}" type="parTrans" cxnId="{D29CCDB3-19C4-4169-A56F-515BADD51FEA}">
      <dgm:prSet/>
      <dgm:spPr/>
      <dgm:t>
        <a:bodyPr/>
        <a:lstStyle/>
        <a:p>
          <a:endParaRPr lang="en-GB"/>
        </a:p>
      </dgm:t>
    </dgm:pt>
    <dgm:pt modelId="{9DCF5EE7-C2BC-4781-AA1D-3CBBBE513741}" type="sibTrans" cxnId="{D29CCDB3-19C4-4169-A56F-515BADD51FEA}">
      <dgm:prSet/>
      <dgm:spPr/>
      <dgm:t>
        <a:bodyPr/>
        <a:lstStyle/>
        <a:p>
          <a:endParaRPr lang="en-GB"/>
        </a:p>
      </dgm:t>
    </dgm:pt>
    <dgm:pt modelId="{C25E9937-BE44-4EFC-81A2-94C77F6E25BA}">
      <dgm:prSet phldrT="[Text]" custT="1"/>
      <dgm:spPr/>
      <dgm:t>
        <a:bodyPr/>
        <a:lstStyle/>
        <a:p>
          <a:r>
            <a:rPr lang="en-US" sz="1800" dirty="0"/>
            <a:t>Policies &amp; practices</a:t>
          </a:r>
          <a:endParaRPr lang="en-GB" sz="1800" dirty="0"/>
        </a:p>
      </dgm:t>
    </dgm:pt>
    <dgm:pt modelId="{9F10B4F5-8C2B-455A-8190-73597161C31D}" type="parTrans" cxnId="{047E36B8-15D3-44C6-80E5-03D806AA0266}">
      <dgm:prSet/>
      <dgm:spPr/>
      <dgm:t>
        <a:bodyPr/>
        <a:lstStyle/>
        <a:p>
          <a:endParaRPr lang="en-GB"/>
        </a:p>
      </dgm:t>
    </dgm:pt>
    <dgm:pt modelId="{4820DAC6-30AA-4CA1-B3A1-B811DCFA0F45}" type="sibTrans" cxnId="{047E36B8-15D3-44C6-80E5-03D806AA0266}">
      <dgm:prSet/>
      <dgm:spPr/>
      <dgm:t>
        <a:bodyPr/>
        <a:lstStyle/>
        <a:p>
          <a:endParaRPr lang="en-GB"/>
        </a:p>
      </dgm:t>
    </dgm:pt>
    <dgm:pt modelId="{AC9361AA-4A31-4510-9362-E1268893305C}">
      <dgm:prSet phldrT="[Text]" custT="1"/>
      <dgm:spPr/>
      <dgm:t>
        <a:bodyPr/>
        <a:lstStyle/>
        <a:p>
          <a:r>
            <a:rPr lang="en-US" sz="1600" dirty="0"/>
            <a:t>Data collection &amp; analysis</a:t>
          </a:r>
          <a:endParaRPr lang="en-GB" sz="1600" dirty="0"/>
        </a:p>
      </dgm:t>
    </dgm:pt>
    <dgm:pt modelId="{D404BEFE-926E-4A0C-BB78-7746F3FBC7C7}" type="parTrans" cxnId="{D2B33AD7-F841-453C-ABBB-53B579E1C3A4}">
      <dgm:prSet/>
      <dgm:spPr/>
      <dgm:t>
        <a:bodyPr/>
        <a:lstStyle/>
        <a:p>
          <a:endParaRPr lang="en-GB"/>
        </a:p>
      </dgm:t>
    </dgm:pt>
    <dgm:pt modelId="{3C34DA39-852F-45FC-83F5-ACBD02C8F997}" type="sibTrans" cxnId="{D2B33AD7-F841-453C-ABBB-53B579E1C3A4}">
      <dgm:prSet/>
      <dgm:spPr/>
      <dgm:t>
        <a:bodyPr/>
        <a:lstStyle/>
        <a:p>
          <a:endParaRPr lang="en-GB"/>
        </a:p>
      </dgm:t>
    </dgm:pt>
    <dgm:pt modelId="{CD79E109-3E28-4B1C-8AE2-DB8CF6E27F5F}">
      <dgm:prSet phldrT="[Text]" custT="1"/>
      <dgm:spPr/>
      <dgm:t>
        <a:bodyPr/>
        <a:lstStyle/>
        <a:p>
          <a:r>
            <a:rPr lang="en-US" sz="2000" dirty="0"/>
            <a:t>Training</a:t>
          </a:r>
          <a:endParaRPr lang="en-GB" sz="2400" dirty="0"/>
        </a:p>
      </dgm:t>
    </dgm:pt>
    <dgm:pt modelId="{DAE1E563-E6E7-4350-864F-656FB2996918}" type="parTrans" cxnId="{F118B50F-6288-401D-A661-049A4EFF171C}">
      <dgm:prSet/>
      <dgm:spPr/>
      <dgm:t>
        <a:bodyPr/>
        <a:lstStyle/>
        <a:p>
          <a:endParaRPr lang="en-GB"/>
        </a:p>
      </dgm:t>
    </dgm:pt>
    <dgm:pt modelId="{4FE8AF12-A056-4E28-BC95-9E72F7635A05}" type="sibTrans" cxnId="{F118B50F-6288-401D-A661-049A4EFF171C}">
      <dgm:prSet/>
      <dgm:spPr/>
      <dgm:t>
        <a:bodyPr/>
        <a:lstStyle/>
        <a:p>
          <a:endParaRPr lang="en-GB"/>
        </a:p>
      </dgm:t>
    </dgm:pt>
    <dgm:pt modelId="{A64037B9-0C4A-40FB-BADC-718711AFFCAB}">
      <dgm:prSet phldrT="[Text]" custT="1"/>
      <dgm:spPr/>
      <dgm:t>
        <a:bodyPr/>
        <a:lstStyle/>
        <a:p>
          <a:r>
            <a:rPr lang="en-US" sz="1400" dirty="0" err="1"/>
            <a:t>Organisational</a:t>
          </a:r>
          <a:r>
            <a:rPr lang="en-US" sz="1400" dirty="0"/>
            <a:t> culture </a:t>
          </a:r>
          <a:endParaRPr lang="en-GB" sz="1400" dirty="0"/>
        </a:p>
      </dgm:t>
    </dgm:pt>
    <dgm:pt modelId="{0BC4409E-A77B-4FCF-AA95-458620570B96}" type="parTrans" cxnId="{B83EE6D0-60F5-45A4-BDC3-BC38FB7CFC67}">
      <dgm:prSet/>
      <dgm:spPr/>
      <dgm:t>
        <a:bodyPr/>
        <a:lstStyle/>
        <a:p>
          <a:endParaRPr lang="en-GB"/>
        </a:p>
      </dgm:t>
    </dgm:pt>
    <dgm:pt modelId="{F3D776C7-4F17-49B1-A777-CECD5A51B2D9}" type="sibTrans" cxnId="{B83EE6D0-60F5-45A4-BDC3-BC38FB7CFC67}">
      <dgm:prSet/>
      <dgm:spPr/>
      <dgm:t>
        <a:bodyPr/>
        <a:lstStyle/>
        <a:p>
          <a:endParaRPr lang="en-GB"/>
        </a:p>
      </dgm:t>
    </dgm:pt>
    <dgm:pt modelId="{A546B859-4F05-4554-80E2-32F95B288958}">
      <dgm:prSet phldrT="[Text]" custT="1"/>
      <dgm:spPr/>
      <dgm:t>
        <a:bodyPr/>
        <a:lstStyle/>
        <a:p>
          <a:r>
            <a:rPr lang="en-US" sz="1600" dirty="0"/>
            <a:t>Engagement</a:t>
          </a:r>
          <a:endParaRPr lang="en-GB" sz="1600" dirty="0"/>
        </a:p>
      </dgm:t>
    </dgm:pt>
    <dgm:pt modelId="{3B665AB6-8F20-4D85-8B7C-B17203A66622}" type="parTrans" cxnId="{D45EBE87-0EFC-4D87-A0FF-DF4BF8B0AF2E}">
      <dgm:prSet/>
      <dgm:spPr/>
      <dgm:t>
        <a:bodyPr/>
        <a:lstStyle/>
        <a:p>
          <a:endParaRPr lang="en-GB"/>
        </a:p>
      </dgm:t>
    </dgm:pt>
    <dgm:pt modelId="{D2332A2B-E19B-48AE-9368-FA840239B353}" type="sibTrans" cxnId="{D45EBE87-0EFC-4D87-A0FF-DF4BF8B0AF2E}">
      <dgm:prSet/>
      <dgm:spPr/>
      <dgm:t>
        <a:bodyPr/>
        <a:lstStyle/>
        <a:p>
          <a:endParaRPr lang="en-GB"/>
        </a:p>
      </dgm:t>
    </dgm:pt>
    <dgm:pt modelId="{A849DE2B-B3FC-4964-8D02-AE02519B1538}">
      <dgm:prSet phldrT="[Text]"/>
      <dgm:spPr/>
    </dgm:pt>
    <dgm:pt modelId="{49B06E23-460E-4DAF-B4B8-300FA69673D4}" type="parTrans" cxnId="{F590A27E-7FCE-4B63-AADC-BF8DD43E9093}">
      <dgm:prSet/>
      <dgm:spPr/>
      <dgm:t>
        <a:bodyPr/>
        <a:lstStyle/>
        <a:p>
          <a:endParaRPr lang="en-GB"/>
        </a:p>
      </dgm:t>
    </dgm:pt>
    <dgm:pt modelId="{3C39B815-49A7-48D8-A17E-FAB3AE675C13}" type="sibTrans" cxnId="{F590A27E-7FCE-4B63-AADC-BF8DD43E9093}">
      <dgm:prSet/>
      <dgm:spPr/>
      <dgm:t>
        <a:bodyPr/>
        <a:lstStyle/>
        <a:p>
          <a:endParaRPr lang="en-GB"/>
        </a:p>
      </dgm:t>
    </dgm:pt>
    <dgm:pt modelId="{E81D7109-4A28-4D24-BC0C-3A1E3885A94D}" type="pres">
      <dgm:prSet presAssocID="{0D0FD03A-1E7D-4620-9D97-F00AA6F141CD}" presName="Name0" presStyleCnt="0">
        <dgm:presLayoutVars>
          <dgm:chMax val="1"/>
          <dgm:chPref val="1"/>
          <dgm:dir/>
          <dgm:animOne val="branch"/>
          <dgm:animLvl val="lvl"/>
        </dgm:presLayoutVars>
      </dgm:prSet>
      <dgm:spPr/>
    </dgm:pt>
    <dgm:pt modelId="{FB6B1999-5F24-459C-85F9-2142BC5FBF22}" type="pres">
      <dgm:prSet presAssocID="{1DFA5507-2AE1-4C8D-968A-AABB174121A3}" presName="Parent" presStyleLbl="node0" presStyleIdx="0" presStyleCnt="1">
        <dgm:presLayoutVars>
          <dgm:chMax val="6"/>
          <dgm:chPref val="6"/>
        </dgm:presLayoutVars>
      </dgm:prSet>
      <dgm:spPr/>
    </dgm:pt>
    <dgm:pt modelId="{63E03242-4EE9-4D70-92B1-AC32A298FEC9}" type="pres">
      <dgm:prSet presAssocID="{8E19C8BE-DB35-4FEA-80DD-17135517BEAC}" presName="Accent1" presStyleCnt="0"/>
      <dgm:spPr/>
    </dgm:pt>
    <dgm:pt modelId="{D35FB157-05E6-417E-8B5B-1D831631BD6B}" type="pres">
      <dgm:prSet presAssocID="{8E19C8BE-DB35-4FEA-80DD-17135517BEAC}" presName="Accent" presStyleLbl="bgShp" presStyleIdx="0" presStyleCnt="6"/>
      <dgm:spPr/>
    </dgm:pt>
    <dgm:pt modelId="{3D1BA545-D2F9-45AD-BBE8-90E6C50942F1}" type="pres">
      <dgm:prSet presAssocID="{8E19C8BE-DB35-4FEA-80DD-17135517BEAC}" presName="Child1" presStyleLbl="node1" presStyleIdx="0" presStyleCnt="6">
        <dgm:presLayoutVars>
          <dgm:chMax val="0"/>
          <dgm:chPref val="0"/>
          <dgm:bulletEnabled val="1"/>
        </dgm:presLayoutVars>
      </dgm:prSet>
      <dgm:spPr/>
    </dgm:pt>
    <dgm:pt modelId="{37750506-FE0B-490D-A779-EDD52002171E}" type="pres">
      <dgm:prSet presAssocID="{C25E9937-BE44-4EFC-81A2-94C77F6E25BA}" presName="Accent2" presStyleCnt="0"/>
      <dgm:spPr/>
    </dgm:pt>
    <dgm:pt modelId="{D2804B49-F6E3-46D7-AA36-0AEEE3FBA24F}" type="pres">
      <dgm:prSet presAssocID="{C25E9937-BE44-4EFC-81A2-94C77F6E25BA}" presName="Accent" presStyleLbl="bgShp" presStyleIdx="1" presStyleCnt="6"/>
      <dgm:spPr/>
    </dgm:pt>
    <dgm:pt modelId="{5A84F139-0D59-4C15-B36A-F9D0925ACA1B}" type="pres">
      <dgm:prSet presAssocID="{C25E9937-BE44-4EFC-81A2-94C77F6E25BA}" presName="Child2" presStyleLbl="node1" presStyleIdx="1" presStyleCnt="6">
        <dgm:presLayoutVars>
          <dgm:chMax val="0"/>
          <dgm:chPref val="0"/>
          <dgm:bulletEnabled val="1"/>
        </dgm:presLayoutVars>
      </dgm:prSet>
      <dgm:spPr/>
    </dgm:pt>
    <dgm:pt modelId="{CCBE41D8-C001-40FE-B6DF-CF7F58201B7E}" type="pres">
      <dgm:prSet presAssocID="{AC9361AA-4A31-4510-9362-E1268893305C}" presName="Accent3" presStyleCnt="0"/>
      <dgm:spPr/>
    </dgm:pt>
    <dgm:pt modelId="{1C683238-612F-4475-A392-8C996B6693C7}" type="pres">
      <dgm:prSet presAssocID="{AC9361AA-4A31-4510-9362-E1268893305C}" presName="Accent" presStyleLbl="bgShp" presStyleIdx="2" presStyleCnt="6"/>
      <dgm:spPr/>
    </dgm:pt>
    <dgm:pt modelId="{0D1B5ECF-CB96-449F-8A2B-586377C2D5C7}" type="pres">
      <dgm:prSet presAssocID="{AC9361AA-4A31-4510-9362-E1268893305C}" presName="Child3" presStyleLbl="node1" presStyleIdx="2" presStyleCnt="6">
        <dgm:presLayoutVars>
          <dgm:chMax val="0"/>
          <dgm:chPref val="0"/>
          <dgm:bulletEnabled val="1"/>
        </dgm:presLayoutVars>
      </dgm:prSet>
      <dgm:spPr/>
    </dgm:pt>
    <dgm:pt modelId="{AFA85550-2383-4097-AA7B-B3990C80B36B}" type="pres">
      <dgm:prSet presAssocID="{CD79E109-3E28-4B1C-8AE2-DB8CF6E27F5F}" presName="Accent4" presStyleCnt="0"/>
      <dgm:spPr/>
    </dgm:pt>
    <dgm:pt modelId="{4ACFDA9B-14B3-4175-8CFF-7C7443EE1C1C}" type="pres">
      <dgm:prSet presAssocID="{CD79E109-3E28-4B1C-8AE2-DB8CF6E27F5F}" presName="Accent" presStyleLbl="bgShp" presStyleIdx="3" presStyleCnt="6"/>
      <dgm:spPr/>
    </dgm:pt>
    <dgm:pt modelId="{F0EFA6D0-B61F-48AF-BA53-2F5D22808A1E}" type="pres">
      <dgm:prSet presAssocID="{CD79E109-3E28-4B1C-8AE2-DB8CF6E27F5F}" presName="Child4" presStyleLbl="node1" presStyleIdx="3" presStyleCnt="6">
        <dgm:presLayoutVars>
          <dgm:chMax val="0"/>
          <dgm:chPref val="0"/>
          <dgm:bulletEnabled val="1"/>
        </dgm:presLayoutVars>
      </dgm:prSet>
      <dgm:spPr/>
    </dgm:pt>
    <dgm:pt modelId="{F6F8C3D1-16A3-4B67-8D22-19CB56D76095}" type="pres">
      <dgm:prSet presAssocID="{A64037B9-0C4A-40FB-BADC-718711AFFCAB}" presName="Accent5" presStyleCnt="0"/>
      <dgm:spPr/>
    </dgm:pt>
    <dgm:pt modelId="{C39401F1-3FB5-4CB6-BDC9-ED6E85A7AF8F}" type="pres">
      <dgm:prSet presAssocID="{A64037B9-0C4A-40FB-BADC-718711AFFCAB}" presName="Accent" presStyleLbl="bgShp" presStyleIdx="4" presStyleCnt="6"/>
      <dgm:spPr/>
    </dgm:pt>
    <dgm:pt modelId="{5C418802-57F8-43E3-B82F-BCC88E2DA88A}" type="pres">
      <dgm:prSet presAssocID="{A64037B9-0C4A-40FB-BADC-718711AFFCAB}" presName="Child5" presStyleLbl="node1" presStyleIdx="4" presStyleCnt="6">
        <dgm:presLayoutVars>
          <dgm:chMax val="0"/>
          <dgm:chPref val="0"/>
          <dgm:bulletEnabled val="1"/>
        </dgm:presLayoutVars>
      </dgm:prSet>
      <dgm:spPr/>
    </dgm:pt>
    <dgm:pt modelId="{9AD82406-A1E9-4BF6-A506-93D1A4576E85}" type="pres">
      <dgm:prSet presAssocID="{A546B859-4F05-4554-80E2-32F95B288958}" presName="Accent6" presStyleCnt="0"/>
      <dgm:spPr/>
    </dgm:pt>
    <dgm:pt modelId="{B774EF95-8BC3-4467-94AA-B831362EDBF6}" type="pres">
      <dgm:prSet presAssocID="{A546B859-4F05-4554-80E2-32F95B288958}" presName="Accent" presStyleLbl="bgShp" presStyleIdx="5" presStyleCnt="6"/>
      <dgm:spPr/>
    </dgm:pt>
    <dgm:pt modelId="{F8DFA09D-9B70-4E15-8A39-A1C172ADC287}" type="pres">
      <dgm:prSet presAssocID="{A546B859-4F05-4554-80E2-32F95B288958}" presName="Child6" presStyleLbl="node1" presStyleIdx="5" presStyleCnt="6">
        <dgm:presLayoutVars>
          <dgm:chMax val="0"/>
          <dgm:chPref val="0"/>
          <dgm:bulletEnabled val="1"/>
        </dgm:presLayoutVars>
      </dgm:prSet>
      <dgm:spPr/>
    </dgm:pt>
  </dgm:ptLst>
  <dgm:cxnLst>
    <dgm:cxn modelId="{30E68709-8F1A-47D1-96ED-87D23ED94F6D}" type="presOf" srcId="{1DFA5507-2AE1-4C8D-968A-AABB174121A3}" destId="{FB6B1999-5F24-459C-85F9-2142BC5FBF22}" srcOrd="0" destOrd="0" presId="urn:microsoft.com/office/officeart/2011/layout/HexagonRadial"/>
    <dgm:cxn modelId="{F118B50F-6288-401D-A661-049A4EFF171C}" srcId="{1DFA5507-2AE1-4C8D-968A-AABB174121A3}" destId="{CD79E109-3E28-4B1C-8AE2-DB8CF6E27F5F}" srcOrd="3" destOrd="0" parTransId="{DAE1E563-E6E7-4350-864F-656FB2996918}" sibTransId="{4FE8AF12-A056-4E28-BC95-9E72F7635A05}"/>
    <dgm:cxn modelId="{ED2B1D19-79F5-4CAA-BF6C-1E99434B2B52}" type="presOf" srcId="{C25E9937-BE44-4EFC-81A2-94C77F6E25BA}" destId="{5A84F139-0D59-4C15-B36A-F9D0925ACA1B}" srcOrd="0" destOrd="0" presId="urn:microsoft.com/office/officeart/2011/layout/HexagonRadial"/>
    <dgm:cxn modelId="{82BF3B40-0289-4766-A62D-D96190945FC8}" srcId="{0D0FD03A-1E7D-4620-9D97-F00AA6F141CD}" destId="{1DFA5507-2AE1-4C8D-968A-AABB174121A3}" srcOrd="0" destOrd="0" parTransId="{DB0FC12E-30DB-4B04-B44F-5F62EFF5CCFE}" sibTransId="{11B41505-9C04-44DD-BF82-EC6F5000B2ED}"/>
    <dgm:cxn modelId="{C7C0126A-7AE8-4DB2-A0D2-07984EE555EE}" type="presOf" srcId="{CD79E109-3E28-4B1C-8AE2-DB8CF6E27F5F}" destId="{F0EFA6D0-B61F-48AF-BA53-2F5D22808A1E}" srcOrd="0" destOrd="0" presId="urn:microsoft.com/office/officeart/2011/layout/HexagonRadial"/>
    <dgm:cxn modelId="{F590A27E-7FCE-4B63-AADC-BF8DD43E9093}" srcId="{0D0FD03A-1E7D-4620-9D97-F00AA6F141CD}" destId="{A849DE2B-B3FC-4964-8D02-AE02519B1538}" srcOrd="1" destOrd="0" parTransId="{49B06E23-460E-4DAF-B4B8-300FA69673D4}" sibTransId="{3C39B815-49A7-48D8-A17E-FAB3AE675C13}"/>
    <dgm:cxn modelId="{D45EBE87-0EFC-4D87-A0FF-DF4BF8B0AF2E}" srcId="{1DFA5507-2AE1-4C8D-968A-AABB174121A3}" destId="{A546B859-4F05-4554-80E2-32F95B288958}" srcOrd="5" destOrd="0" parTransId="{3B665AB6-8F20-4D85-8B7C-B17203A66622}" sibTransId="{D2332A2B-E19B-48AE-9368-FA840239B353}"/>
    <dgm:cxn modelId="{668BF6A3-D5BB-4C96-88FD-CD431841E8B9}" type="presOf" srcId="{AC9361AA-4A31-4510-9362-E1268893305C}" destId="{0D1B5ECF-CB96-449F-8A2B-586377C2D5C7}" srcOrd="0" destOrd="0" presId="urn:microsoft.com/office/officeart/2011/layout/HexagonRadial"/>
    <dgm:cxn modelId="{93653FAB-37C6-47E5-B9FE-E71948B5A926}" type="presOf" srcId="{A546B859-4F05-4554-80E2-32F95B288958}" destId="{F8DFA09D-9B70-4E15-8A39-A1C172ADC287}" srcOrd="0" destOrd="0" presId="urn:microsoft.com/office/officeart/2011/layout/HexagonRadial"/>
    <dgm:cxn modelId="{77544EAC-01D9-4D49-8D10-F438C13B034F}" type="presOf" srcId="{8E19C8BE-DB35-4FEA-80DD-17135517BEAC}" destId="{3D1BA545-D2F9-45AD-BBE8-90E6C50942F1}" srcOrd="0" destOrd="0" presId="urn:microsoft.com/office/officeart/2011/layout/HexagonRadial"/>
    <dgm:cxn modelId="{D29CCDB3-19C4-4169-A56F-515BADD51FEA}" srcId="{1DFA5507-2AE1-4C8D-968A-AABB174121A3}" destId="{8E19C8BE-DB35-4FEA-80DD-17135517BEAC}" srcOrd="0" destOrd="0" parTransId="{6BED69D5-DF90-4869-9576-FFA0385ABCF7}" sibTransId="{9DCF5EE7-C2BC-4781-AA1D-3CBBBE513741}"/>
    <dgm:cxn modelId="{047E36B8-15D3-44C6-80E5-03D806AA0266}" srcId="{1DFA5507-2AE1-4C8D-968A-AABB174121A3}" destId="{C25E9937-BE44-4EFC-81A2-94C77F6E25BA}" srcOrd="1" destOrd="0" parTransId="{9F10B4F5-8C2B-455A-8190-73597161C31D}" sibTransId="{4820DAC6-30AA-4CA1-B3A1-B811DCFA0F45}"/>
    <dgm:cxn modelId="{B83EE6D0-60F5-45A4-BDC3-BC38FB7CFC67}" srcId="{1DFA5507-2AE1-4C8D-968A-AABB174121A3}" destId="{A64037B9-0C4A-40FB-BADC-718711AFFCAB}" srcOrd="4" destOrd="0" parTransId="{0BC4409E-A77B-4FCF-AA95-458620570B96}" sibTransId="{F3D776C7-4F17-49B1-A777-CECD5A51B2D9}"/>
    <dgm:cxn modelId="{D2B33AD7-F841-453C-ABBB-53B579E1C3A4}" srcId="{1DFA5507-2AE1-4C8D-968A-AABB174121A3}" destId="{AC9361AA-4A31-4510-9362-E1268893305C}" srcOrd="2" destOrd="0" parTransId="{D404BEFE-926E-4A0C-BB78-7746F3FBC7C7}" sibTransId="{3C34DA39-852F-45FC-83F5-ACBD02C8F997}"/>
    <dgm:cxn modelId="{6E22C5DF-662C-433F-9725-7A96C0DAAFFE}" type="presOf" srcId="{0D0FD03A-1E7D-4620-9D97-F00AA6F141CD}" destId="{E81D7109-4A28-4D24-BC0C-3A1E3885A94D}" srcOrd="0" destOrd="0" presId="urn:microsoft.com/office/officeart/2011/layout/HexagonRadial"/>
    <dgm:cxn modelId="{D4FDAEF2-562F-4F16-BBD4-BF58F965D238}" type="presOf" srcId="{A64037B9-0C4A-40FB-BADC-718711AFFCAB}" destId="{5C418802-57F8-43E3-B82F-BCC88E2DA88A}" srcOrd="0" destOrd="0" presId="urn:microsoft.com/office/officeart/2011/layout/HexagonRadial"/>
    <dgm:cxn modelId="{1EA09522-0C76-4F34-A413-0094F2FB65E5}" type="presParOf" srcId="{E81D7109-4A28-4D24-BC0C-3A1E3885A94D}" destId="{FB6B1999-5F24-459C-85F9-2142BC5FBF22}" srcOrd="0" destOrd="0" presId="urn:microsoft.com/office/officeart/2011/layout/HexagonRadial"/>
    <dgm:cxn modelId="{B505BDA6-042D-4E47-A4BA-014DA3319945}" type="presParOf" srcId="{E81D7109-4A28-4D24-BC0C-3A1E3885A94D}" destId="{63E03242-4EE9-4D70-92B1-AC32A298FEC9}" srcOrd="1" destOrd="0" presId="urn:microsoft.com/office/officeart/2011/layout/HexagonRadial"/>
    <dgm:cxn modelId="{398503CC-0577-4E7D-B616-786F9A441ABF}" type="presParOf" srcId="{63E03242-4EE9-4D70-92B1-AC32A298FEC9}" destId="{D35FB157-05E6-417E-8B5B-1D831631BD6B}" srcOrd="0" destOrd="0" presId="urn:microsoft.com/office/officeart/2011/layout/HexagonRadial"/>
    <dgm:cxn modelId="{264714E0-1051-4F27-A7B4-3906E0100D23}" type="presParOf" srcId="{E81D7109-4A28-4D24-BC0C-3A1E3885A94D}" destId="{3D1BA545-D2F9-45AD-BBE8-90E6C50942F1}" srcOrd="2" destOrd="0" presId="urn:microsoft.com/office/officeart/2011/layout/HexagonRadial"/>
    <dgm:cxn modelId="{61C7656E-E2A2-4C21-B3E5-113B6B6F64DE}" type="presParOf" srcId="{E81D7109-4A28-4D24-BC0C-3A1E3885A94D}" destId="{37750506-FE0B-490D-A779-EDD52002171E}" srcOrd="3" destOrd="0" presId="urn:microsoft.com/office/officeart/2011/layout/HexagonRadial"/>
    <dgm:cxn modelId="{B907F05F-15BF-4165-A8C7-3352360429E9}" type="presParOf" srcId="{37750506-FE0B-490D-A779-EDD52002171E}" destId="{D2804B49-F6E3-46D7-AA36-0AEEE3FBA24F}" srcOrd="0" destOrd="0" presId="urn:microsoft.com/office/officeart/2011/layout/HexagonRadial"/>
    <dgm:cxn modelId="{D656B078-8A9D-4D02-BE16-7E36B12E0480}" type="presParOf" srcId="{E81D7109-4A28-4D24-BC0C-3A1E3885A94D}" destId="{5A84F139-0D59-4C15-B36A-F9D0925ACA1B}" srcOrd="4" destOrd="0" presId="urn:microsoft.com/office/officeart/2011/layout/HexagonRadial"/>
    <dgm:cxn modelId="{C3A3B268-A22F-4FE3-8B57-CAA12AD95677}" type="presParOf" srcId="{E81D7109-4A28-4D24-BC0C-3A1E3885A94D}" destId="{CCBE41D8-C001-40FE-B6DF-CF7F58201B7E}" srcOrd="5" destOrd="0" presId="urn:microsoft.com/office/officeart/2011/layout/HexagonRadial"/>
    <dgm:cxn modelId="{E3A2C979-A311-469D-9F07-06A3260C167A}" type="presParOf" srcId="{CCBE41D8-C001-40FE-B6DF-CF7F58201B7E}" destId="{1C683238-612F-4475-A392-8C996B6693C7}" srcOrd="0" destOrd="0" presId="urn:microsoft.com/office/officeart/2011/layout/HexagonRadial"/>
    <dgm:cxn modelId="{063C8324-D336-4F64-B949-7DB45857249D}" type="presParOf" srcId="{E81D7109-4A28-4D24-BC0C-3A1E3885A94D}" destId="{0D1B5ECF-CB96-449F-8A2B-586377C2D5C7}" srcOrd="6" destOrd="0" presId="urn:microsoft.com/office/officeart/2011/layout/HexagonRadial"/>
    <dgm:cxn modelId="{F141B879-3FA9-4FE4-99F7-752C1955F79A}" type="presParOf" srcId="{E81D7109-4A28-4D24-BC0C-3A1E3885A94D}" destId="{AFA85550-2383-4097-AA7B-B3990C80B36B}" srcOrd="7" destOrd="0" presId="urn:microsoft.com/office/officeart/2011/layout/HexagonRadial"/>
    <dgm:cxn modelId="{895E54B8-683B-4C79-8FCB-3C1A1F77B3F4}" type="presParOf" srcId="{AFA85550-2383-4097-AA7B-B3990C80B36B}" destId="{4ACFDA9B-14B3-4175-8CFF-7C7443EE1C1C}" srcOrd="0" destOrd="0" presId="urn:microsoft.com/office/officeart/2011/layout/HexagonRadial"/>
    <dgm:cxn modelId="{972E8ABF-D90B-45F1-9E74-2EE6CDF43555}" type="presParOf" srcId="{E81D7109-4A28-4D24-BC0C-3A1E3885A94D}" destId="{F0EFA6D0-B61F-48AF-BA53-2F5D22808A1E}" srcOrd="8" destOrd="0" presId="urn:microsoft.com/office/officeart/2011/layout/HexagonRadial"/>
    <dgm:cxn modelId="{E3E7F605-4EB9-4DF3-9A62-7F55C31346E3}" type="presParOf" srcId="{E81D7109-4A28-4D24-BC0C-3A1E3885A94D}" destId="{F6F8C3D1-16A3-4B67-8D22-19CB56D76095}" srcOrd="9" destOrd="0" presId="urn:microsoft.com/office/officeart/2011/layout/HexagonRadial"/>
    <dgm:cxn modelId="{70AF96F8-53FF-48EA-A594-3FE16923B2F0}" type="presParOf" srcId="{F6F8C3D1-16A3-4B67-8D22-19CB56D76095}" destId="{C39401F1-3FB5-4CB6-BDC9-ED6E85A7AF8F}" srcOrd="0" destOrd="0" presId="urn:microsoft.com/office/officeart/2011/layout/HexagonRadial"/>
    <dgm:cxn modelId="{EC5C477A-F34A-4276-A315-ADD505331982}" type="presParOf" srcId="{E81D7109-4A28-4D24-BC0C-3A1E3885A94D}" destId="{5C418802-57F8-43E3-B82F-BCC88E2DA88A}" srcOrd="10" destOrd="0" presId="urn:microsoft.com/office/officeart/2011/layout/HexagonRadial"/>
    <dgm:cxn modelId="{147AECE4-C02C-4B00-AD66-94306422165B}" type="presParOf" srcId="{E81D7109-4A28-4D24-BC0C-3A1E3885A94D}" destId="{9AD82406-A1E9-4BF6-A506-93D1A4576E85}" srcOrd="11" destOrd="0" presId="urn:microsoft.com/office/officeart/2011/layout/HexagonRadial"/>
    <dgm:cxn modelId="{48BD0F0D-4A54-41CF-9ED8-29473CC147C4}" type="presParOf" srcId="{9AD82406-A1E9-4BF6-A506-93D1A4576E85}" destId="{B774EF95-8BC3-4467-94AA-B831362EDBF6}" srcOrd="0" destOrd="0" presId="urn:microsoft.com/office/officeart/2011/layout/HexagonRadial"/>
    <dgm:cxn modelId="{57B21410-5226-4759-A2F6-AF59401053FC}" type="presParOf" srcId="{E81D7109-4A28-4D24-BC0C-3A1E3885A94D}" destId="{F8DFA09D-9B70-4E15-8A39-A1C172ADC287}"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BDACA6-749A-47B2-A0AB-27E54D82BE5F}"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GB"/>
        </a:p>
      </dgm:t>
    </dgm:pt>
    <dgm:pt modelId="{E86BC738-0544-4914-8A5B-046418921B02}">
      <dgm:prSet phldrT="[Text]"/>
      <dgm:spPr/>
      <dgm:t>
        <a:bodyPr/>
        <a:lstStyle/>
        <a:p>
          <a:r>
            <a:rPr lang="en-US" dirty="0"/>
            <a:t>Good practice</a:t>
          </a:r>
          <a:endParaRPr lang="en-GB" dirty="0"/>
        </a:p>
      </dgm:t>
    </dgm:pt>
    <dgm:pt modelId="{DF23DE40-0553-4D3D-9240-5F787D215867}" type="parTrans" cxnId="{25D22EE0-9308-4010-A889-CA8A1D5D6DB7}">
      <dgm:prSet/>
      <dgm:spPr/>
      <dgm:t>
        <a:bodyPr/>
        <a:lstStyle/>
        <a:p>
          <a:endParaRPr lang="en-GB"/>
        </a:p>
      </dgm:t>
    </dgm:pt>
    <dgm:pt modelId="{CA9E54CC-85B2-4055-8064-2E97ECD5E88C}" type="sibTrans" cxnId="{25D22EE0-9308-4010-A889-CA8A1D5D6DB7}">
      <dgm:prSet/>
      <dgm:spPr/>
      <dgm:t>
        <a:bodyPr/>
        <a:lstStyle/>
        <a:p>
          <a:endParaRPr lang="en-GB"/>
        </a:p>
      </dgm:t>
    </dgm:pt>
    <dgm:pt modelId="{F5455443-007F-477B-93BE-D667E5F4A64F}">
      <dgm:prSet phldrT="[Text]"/>
      <dgm:spPr/>
      <dgm:t>
        <a:bodyPr/>
        <a:lstStyle/>
        <a:p>
          <a:r>
            <a:rPr lang="en-US" dirty="0"/>
            <a:t>Active outreach</a:t>
          </a:r>
          <a:endParaRPr lang="en-GB" dirty="0"/>
        </a:p>
      </dgm:t>
    </dgm:pt>
    <dgm:pt modelId="{D40D687E-3E4F-454A-BA31-DFC667001E97}" type="parTrans" cxnId="{7E8A57AC-6256-4C0D-AF79-9B5FE8FBE3FB}">
      <dgm:prSet/>
      <dgm:spPr/>
      <dgm:t>
        <a:bodyPr/>
        <a:lstStyle/>
        <a:p>
          <a:endParaRPr lang="en-GB"/>
        </a:p>
      </dgm:t>
    </dgm:pt>
    <dgm:pt modelId="{B69E3A34-834F-482D-BC8F-C4BAAF35B93E}" type="sibTrans" cxnId="{7E8A57AC-6256-4C0D-AF79-9B5FE8FBE3FB}">
      <dgm:prSet/>
      <dgm:spPr/>
      <dgm:t>
        <a:bodyPr/>
        <a:lstStyle/>
        <a:p>
          <a:endParaRPr lang="en-GB"/>
        </a:p>
      </dgm:t>
    </dgm:pt>
    <dgm:pt modelId="{F4F28A33-2A4F-4436-A02C-CB580769E20B}">
      <dgm:prSet phldrT="[Text]"/>
      <dgm:spPr/>
      <dgm:t>
        <a:bodyPr/>
        <a:lstStyle/>
        <a:p>
          <a:r>
            <a:rPr lang="en-US" dirty="0"/>
            <a:t>Language</a:t>
          </a:r>
          <a:endParaRPr lang="en-GB" dirty="0"/>
        </a:p>
      </dgm:t>
    </dgm:pt>
    <dgm:pt modelId="{3437344B-EF68-4DF1-A738-53072748E2D8}" type="parTrans" cxnId="{B4844DED-DF13-423B-A799-4907B172E6FC}">
      <dgm:prSet/>
      <dgm:spPr/>
      <dgm:t>
        <a:bodyPr/>
        <a:lstStyle/>
        <a:p>
          <a:endParaRPr lang="en-GB"/>
        </a:p>
      </dgm:t>
    </dgm:pt>
    <dgm:pt modelId="{42C68766-002F-46A0-B15A-58F9A5D9B5FF}" type="sibTrans" cxnId="{B4844DED-DF13-423B-A799-4907B172E6FC}">
      <dgm:prSet/>
      <dgm:spPr/>
      <dgm:t>
        <a:bodyPr/>
        <a:lstStyle/>
        <a:p>
          <a:endParaRPr lang="en-GB"/>
        </a:p>
      </dgm:t>
    </dgm:pt>
    <dgm:pt modelId="{82B80036-44D6-4BCF-B98B-0EAAB81F1052}">
      <dgm:prSet phldrT="[Text]"/>
      <dgm:spPr/>
      <dgm:t>
        <a:bodyPr/>
        <a:lstStyle/>
        <a:p>
          <a:r>
            <a:rPr lang="en-US" dirty="0"/>
            <a:t>Time / avoid religious observance</a:t>
          </a:r>
          <a:endParaRPr lang="en-GB" dirty="0"/>
        </a:p>
      </dgm:t>
    </dgm:pt>
    <dgm:pt modelId="{48BD9783-9F73-4BEA-8B3E-E2CD9A4F356D}" type="parTrans" cxnId="{A0A69048-E816-45E9-9A28-A72466F14135}">
      <dgm:prSet/>
      <dgm:spPr/>
      <dgm:t>
        <a:bodyPr/>
        <a:lstStyle/>
        <a:p>
          <a:endParaRPr lang="en-GB"/>
        </a:p>
      </dgm:t>
    </dgm:pt>
    <dgm:pt modelId="{E958B475-1099-4035-B869-F4E898FAB77B}" type="sibTrans" cxnId="{A0A69048-E816-45E9-9A28-A72466F14135}">
      <dgm:prSet/>
      <dgm:spPr/>
      <dgm:t>
        <a:bodyPr/>
        <a:lstStyle/>
        <a:p>
          <a:endParaRPr lang="en-GB"/>
        </a:p>
      </dgm:t>
    </dgm:pt>
    <dgm:pt modelId="{10F04FD0-548E-4127-B81B-729895333466}">
      <dgm:prSet phldrT="[Text]"/>
      <dgm:spPr/>
      <dgm:t>
        <a:bodyPr/>
        <a:lstStyle/>
        <a:p>
          <a:r>
            <a:rPr lang="en-US" dirty="0"/>
            <a:t>Explore partnerships</a:t>
          </a:r>
        </a:p>
      </dgm:t>
    </dgm:pt>
    <dgm:pt modelId="{3219DFFA-2135-4E9A-9390-B747043588EA}" type="parTrans" cxnId="{A80BD22E-DD4F-4A08-9FD6-19B4739593A0}">
      <dgm:prSet/>
      <dgm:spPr/>
      <dgm:t>
        <a:bodyPr/>
        <a:lstStyle/>
        <a:p>
          <a:endParaRPr lang="en-GB"/>
        </a:p>
      </dgm:t>
    </dgm:pt>
    <dgm:pt modelId="{C6AB62D6-01A9-466E-B560-0215C840DD9F}" type="sibTrans" cxnId="{A80BD22E-DD4F-4A08-9FD6-19B4739593A0}">
      <dgm:prSet/>
      <dgm:spPr/>
      <dgm:t>
        <a:bodyPr/>
        <a:lstStyle/>
        <a:p>
          <a:endParaRPr lang="en-GB"/>
        </a:p>
      </dgm:t>
    </dgm:pt>
    <dgm:pt modelId="{3CFC9DE5-0CBA-4896-BF8C-CC7FD9932B0D}">
      <dgm:prSet/>
      <dgm:spPr/>
      <dgm:t>
        <a:bodyPr/>
        <a:lstStyle/>
        <a:p>
          <a:r>
            <a:rPr lang="en-US" dirty="0"/>
            <a:t>Advertising</a:t>
          </a:r>
          <a:endParaRPr lang="en-GB" dirty="0"/>
        </a:p>
      </dgm:t>
    </dgm:pt>
    <dgm:pt modelId="{CA08150B-25EF-4A24-95B9-D900C55A18F4}" type="parTrans" cxnId="{06AD22D1-F0C9-492C-90B3-E1AEC35E47A1}">
      <dgm:prSet/>
      <dgm:spPr/>
      <dgm:t>
        <a:bodyPr/>
        <a:lstStyle/>
        <a:p>
          <a:endParaRPr lang="en-GB"/>
        </a:p>
      </dgm:t>
    </dgm:pt>
    <dgm:pt modelId="{027D6E25-60AF-4C14-A43B-5F916493D72A}" type="sibTrans" cxnId="{06AD22D1-F0C9-492C-90B3-E1AEC35E47A1}">
      <dgm:prSet/>
      <dgm:spPr/>
      <dgm:t>
        <a:bodyPr/>
        <a:lstStyle/>
        <a:p>
          <a:endParaRPr lang="en-GB"/>
        </a:p>
      </dgm:t>
    </dgm:pt>
    <dgm:pt modelId="{761819BD-73AB-4C84-8AC2-B8F30C18970E}">
      <dgm:prSet/>
      <dgm:spPr/>
      <dgm:t>
        <a:bodyPr/>
        <a:lstStyle/>
        <a:p>
          <a:r>
            <a:rPr lang="en-US" dirty="0"/>
            <a:t>Suitable catering</a:t>
          </a:r>
          <a:endParaRPr lang="en-GB" dirty="0"/>
        </a:p>
      </dgm:t>
    </dgm:pt>
    <dgm:pt modelId="{6321228E-4B8A-4F4C-B486-61DC6AAD39F6}" type="parTrans" cxnId="{692B0D35-791C-44B1-ABAD-C8DF3EA29D48}">
      <dgm:prSet/>
      <dgm:spPr/>
      <dgm:t>
        <a:bodyPr/>
        <a:lstStyle/>
        <a:p>
          <a:endParaRPr lang="en-GB"/>
        </a:p>
      </dgm:t>
    </dgm:pt>
    <dgm:pt modelId="{80D3A688-EDC7-4D35-860B-61B86FFBB123}" type="sibTrans" cxnId="{692B0D35-791C-44B1-ABAD-C8DF3EA29D48}">
      <dgm:prSet/>
      <dgm:spPr/>
      <dgm:t>
        <a:bodyPr/>
        <a:lstStyle/>
        <a:p>
          <a:endParaRPr lang="en-GB"/>
        </a:p>
      </dgm:t>
    </dgm:pt>
    <dgm:pt modelId="{ECC64E62-C989-4C8F-9AB3-2AF28D314E2B}">
      <dgm:prSet/>
      <dgm:spPr/>
      <dgm:t>
        <a:bodyPr/>
        <a:lstStyle/>
        <a:p>
          <a:r>
            <a:rPr lang="en-US" dirty="0"/>
            <a:t>Mutually beneficial</a:t>
          </a:r>
          <a:endParaRPr lang="en-GB" dirty="0"/>
        </a:p>
      </dgm:t>
    </dgm:pt>
    <dgm:pt modelId="{D337A279-D4F1-4A5A-86CC-7905B6CE36F9}" type="parTrans" cxnId="{EE94ACCB-B962-4226-A60C-5D759FFB5658}">
      <dgm:prSet/>
      <dgm:spPr/>
      <dgm:t>
        <a:bodyPr/>
        <a:lstStyle/>
        <a:p>
          <a:endParaRPr lang="en-GB"/>
        </a:p>
      </dgm:t>
    </dgm:pt>
    <dgm:pt modelId="{606FD042-515F-48B0-B1B4-3060F4B766F4}" type="sibTrans" cxnId="{EE94ACCB-B962-4226-A60C-5D759FFB5658}">
      <dgm:prSet/>
      <dgm:spPr/>
      <dgm:t>
        <a:bodyPr/>
        <a:lstStyle/>
        <a:p>
          <a:endParaRPr lang="en-GB"/>
        </a:p>
      </dgm:t>
    </dgm:pt>
    <dgm:pt modelId="{69E74783-A396-4897-8C79-05080B50E5F3}">
      <dgm:prSet/>
      <dgm:spPr/>
      <dgm:t>
        <a:bodyPr/>
        <a:lstStyle/>
        <a:p>
          <a:r>
            <a:rPr lang="en-US" dirty="0"/>
            <a:t>Clear strategy</a:t>
          </a:r>
          <a:endParaRPr lang="en-GB" dirty="0"/>
        </a:p>
      </dgm:t>
    </dgm:pt>
    <dgm:pt modelId="{B09BEA4B-05E0-48A0-9F82-15AB70CD7FE6}" type="parTrans" cxnId="{01F0EB03-BC3B-4B2D-8016-53D3944DDF4A}">
      <dgm:prSet/>
      <dgm:spPr/>
      <dgm:t>
        <a:bodyPr/>
        <a:lstStyle/>
        <a:p>
          <a:endParaRPr lang="en-GB"/>
        </a:p>
      </dgm:t>
    </dgm:pt>
    <dgm:pt modelId="{3F736593-3675-46C3-A81F-3DAEA43FC8AE}" type="sibTrans" cxnId="{01F0EB03-BC3B-4B2D-8016-53D3944DDF4A}">
      <dgm:prSet/>
      <dgm:spPr/>
      <dgm:t>
        <a:bodyPr/>
        <a:lstStyle/>
        <a:p>
          <a:endParaRPr lang="en-GB"/>
        </a:p>
      </dgm:t>
    </dgm:pt>
    <dgm:pt modelId="{FC15DF92-8BE6-4906-9727-FBFD8D6F7F6C}">
      <dgm:prSet/>
      <dgm:spPr/>
      <dgm:t>
        <a:bodyPr/>
        <a:lstStyle/>
        <a:p>
          <a:r>
            <a:rPr lang="en-US" dirty="0"/>
            <a:t>Feedback</a:t>
          </a:r>
          <a:endParaRPr lang="en-GB" dirty="0"/>
        </a:p>
      </dgm:t>
    </dgm:pt>
    <dgm:pt modelId="{E9E72C3E-D5BF-4C58-95FA-DFFDC87B73B1}" type="parTrans" cxnId="{BC92396A-6DD0-421A-BE57-192C3CE78E35}">
      <dgm:prSet/>
      <dgm:spPr/>
      <dgm:t>
        <a:bodyPr/>
        <a:lstStyle/>
        <a:p>
          <a:endParaRPr lang="en-GB"/>
        </a:p>
      </dgm:t>
    </dgm:pt>
    <dgm:pt modelId="{57C87454-5116-46C1-A9D1-E8BE4E204B43}" type="sibTrans" cxnId="{BC92396A-6DD0-421A-BE57-192C3CE78E35}">
      <dgm:prSet/>
      <dgm:spPr/>
      <dgm:t>
        <a:bodyPr/>
        <a:lstStyle/>
        <a:p>
          <a:endParaRPr lang="en-GB"/>
        </a:p>
      </dgm:t>
    </dgm:pt>
    <dgm:pt modelId="{AC506037-E7B7-477E-8622-A330E202005D}">
      <dgm:prSet/>
      <dgm:spPr/>
      <dgm:t>
        <a:bodyPr/>
        <a:lstStyle/>
        <a:p>
          <a:r>
            <a:rPr lang="en-US" dirty="0"/>
            <a:t>Accessible venue</a:t>
          </a:r>
          <a:endParaRPr lang="en-GB" dirty="0"/>
        </a:p>
      </dgm:t>
    </dgm:pt>
    <dgm:pt modelId="{22F1B25B-0C59-41A5-BF7C-286190C0A871}" type="parTrans" cxnId="{D1642352-6D14-48AF-9EFD-6DEB71A8827B}">
      <dgm:prSet/>
      <dgm:spPr/>
      <dgm:t>
        <a:bodyPr/>
        <a:lstStyle/>
        <a:p>
          <a:endParaRPr lang="en-GB"/>
        </a:p>
      </dgm:t>
    </dgm:pt>
    <dgm:pt modelId="{4C9AA50C-57B3-4554-BED5-9F04E11794EF}" type="sibTrans" cxnId="{D1642352-6D14-48AF-9EFD-6DEB71A8827B}">
      <dgm:prSet/>
      <dgm:spPr/>
      <dgm:t>
        <a:bodyPr/>
        <a:lstStyle/>
        <a:p>
          <a:endParaRPr lang="en-GB"/>
        </a:p>
      </dgm:t>
    </dgm:pt>
    <dgm:pt modelId="{6AA3CA35-13BE-499C-BD31-12F01D645F84}" type="pres">
      <dgm:prSet presAssocID="{BFBDACA6-749A-47B2-A0AB-27E54D82BE5F}" presName="composite" presStyleCnt="0">
        <dgm:presLayoutVars>
          <dgm:chMax val="1"/>
          <dgm:dir/>
          <dgm:resizeHandles val="exact"/>
        </dgm:presLayoutVars>
      </dgm:prSet>
      <dgm:spPr/>
    </dgm:pt>
    <dgm:pt modelId="{95FE7671-71FD-44D9-A84B-528F081B94F5}" type="pres">
      <dgm:prSet presAssocID="{BFBDACA6-749A-47B2-A0AB-27E54D82BE5F}" presName="radial" presStyleCnt="0">
        <dgm:presLayoutVars>
          <dgm:animLvl val="ctr"/>
        </dgm:presLayoutVars>
      </dgm:prSet>
      <dgm:spPr/>
    </dgm:pt>
    <dgm:pt modelId="{6E25D2A6-DB96-4FA8-ADE5-6343026B1B10}" type="pres">
      <dgm:prSet presAssocID="{E86BC738-0544-4914-8A5B-046418921B02}" presName="centerShape" presStyleLbl="vennNode1" presStyleIdx="0" presStyleCnt="11"/>
      <dgm:spPr/>
    </dgm:pt>
    <dgm:pt modelId="{1BFE0DF0-9B60-47FE-9B1B-E6E5746B93B3}" type="pres">
      <dgm:prSet presAssocID="{69E74783-A396-4897-8C79-05080B50E5F3}" presName="node" presStyleLbl="vennNode1" presStyleIdx="1" presStyleCnt="11">
        <dgm:presLayoutVars>
          <dgm:bulletEnabled val="1"/>
        </dgm:presLayoutVars>
      </dgm:prSet>
      <dgm:spPr/>
    </dgm:pt>
    <dgm:pt modelId="{6B0AD655-AE18-4132-AD1B-83E57630E7C2}" type="pres">
      <dgm:prSet presAssocID="{ECC64E62-C989-4C8F-9AB3-2AF28D314E2B}" presName="node" presStyleLbl="vennNode1" presStyleIdx="2" presStyleCnt="11">
        <dgm:presLayoutVars>
          <dgm:bulletEnabled val="1"/>
        </dgm:presLayoutVars>
      </dgm:prSet>
      <dgm:spPr/>
    </dgm:pt>
    <dgm:pt modelId="{5F635ACF-8BBD-43CA-9C52-1E34E0A69115}" type="pres">
      <dgm:prSet presAssocID="{F5455443-007F-477B-93BE-D667E5F4A64F}" presName="node" presStyleLbl="vennNode1" presStyleIdx="3" presStyleCnt="11">
        <dgm:presLayoutVars>
          <dgm:bulletEnabled val="1"/>
        </dgm:presLayoutVars>
      </dgm:prSet>
      <dgm:spPr/>
    </dgm:pt>
    <dgm:pt modelId="{2F9B5853-769F-4CA9-9E46-9B0A880E189D}" type="pres">
      <dgm:prSet presAssocID="{10F04FD0-548E-4127-B81B-729895333466}" presName="node" presStyleLbl="vennNode1" presStyleIdx="4" presStyleCnt="11">
        <dgm:presLayoutVars>
          <dgm:bulletEnabled val="1"/>
        </dgm:presLayoutVars>
      </dgm:prSet>
      <dgm:spPr/>
    </dgm:pt>
    <dgm:pt modelId="{D6C2BCD7-A03C-4EAF-B990-4872EFC858F2}" type="pres">
      <dgm:prSet presAssocID="{F4F28A33-2A4F-4436-A02C-CB580769E20B}" presName="node" presStyleLbl="vennNode1" presStyleIdx="5" presStyleCnt="11">
        <dgm:presLayoutVars>
          <dgm:bulletEnabled val="1"/>
        </dgm:presLayoutVars>
      </dgm:prSet>
      <dgm:spPr/>
    </dgm:pt>
    <dgm:pt modelId="{8B4619E4-20EA-4716-A8FA-42435F328F57}" type="pres">
      <dgm:prSet presAssocID="{3CFC9DE5-0CBA-4896-BF8C-CC7FD9932B0D}" presName="node" presStyleLbl="vennNode1" presStyleIdx="6" presStyleCnt="11">
        <dgm:presLayoutVars>
          <dgm:bulletEnabled val="1"/>
        </dgm:presLayoutVars>
      </dgm:prSet>
      <dgm:spPr/>
    </dgm:pt>
    <dgm:pt modelId="{DACEE79F-7DA7-4D42-83FA-A583A75820C9}" type="pres">
      <dgm:prSet presAssocID="{AC506037-E7B7-477E-8622-A330E202005D}" presName="node" presStyleLbl="vennNode1" presStyleIdx="7" presStyleCnt="11">
        <dgm:presLayoutVars>
          <dgm:bulletEnabled val="1"/>
        </dgm:presLayoutVars>
      </dgm:prSet>
      <dgm:spPr/>
    </dgm:pt>
    <dgm:pt modelId="{68E04BAF-0B32-4D91-91D1-AE516731C09D}" type="pres">
      <dgm:prSet presAssocID="{82B80036-44D6-4BCF-B98B-0EAAB81F1052}" presName="node" presStyleLbl="vennNode1" presStyleIdx="8" presStyleCnt="11">
        <dgm:presLayoutVars>
          <dgm:bulletEnabled val="1"/>
        </dgm:presLayoutVars>
      </dgm:prSet>
      <dgm:spPr/>
    </dgm:pt>
    <dgm:pt modelId="{DDF45B66-28BD-471B-B3C8-C8E79D126088}" type="pres">
      <dgm:prSet presAssocID="{761819BD-73AB-4C84-8AC2-B8F30C18970E}" presName="node" presStyleLbl="vennNode1" presStyleIdx="9" presStyleCnt="11">
        <dgm:presLayoutVars>
          <dgm:bulletEnabled val="1"/>
        </dgm:presLayoutVars>
      </dgm:prSet>
      <dgm:spPr/>
    </dgm:pt>
    <dgm:pt modelId="{E7FD6DEB-9463-4DA7-B1FE-959743FA8196}" type="pres">
      <dgm:prSet presAssocID="{FC15DF92-8BE6-4906-9727-FBFD8D6F7F6C}" presName="node" presStyleLbl="vennNode1" presStyleIdx="10" presStyleCnt="11">
        <dgm:presLayoutVars>
          <dgm:bulletEnabled val="1"/>
        </dgm:presLayoutVars>
      </dgm:prSet>
      <dgm:spPr/>
    </dgm:pt>
  </dgm:ptLst>
  <dgm:cxnLst>
    <dgm:cxn modelId="{01F0EB03-BC3B-4B2D-8016-53D3944DDF4A}" srcId="{E86BC738-0544-4914-8A5B-046418921B02}" destId="{69E74783-A396-4897-8C79-05080B50E5F3}" srcOrd="0" destOrd="0" parTransId="{B09BEA4B-05E0-48A0-9F82-15AB70CD7FE6}" sibTransId="{3F736593-3675-46C3-A81F-3DAEA43FC8AE}"/>
    <dgm:cxn modelId="{3DF8E519-4972-4266-AEF5-C1E6ED561403}" type="presOf" srcId="{E86BC738-0544-4914-8A5B-046418921B02}" destId="{6E25D2A6-DB96-4FA8-ADE5-6343026B1B10}" srcOrd="0" destOrd="0" presId="urn:microsoft.com/office/officeart/2005/8/layout/radial3"/>
    <dgm:cxn modelId="{ECCABD24-196F-4FEF-8ADB-D2ABB16704B1}" type="presOf" srcId="{69E74783-A396-4897-8C79-05080B50E5F3}" destId="{1BFE0DF0-9B60-47FE-9B1B-E6E5746B93B3}" srcOrd="0" destOrd="0" presId="urn:microsoft.com/office/officeart/2005/8/layout/radial3"/>
    <dgm:cxn modelId="{A80BD22E-DD4F-4A08-9FD6-19B4739593A0}" srcId="{E86BC738-0544-4914-8A5B-046418921B02}" destId="{10F04FD0-548E-4127-B81B-729895333466}" srcOrd="3" destOrd="0" parTransId="{3219DFFA-2135-4E9A-9390-B747043588EA}" sibTransId="{C6AB62D6-01A9-466E-B560-0215C840DD9F}"/>
    <dgm:cxn modelId="{692B0D35-791C-44B1-ABAD-C8DF3EA29D48}" srcId="{E86BC738-0544-4914-8A5B-046418921B02}" destId="{761819BD-73AB-4C84-8AC2-B8F30C18970E}" srcOrd="8" destOrd="0" parTransId="{6321228E-4B8A-4F4C-B486-61DC6AAD39F6}" sibTransId="{80D3A688-EDC7-4D35-860B-61B86FFBB123}"/>
    <dgm:cxn modelId="{457FF43A-8601-4A51-81B5-4FCCDF39CAE3}" type="presOf" srcId="{F5455443-007F-477B-93BE-D667E5F4A64F}" destId="{5F635ACF-8BBD-43CA-9C52-1E34E0A69115}" srcOrd="0" destOrd="0" presId="urn:microsoft.com/office/officeart/2005/8/layout/radial3"/>
    <dgm:cxn modelId="{BAEB4068-9C18-47E9-B75A-D709844109B5}" type="presOf" srcId="{ECC64E62-C989-4C8F-9AB3-2AF28D314E2B}" destId="{6B0AD655-AE18-4132-AD1B-83E57630E7C2}" srcOrd="0" destOrd="0" presId="urn:microsoft.com/office/officeart/2005/8/layout/radial3"/>
    <dgm:cxn modelId="{A0A69048-E816-45E9-9A28-A72466F14135}" srcId="{E86BC738-0544-4914-8A5B-046418921B02}" destId="{82B80036-44D6-4BCF-B98B-0EAAB81F1052}" srcOrd="7" destOrd="0" parTransId="{48BD9783-9F73-4BEA-8B3E-E2CD9A4F356D}" sibTransId="{E958B475-1099-4035-B869-F4E898FAB77B}"/>
    <dgm:cxn modelId="{BC92396A-6DD0-421A-BE57-192C3CE78E35}" srcId="{E86BC738-0544-4914-8A5B-046418921B02}" destId="{FC15DF92-8BE6-4906-9727-FBFD8D6F7F6C}" srcOrd="9" destOrd="0" parTransId="{E9E72C3E-D5BF-4C58-95FA-DFFDC87B73B1}" sibTransId="{57C87454-5116-46C1-A9D1-E8BE4E204B43}"/>
    <dgm:cxn modelId="{D1642352-6D14-48AF-9EFD-6DEB71A8827B}" srcId="{E86BC738-0544-4914-8A5B-046418921B02}" destId="{AC506037-E7B7-477E-8622-A330E202005D}" srcOrd="6" destOrd="0" parTransId="{22F1B25B-0C59-41A5-BF7C-286190C0A871}" sibTransId="{4C9AA50C-57B3-4554-BED5-9F04E11794EF}"/>
    <dgm:cxn modelId="{E8DB2F76-47F9-4C4C-BF13-CB4859A66E37}" type="presOf" srcId="{761819BD-73AB-4C84-8AC2-B8F30C18970E}" destId="{DDF45B66-28BD-471B-B3C8-C8E79D126088}" srcOrd="0" destOrd="0" presId="urn:microsoft.com/office/officeart/2005/8/layout/radial3"/>
    <dgm:cxn modelId="{96772B85-5CFB-44A3-BD66-968612278C4E}" type="presOf" srcId="{BFBDACA6-749A-47B2-A0AB-27E54D82BE5F}" destId="{6AA3CA35-13BE-499C-BD31-12F01D645F84}" srcOrd="0" destOrd="0" presId="urn:microsoft.com/office/officeart/2005/8/layout/radial3"/>
    <dgm:cxn modelId="{2F169786-414D-4C38-B535-F7539DF6AB1E}" type="presOf" srcId="{F4F28A33-2A4F-4436-A02C-CB580769E20B}" destId="{D6C2BCD7-A03C-4EAF-B990-4872EFC858F2}" srcOrd="0" destOrd="0" presId="urn:microsoft.com/office/officeart/2005/8/layout/radial3"/>
    <dgm:cxn modelId="{7E8A57AC-6256-4C0D-AF79-9B5FE8FBE3FB}" srcId="{E86BC738-0544-4914-8A5B-046418921B02}" destId="{F5455443-007F-477B-93BE-D667E5F4A64F}" srcOrd="2" destOrd="0" parTransId="{D40D687E-3E4F-454A-BA31-DFC667001E97}" sibTransId="{B69E3A34-834F-482D-BC8F-C4BAAF35B93E}"/>
    <dgm:cxn modelId="{300E5CBC-5F1D-4451-9C02-C495A9EE6CD2}" type="presOf" srcId="{AC506037-E7B7-477E-8622-A330E202005D}" destId="{DACEE79F-7DA7-4D42-83FA-A583A75820C9}" srcOrd="0" destOrd="0" presId="urn:microsoft.com/office/officeart/2005/8/layout/radial3"/>
    <dgm:cxn modelId="{65CCC5BF-8009-4D93-B703-3402D985E16F}" type="presOf" srcId="{10F04FD0-548E-4127-B81B-729895333466}" destId="{2F9B5853-769F-4CA9-9E46-9B0A880E189D}" srcOrd="0" destOrd="0" presId="urn:microsoft.com/office/officeart/2005/8/layout/radial3"/>
    <dgm:cxn modelId="{EE94ACCB-B962-4226-A60C-5D759FFB5658}" srcId="{E86BC738-0544-4914-8A5B-046418921B02}" destId="{ECC64E62-C989-4C8F-9AB3-2AF28D314E2B}" srcOrd="1" destOrd="0" parTransId="{D337A279-D4F1-4A5A-86CC-7905B6CE36F9}" sibTransId="{606FD042-515F-48B0-B1B4-3060F4B766F4}"/>
    <dgm:cxn modelId="{06AD22D1-F0C9-492C-90B3-E1AEC35E47A1}" srcId="{E86BC738-0544-4914-8A5B-046418921B02}" destId="{3CFC9DE5-0CBA-4896-BF8C-CC7FD9932B0D}" srcOrd="5" destOrd="0" parTransId="{CA08150B-25EF-4A24-95B9-D900C55A18F4}" sibTransId="{027D6E25-60AF-4C14-A43B-5F916493D72A}"/>
    <dgm:cxn modelId="{038955D7-6C48-4AFA-AE8D-79978643C181}" type="presOf" srcId="{FC15DF92-8BE6-4906-9727-FBFD8D6F7F6C}" destId="{E7FD6DEB-9463-4DA7-B1FE-959743FA8196}" srcOrd="0" destOrd="0" presId="urn:microsoft.com/office/officeart/2005/8/layout/radial3"/>
    <dgm:cxn modelId="{25D22EE0-9308-4010-A889-CA8A1D5D6DB7}" srcId="{BFBDACA6-749A-47B2-A0AB-27E54D82BE5F}" destId="{E86BC738-0544-4914-8A5B-046418921B02}" srcOrd="0" destOrd="0" parTransId="{DF23DE40-0553-4D3D-9240-5F787D215867}" sibTransId="{CA9E54CC-85B2-4055-8064-2E97ECD5E88C}"/>
    <dgm:cxn modelId="{B4844DED-DF13-423B-A799-4907B172E6FC}" srcId="{E86BC738-0544-4914-8A5B-046418921B02}" destId="{F4F28A33-2A4F-4436-A02C-CB580769E20B}" srcOrd="4" destOrd="0" parTransId="{3437344B-EF68-4DF1-A738-53072748E2D8}" sibTransId="{42C68766-002F-46A0-B15A-58F9A5D9B5FF}"/>
    <dgm:cxn modelId="{1605B6F7-E1A8-4AC4-B9E3-8FB34A0203FE}" type="presOf" srcId="{82B80036-44D6-4BCF-B98B-0EAAB81F1052}" destId="{68E04BAF-0B32-4D91-91D1-AE516731C09D}" srcOrd="0" destOrd="0" presId="urn:microsoft.com/office/officeart/2005/8/layout/radial3"/>
    <dgm:cxn modelId="{3CF28AFA-B840-433A-9CE4-32C65DD1B227}" type="presOf" srcId="{3CFC9DE5-0CBA-4896-BF8C-CC7FD9932B0D}" destId="{8B4619E4-20EA-4716-A8FA-42435F328F57}" srcOrd="0" destOrd="0" presId="urn:microsoft.com/office/officeart/2005/8/layout/radial3"/>
    <dgm:cxn modelId="{C3A05213-952A-43FB-99B1-2733E1DF9D8D}" type="presParOf" srcId="{6AA3CA35-13BE-499C-BD31-12F01D645F84}" destId="{95FE7671-71FD-44D9-A84B-528F081B94F5}" srcOrd="0" destOrd="0" presId="urn:microsoft.com/office/officeart/2005/8/layout/radial3"/>
    <dgm:cxn modelId="{BFBF167A-332B-4B52-9C60-A2268FE4947D}" type="presParOf" srcId="{95FE7671-71FD-44D9-A84B-528F081B94F5}" destId="{6E25D2A6-DB96-4FA8-ADE5-6343026B1B10}" srcOrd="0" destOrd="0" presId="urn:microsoft.com/office/officeart/2005/8/layout/radial3"/>
    <dgm:cxn modelId="{29A08C30-4752-4FD5-803B-4A1245C0DD83}" type="presParOf" srcId="{95FE7671-71FD-44D9-A84B-528F081B94F5}" destId="{1BFE0DF0-9B60-47FE-9B1B-E6E5746B93B3}" srcOrd="1" destOrd="0" presId="urn:microsoft.com/office/officeart/2005/8/layout/radial3"/>
    <dgm:cxn modelId="{8B5A2FC4-5489-410F-BA4A-20DC5A419B54}" type="presParOf" srcId="{95FE7671-71FD-44D9-A84B-528F081B94F5}" destId="{6B0AD655-AE18-4132-AD1B-83E57630E7C2}" srcOrd="2" destOrd="0" presId="urn:microsoft.com/office/officeart/2005/8/layout/radial3"/>
    <dgm:cxn modelId="{75923B41-EB41-497B-AF6D-366FCEB9D95F}" type="presParOf" srcId="{95FE7671-71FD-44D9-A84B-528F081B94F5}" destId="{5F635ACF-8BBD-43CA-9C52-1E34E0A69115}" srcOrd="3" destOrd="0" presId="urn:microsoft.com/office/officeart/2005/8/layout/radial3"/>
    <dgm:cxn modelId="{6BAC1002-BE5F-49DC-9B45-80C1A25C1D2F}" type="presParOf" srcId="{95FE7671-71FD-44D9-A84B-528F081B94F5}" destId="{2F9B5853-769F-4CA9-9E46-9B0A880E189D}" srcOrd="4" destOrd="0" presId="urn:microsoft.com/office/officeart/2005/8/layout/radial3"/>
    <dgm:cxn modelId="{E1B94B23-BF8C-46D0-8DE8-AAADC88DDD03}" type="presParOf" srcId="{95FE7671-71FD-44D9-A84B-528F081B94F5}" destId="{D6C2BCD7-A03C-4EAF-B990-4872EFC858F2}" srcOrd="5" destOrd="0" presId="urn:microsoft.com/office/officeart/2005/8/layout/radial3"/>
    <dgm:cxn modelId="{12AEC3D6-33CE-4C2D-A78B-040280030652}" type="presParOf" srcId="{95FE7671-71FD-44D9-A84B-528F081B94F5}" destId="{8B4619E4-20EA-4716-A8FA-42435F328F57}" srcOrd="6" destOrd="0" presId="urn:microsoft.com/office/officeart/2005/8/layout/radial3"/>
    <dgm:cxn modelId="{3780C4E0-B290-4145-A50B-F494A06B073D}" type="presParOf" srcId="{95FE7671-71FD-44D9-A84B-528F081B94F5}" destId="{DACEE79F-7DA7-4D42-83FA-A583A75820C9}" srcOrd="7" destOrd="0" presId="urn:microsoft.com/office/officeart/2005/8/layout/radial3"/>
    <dgm:cxn modelId="{D4237167-C8B9-404E-9463-8EFDC0604994}" type="presParOf" srcId="{95FE7671-71FD-44D9-A84B-528F081B94F5}" destId="{68E04BAF-0B32-4D91-91D1-AE516731C09D}" srcOrd="8" destOrd="0" presId="urn:microsoft.com/office/officeart/2005/8/layout/radial3"/>
    <dgm:cxn modelId="{58764BD1-909E-4902-BF64-822D314A5A0A}" type="presParOf" srcId="{95FE7671-71FD-44D9-A84B-528F081B94F5}" destId="{DDF45B66-28BD-471B-B3C8-C8E79D126088}" srcOrd="9" destOrd="0" presId="urn:microsoft.com/office/officeart/2005/8/layout/radial3"/>
    <dgm:cxn modelId="{8533A0B3-AE59-449A-AD69-01887977125A}" type="presParOf" srcId="{95FE7671-71FD-44D9-A84B-528F081B94F5}" destId="{E7FD6DEB-9463-4DA7-B1FE-959743FA8196}"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C5BB70-ED4C-4FEA-AD14-C169E304A827}" type="doc">
      <dgm:prSet loTypeId="urn:microsoft.com/office/officeart/2005/8/layout/venn2" loCatId="relationship" qsTypeId="urn:microsoft.com/office/officeart/2005/8/quickstyle/3d1" qsCatId="3D" csTypeId="urn:microsoft.com/office/officeart/2005/8/colors/colorful2" csCatId="colorful" phldr="1"/>
      <dgm:spPr/>
      <dgm:t>
        <a:bodyPr/>
        <a:lstStyle/>
        <a:p>
          <a:endParaRPr lang="en-GB"/>
        </a:p>
      </dgm:t>
    </dgm:pt>
    <dgm:pt modelId="{B2161D09-52E8-4DCD-8A98-80207C45F3EA}">
      <dgm:prSet phldrT="[Text]"/>
      <dgm:spPr/>
      <dgm:t>
        <a:bodyPr/>
        <a:lstStyle/>
        <a:p>
          <a:r>
            <a:rPr lang="en-US" dirty="0"/>
            <a:t>Influence</a:t>
          </a:r>
          <a:endParaRPr lang="en-GB" dirty="0"/>
        </a:p>
      </dgm:t>
    </dgm:pt>
    <dgm:pt modelId="{FF55EE4D-ABF3-4328-A85F-D36B207EC6E4}" type="parTrans" cxnId="{24ACA558-7621-44FD-AD2A-0B73B4CD8DAF}">
      <dgm:prSet/>
      <dgm:spPr/>
      <dgm:t>
        <a:bodyPr/>
        <a:lstStyle/>
        <a:p>
          <a:endParaRPr lang="en-GB"/>
        </a:p>
      </dgm:t>
    </dgm:pt>
    <dgm:pt modelId="{FAF63203-A4F0-4554-B67E-260B35847DC3}" type="sibTrans" cxnId="{24ACA558-7621-44FD-AD2A-0B73B4CD8DAF}">
      <dgm:prSet/>
      <dgm:spPr/>
      <dgm:t>
        <a:bodyPr/>
        <a:lstStyle/>
        <a:p>
          <a:endParaRPr lang="en-GB"/>
        </a:p>
      </dgm:t>
    </dgm:pt>
    <dgm:pt modelId="{BC415F17-2A24-497F-A9E6-4DF0E63E3092}">
      <dgm:prSet phldrT="[Text]"/>
      <dgm:spPr/>
      <dgm:t>
        <a:bodyPr/>
        <a:lstStyle/>
        <a:p>
          <a:r>
            <a:rPr lang="en-US" dirty="0"/>
            <a:t>Control</a:t>
          </a:r>
          <a:endParaRPr lang="en-GB" dirty="0"/>
        </a:p>
      </dgm:t>
    </dgm:pt>
    <dgm:pt modelId="{73370FE7-9D5F-4CC5-B3E4-063B15FF317F}" type="parTrans" cxnId="{808DF645-B85B-47C0-BF8B-3CBC0169139A}">
      <dgm:prSet/>
      <dgm:spPr/>
      <dgm:t>
        <a:bodyPr/>
        <a:lstStyle/>
        <a:p>
          <a:endParaRPr lang="en-GB"/>
        </a:p>
      </dgm:t>
    </dgm:pt>
    <dgm:pt modelId="{A3ABCB71-FFBC-4D09-82F4-DD0782F11B64}" type="sibTrans" cxnId="{808DF645-B85B-47C0-BF8B-3CBC0169139A}">
      <dgm:prSet/>
      <dgm:spPr/>
      <dgm:t>
        <a:bodyPr/>
        <a:lstStyle/>
        <a:p>
          <a:endParaRPr lang="en-GB"/>
        </a:p>
      </dgm:t>
    </dgm:pt>
    <dgm:pt modelId="{BBC8F6FD-596B-4B97-9465-6E7096A20754}" type="pres">
      <dgm:prSet presAssocID="{45C5BB70-ED4C-4FEA-AD14-C169E304A827}" presName="Name0" presStyleCnt="0">
        <dgm:presLayoutVars>
          <dgm:chMax val="7"/>
          <dgm:resizeHandles val="exact"/>
        </dgm:presLayoutVars>
      </dgm:prSet>
      <dgm:spPr/>
    </dgm:pt>
    <dgm:pt modelId="{36DD2B8F-7C00-4D41-A589-C7DF24063471}" type="pres">
      <dgm:prSet presAssocID="{45C5BB70-ED4C-4FEA-AD14-C169E304A827}" presName="comp1" presStyleCnt="0"/>
      <dgm:spPr/>
    </dgm:pt>
    <dgm:pt modelId="{9CEE6EA7-689F-480E-AC78-F1E68F3C25BC}" type="pres">
      <dgm:prSet presAssocID="{45C5BB70-ED4C-4FEA-AD14-C169E304A827}" presName="circle1" presStyleLbl="node1" presStyleIdx="0" presStyleCnt="2"/>
      <dgm:spPr/>
    </dgm:pt>
    <dgm:pt modelId="{A360EB88-1404-424E-B60F-998E2DF397DD}" type="pres">
      <dgm:prSet presAssocID="{45C5BB70-ED4C-4FEA-AD14-C169E304A827}" presName="c1text" presStyleLbl="node1" presStyleIdx="0" presStyleCnt="2">
        <dgm:presLayoutVars>
          <dgm:bulletEnabled val="1"/>
        </dgm:presLayoutVars>
      </dgm:prSet>
      <dgm:spPr/>
    </dgm:pt>
    <dgm:pt modelId="{AF3AB454-E52E-4CF3-A797-054CB57A3BAB}" type="pres">
      <dgm:prSet presAssocID="{45C5BB70-ED4C-4FEA-AD14-C169E304A827}" presName="comp2" presStyleCnt="0"/>
      <dgm:spPr/>
    </dgm:pt>
    <dgm:pt modelId="{FA5BF9BF-7EFE-4CC6-9262-837CCF23307F}" type="pres">
      <dgm:prSet presAssocID="{45C5BB70-ED4C-4FEA-AD14-C169E304A827}" presName="circle2" presStyleLbl="node1" presStyleIdx="1" presStyleCnt="2"/>
      <dgm:spPr/>
    </dgm:pt>
    <dgm:pt modelId="{133E11BA-0847-4FAF-B330-D715D40791D6}" type="pres">
      <dgm:prSet presAssocID="{45C5BB70-ED4C-4FEA-AD14-C169E304A827}" presName="c2text" presStyleLbl="node1" presStyleIdx="1" presStyleCnt="2">
        <dgm:presLayoutVars>
          <dgm:bulletEnabled val="1"/>
        </dgm:presLayoutVars>
      </dgm:prSet>
      <dgm:spPr/>
    </dgm:pt>
  </dgm:ptLst>
  <dgm:cxnLst>
    <dgm:cxn modelId="{9899F629-4994-4E05-8F7F-36BF90B8E1DC}" type="presOf" srcId="{B2161D09-52E8-4DCD-8A98-80207C45F3EA}" destId="{9CEE6EA7-689F-480E-AC78-F1E68F3C25BC}" srcOrd="0" destOrd="0" presId="urn:microsoft.com/office/officeart/2005/8/layout/venn2"/>
    <dgm:cxn modelId="{808DF645-B85B-47C0-BF8B-3CBC0169139A}" srcId="{45C5BB70-ED4C-4FEA-AD14-C169E304A827}" destId="{BC415F17-2A24-497F-A9E6-4DF0E63E3092}" srcOrd="1" destOrd="0" parTransId="{73370FE7-9D5F-4CC5-B3E4-063B15FF317F}" sibTransId="{A3ABCB71-FFBC-4D09-82F4-DD0782F11B64}"/>
    <dgm:cxn modelId="{AEE50149-1427-4604-9F4E-673F325F40D8}" type="presOf" srcId="{BC415F17-2A24-497F-A9E6-4DF0E63E3092}" destId="{133E11BA-0847-4FAF-B330-D715D40791D6}" srcOrd="1" destOrd="0" presId="urn:microsoft.com/office/officeart/2005/8/layout/venn2"/>
    <dgm:cxn modelId="{24ACA558-7621-44FD-AD2A-0B73B4CD8DAF}" srcId="{45C5BB70-ED4C-4FEA-AD14-C169E304A827}" destId="{B2161D09-52E8-4DCD-8A98-80207C45F3EA}" srcOrd="0" destOrd="0" parTransId="{FF55EE4D-ABF3-4328-A85F-D36B207EC6E4}" sibTransId="{FAF63203-A4F0-4554-B67E-260B35847DC3}"/>
    <dgm:cxn modelId="{D16DF98D-FC73-4DE9-8E87-C0317C400A41}" type="presOf" srcId="{B2161D09-52E8-4DCD-8A98-80207C45F3EA}" destId="{A360EB88-1404-424E-B60F-998E2DF397DD}" srcOrd="1" destOrd="0" presId="urn:microsoft.com/office/officeart/2005/8/layout/venn2"/>
    <dgm:cxn modelId="{9FE91097-0072-4066-8C63-1CC71184A1AD}" type="presOf" srcId="{BC415F17-2A24-497F-A9E6-4DF0E63E3092}" destId="{FA5BF9BF-7EFE-4CC6-9262-837CCF23307F}" srcOrd="0" destOrd="0" presId="urn:microsoft.com/office/officeart/2005/8/layout/venn2"/>
    <dgm:cxn modelId="{97D31BB5-6F8B-41FC-8A92-CE06C1783E14}" type="presOf" srcId="{45C5BB70-ED4C-4FEA-AD14-C169E304A827}" destId="{BBC8F6FD-596B-4B97-9465-6E7096A20754}" srcOrd="0" destOrd="0" presId="urn:microsoft.com/office/officeart/2005/8/layout/venn2"/>
    <dgm:cxn modelId="{4E7661D1-8A6A-4E6C-8E24-57625E84AFDE}" type="presParOf" srcId="{BBC8F6FD-596B-4B97-9465-6E7096A20754}" destId="{36DD2B8F-7C00-4D41-A589-C7DF24063471}" srcOrd="0" destOrd="0" presId="urn:microsoft.com/office/officeart/2005/8/layout/venn2"/>
    <dgm:cxn modelId="{40F9C2E4-7C2A-4591-9F2C-F99A9AD59082}" type="presParOf" srcId="{36DD2B8F-7C00-4D41-A589-C7DF24063471}" destId="{9CEE6EA7-689F-480E-AC78-F1E68F3C25BC}" srcOrd="0" destOrd="0" presId="urn:microsoft.com/office/officeart/2005/8/layout/venn2"/>
    <dgm:cxn modelId="{79146432-C758-445C-9DC7-6F4E7E770EF3}" type="presParOf" srcId="{36DD2B8F-7C00-4D41-A589-C7DF24063471}" destId="{A360EB88-1404-424E-B60F-998E2DF397DD}" srcOrd="1" destOrd="0" presId="urn:microsoft.com/office/officeart/2005/8/layout/venn2"/>
    <dgm:cxn modelId="{C58579FE-543A-4DBB-BFD7-C2483311FFE7}" type="presParOf" srcId="{BBC8F6FD-596B-4B97-9465-6E7096A20754}" destId="{AF3AB454-E52E-4CF3-A797-054CB57A3BAB}" srcOrd="1" destOrd="0" presId="urn:microsoft.com/office/officeart/2005/8/layout/venn2"/>
    <dgm:cxn modelId="{63478894-FC72-4D19-AC8B-4001E55A59D0}" type="presParOf" srcId="{AF3AB454-E52E-4CF3-A797-054CB57A3BAB}" destId="{FA5BF9BF-7EFE-4CC6-9262-837CCF23307F}" srcOrd="0" destOrd="0" presId="urn:microsoft.com/office/officeart/2005/8/layout/venn2"/>
    <dgm:cxn modelId="{1FD7171C-F4C2-4E2B-969D-9DD2C198C925}" type="presParOf" srcId="{AF3AB454-E52E-4CF3-A797-054CB57A3BAB}" destId="{133E11BA-0847-4FAF-B330-D715D40791D6}"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C5BB70-ED4C-4FEA-AD14-C169E304A827}" type="doc">
      <dgm:prSet loTypeId="urn:microsoft.com/office/officeart/2005/8/layout/venn2" loCatId="relationship" qsTypeId="urn:microsoft.com/office/officeart/2005/8/quickstyle/3d1" qsCatId="3D" csTypeId="urn:microsoft.com/office/officeart/2005/8/colors/colorful2" csCatId="colorful" phldr="1"/>
      <dgm:spPr/>
      <dgm:t>
        <a:bodyPr/>
        <a:lstStyle/>
        <a:p>
          <a:endParaRPr lang="en-GB"/>
        </a:p>
      </dgm:t>
    </dgm:pt>
    <dgm:pt modelId="{B2161D09-52E8-4DCD-8A98-80207C45F3EA}">
      <dgm:prSet phldrT="[Text]"/>
      <dgm:spPr/>
      <dgm:t>
        <a:bodyPr/>
        <a:lstStyle/>
        <a:p>
          <a:r>
            <a:rPr lang="en-US" dirty="0"/>
            <a:t>Influence</a:t>
          </a:r>
          <a:endParaRPr lang="en-GB" dirty="0"/>
        </a:p>
      </dgm:t>
    </dgm:pt>
    <dgm:pt modelId="{FF55EE4D-ABF3-4328-A85F-D36B207EC6E4}" type="parTrans" cxnId="{24ACA558-7621-44FD-AD2A-0B73B4CD8DAF}">
      <dgm:prSet/>
      <dgm:spPr/>
      <dgm:t>
        <a:bodyPr/>
        <a:lstStyle/>
        <a:p>
          <a:endParaRPr lang="en-GB"/>
        </a:p>
      </dgm:t>
    </dgm:pt>
    <dgm:pt modelId="{FAF63203-A4F0-4554-B67E-260B35847DC3}" type="sibTrans" cxnId="{24ACA558-7621-44FD-AD2A-0B73B4CD8DAF}">
      <dgm:prSet/>
      <dgm:spPr/>
      <dgm:t>
        <a:bodyPr/>
        <a:lstStyle/>
        <a:p>
          <a:endParaRPr lang="en-GB"/>
        </a:p>
      </dgm:t>
    </dgm:pt>
    <dgm:pt modelId="{BC415F17-2A24-497F-A9E6-4DF0E63E3092}">
      <dgm:prSet phldrT="[Text]"/>
      <dgm:spPr/>
      <dgm:t>
        <a:bodyPr/>
        <a:lstStyle/>
        <a:p>
          <a:r>
            <a:rPr lang="en-US" dirty="0"/>
            <a:t>Control</a:t>
          </a:r>
          <a:endParaRPr lang="en-GB" dirty="0"/>
        </a:p>
      </dgm:t>
    </dgm:pt>
    <dgm:pt modelId="{73370FE7-9D5F-4CC5-B3E4-063B15FF317F}" type="parTrans" cxnId="{808DF645-B85B-47C0-BF8B-3CBC0169139A}">
      <dgm:prSet/>
      <dgm:spPr/>
      <dgm:t>
        <a:bodyPr/>
        <a:lstStyle/>
        <a:p>
          <a:endParaRPr lang="en-GB"/>
        </a:p>
      </dgm:t>
    </dgm:pt>
    <dgm:pt modelId="{A3ABCB71-FFBC-4D09-82F4-DD0782F11B64}" type="sibTrans" cxnId="{808DF645-B85B-47C0-BF8B-3CBC0169139A}">
      <dgm:prSet/>
      <dgm:spPr/>
      <dgm:t>
        <a:bodyPr/>
        <a:lstStyle/>
        <a:p>
          <a:endParaRPr lang="en-GB"/>
        </a:p>
      </dgm:t>
    </dgm:pt>
    <dgm:pt modelId="{BBC8F6FD-596B-4B97-9465-6E7096A20754}" type="pres">
      <dgm:prSet presAssocID="{45C5BB70-ED4C-4FEA-AD14-C169E304A827}" presName="Name0" presStyleCnt="0">
        <dgm:presLayoutVars>
          <dgm:chMax val="7"/>
          <dgm:resizeHandles val="exact"/>
        </dgm:presLayoutVars>
      </dgm:prSet>
      <dgm:spPr/>
    </dgm:pt>
    <dgm:pt modelId="{36DD2B8F-7C00-4D41-A589-C7DF24063471}" type="pres">
      <dgm:prSet presAssocID="{45C5BB70-ED4C-4FEA-AD14-C169E304A827}" presName="comp1" presStyleCnt="0"/>
      <dgm:spPr/>
    </dgm:pt>
    <dgm:pt modelId="{9CEE6EA7-689F-480E-AC78-F1E68F3C25BC}" type="pres">
      <dgm:prSet presAssocID="{45C5BB70-ED4C-4FEA-AD14-C169E304A827}" presName="circle1" presStyleLbl="node1" presStyleIdx="0" presStyleCnt="2"/>
      <dgm:spPr/>
    </dgm:pt>
    <dgm:pt modelId="{A360EB88-1404-424E-B60F-998E2DF397DD}" type="pres">
      <dgm:prSet presAssocID="{45C5BB70-ED4C-4FEA-AD14-C169E304A827}" presName="c1text" presStyleLbl="node1" presStyleIdx="0" presStyleCnt="2">
        <dgm:presLayoutVars>
          <dgm:bulletEnabled val="1"/>
        </dgm:presLayoutVars>
      </dgm:prSet>
      <dgm:spPr/>
    </dgm:pt>
    <dgm:pt modelId="{AF3AB454-E52E-4CF3-A797-054CB57A3BAB}" type="pres">
      <dgm:prSet presAssocID="{45C5BB70-ED4C-4FEA-AD14-C169E304A827}" presName="comp2" presStyleCnt="0"/>
      <dgm:spPr/>
    </dgm:pt>
    <dgm:pt modelId="{FA5BF9BF-7EFE-4CC6-9262-837CCF23307F}" type="pres">
      <dgm:prSet presAssocID="{45C5BB70-ED4C-4FEA-AD14-C169E304A827}" presName="circle2" presStyleLbl="node1" presStyleIdx="1" presStyleCnt="2"/>
      <dgm:spPr/>
    </dgm:pt>
    <dgm:pt modelId="{133E11BA-0847-4FAF-B330-D715D40791D6}" type="pres">
      <dgm:prSet presAssocID="{45C5BB70-ED4C-4FEA-AD14-C169E304A827}" presName="c2text" presStyleLbl="node1" presStyleIdx="1" presStyleCnt="2">
        <dgm:presLayoutVars>
          <dgm:bulletEnabled val="1"/>
        </dgm:presLayoutVars>
      </dgm:prSet>
      <dgm:spPr/>
    </dgm:pt>
  </dgm:ptLst>
  <dgm:cxnLst>
    <dgm:cxn modelId="{9899F629-4994-4E05-8F7F-36BF90B8E1DC}" type="presOf" srcId="{B2161D09-52E8-4DCD-8A98-80207C45F3EA}" destId="{9CEE6EA7-689F-480E-AC78-F1E68F3C25BC}" srcOrd="0" destOrd="0" presId="urn:microsoft.com/office/officeart/2005/8/layout/venn2"/>
    <dgm:cxn modelId="{808DF645-B85B-47C0-BF8B-3CBC0169139A}" srcId="{45C5BB70-ED4C-4FEA-AD14-C169E304A827}" destId="{BC415F17-2A24-497F-A9E6-4DF0E63E3092}" srcOrd="1" destOrd="0" parTransId="{73370FE7-9D5F-4CC5-B3E4-063B15FF317F}" sibTransId="{A3ABCB71-FFBC-4D09-82F4-DD0782F11B64}"/>
    <dgm:cxn modelId="{AEE50149-1427-4604-9F4E-673F325F40D8}" type="presOf" srcId="{BC415F17-2A24-497F-A9E6-4DF0E63E3092}" destId="{133E11BA-0847-4FAF-B330-D715D40791D6}" srcOrd="1" destOrd="0" presId="urn:microsoft.com/office/officeart/2005/8/layout/venn2"/>
    <dgm:cxn modelId="{24ACA558-7621-44FD-AD2A-0B73B4CD8DAF}" srcId="{45C5BB70-ED4C-4FEA-AD14-C169E304A827}" destId="{B2161D09-52E8-4DCD-8A98-80207C45F3EA}" srcOrd="0" destOrd="0" parTransId="{FF55EE4D-ABF3-4328-A85F-D36B207EC6E4}" sibTransId="{FAF63203-A4F0-4554-B67E-260B35847DC3}"/>
    <dgm:cxn modelId="{D16DF98D-FC73-4DE9-8E87-C0317C400A41}" type="presOf" srcId="{B2161D09-52E8-4DCD-8A98-80207C45F3EA}" destId="{A360EB88-1404-424E-B60F-998E2DF397DD}" srcOrd="1" destOrd="0" presId="urn:microsoft.com/office/officeart/2005/8/layout/venn2"/>
    <dgm:cxn modelId="{9FE91097-0072-4066-8C63-1CC71184A1AD}" type="presOf" srcId="{BC415F17-2A24-497F-A9E6-4DF0E63E3092}" destId="{FA5BF9BF-7EFE-4CC6-9262-837CCF23307F}" srcOrd="0" destOrd="0" presId="urn:microsoft.com/office/officeart/2005/8/layout/venn2"/>
    <dgm:cxn modelId="{97D31BB5-6F8B-41FC-8A92-CE06C1783E14}" type="presOf" srcId="{45C5BB70-ED4C-4FEA-AD14-C169E304A827}" destId="{BBC8F6FD-596B-4B97-9465-6E7096A20754}" srcOrd="0" destOrd="0" presId="urn:microsoft.com/office/officeart/2005/8/layout/venn2"/>
    <dgm:cxn modelId="{4E7661D1-8A6A-4E6C-8E24-57625E84AFDE}" type="presParOf" srcId="{BBC8F6FD-596B-4B97-9465-6E7096A20754}" destId="{36DD2B8F-7C00-4D41-A589-C7DF24063471}" srcOrd="0" destOrd="0" presId="urn:microsoft.com/office/officeart/2005/8/layout/venn2"/>
    <dgm:cxn modelId="{40F9C2E4-7C2A-4591-9F2C-F99A9AD59082}" type="presParOf" srcId="{36DD2B8F-7C00-4D41-A589-C7DF24063471}" destId="{9CEE6EA7-689F-480E-AC78-F1E68F3C25BC}" srcOrd="0" destOrd="0" presId="urn:microsoft.com/office/officeart/2005/8/layout/venn2"/>
    <dgm:cxn modelId="{79146432-C758-445C-9DC7-6F4E7E770EF3}" type="presParOf" srcId="{36DD2B8F-7C00-4D41-A589-C7DF24063471}" destId="{A360EB88-1404-424E-B60F-998E2DF397DD}" srcOrd="1" destOrd="0" presId="urn:microsoft.com/office/officeart/2005/8/layout/venn2"/>
    <dgm:cxn modelId="{C58579FE-543A-4DBB-BFD7-C2483311FFE7}" type="presParOf" srcId="{BBC8F6FD-596B-4B97-9465-6E7096A20754}" destId="{AF3AB454-E52E-4CF3-A797-054CB57A3BAB}" srcOrd="1" destOrd="0" presId="urn:microsoft.com/office/officeart/2005/8/layout/venn2"/>
    <dgm:cxn modelId="{63478894-FC72-4D19-AC8B-4001E55A59D0}" type="presParOf" srcId="{AF3AB454-E52E-4CF3-A797-054CB57A3BAB}" destId="{FA5BF9BF-7EFE-4CC6-9262-837CCF23307F}" srcOrd="0" destOrd="0" presId="urn:microsoft.com/office/officeart/2005/8/layout/venn2"/>
    <dgm:cxn modelId="{1FD7171C-F4C2-4E2B-969D-9DD2C198C925}" type="presParOf" srcId="{AF3AB454-E52E-4CF3-A797-054CB57A3BAB}" destId="{133E11BA-0847-4FAF-B330-D715D40791D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8FFDA9-5215-4FAA-9F6F-AB1F46249E92}"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GB"/>
        </a:p>
      </dgm:t>
    </dgm:pt>
    <dgm:pt modelId="{A8A4BF56-EC2A-4EE9-9446-6C214C688F48}">
      <dgm:prSet phldrT="[Text]"/>
      <dgm:spPr/>
      <dgm:t>
        <a:bodyPr/>
        <a:lstStyle/>
        <a:p>
          <a:r>
            <a:rPr lang="en-US" dirty="0" err="1"/>
            <a:t>Recognise</a:t>
          </a:r>
          <a:endParaRPr lang="en-GB" dirty="0"/>
        </a:p>
      </dgm:t>
    </dgm:pt>
    <dgm:pt modelId="{8BCE9E56-0F5D-42C0-9B88-A4AA4C94973E}" type="parTrans" cxnId="{84989A17-FBC9-4C00-8FA8-4755BEFDA9AD}">
      <dgm:prSet/>
      <dgm:spPr/>
      <dgm:t>
        <a:bodyPr/>
        <a:lstStyle/>
        <a:p>
          <a:endParaRPr lang="en-GB"/>
        </a:p>
      </dgm:t>
    </dgm:pt>
    <dgm:pt modelId="{A3C2BD24-AC52-4AE8-9F8F-BE626DA8807B}" type="sibTrans" cxnId="{84989A17-FBC9-4C00-8FA8-4755BEFDA9AD}">
      <dgm:prSet/>
      <dgm:spPr/>
      <dgm:t>
        <a:bodyPr/>
        <a:lstStyle/>
        <a:p>
          <a:endParaRPr lang="en-GB"/>
        </a:p>
      </dgm:t>
    </dgm:pt>
    <dgm:pt modelId="{FEAE9147-AD0F-47DC-8061-B01E2EA1885B}">
      <dgm:prSet phldrT="[Text]"/>
      <dgm:spPr/>
      <dgm:t>
        <a:bodyPr/>
        <a:lstStyle/>
        <a:p>
          <a:r>
            <a:rPr lang="en-US" dirty="0"/>
            <a:t>Data</a:t>
          </a:r>
          <a:endParaRPr lang="en-GB" dirty="0"/>
        </a:p>
      </dgm:t>
    </dgm:pt>
    <dgm:pt modelId="{A0E0EF6E-58DC-4F56-8C8C-6EDAB4E42D04}" type="parTrans" cxnId="{1F4A319A-784F-45AC-BCF8-1237E159C510}">
      <dgm:prSet/>
      <dgm:spPr/>
      <dgm:t>
        <a:bodyPr/>
        <a:lstStyle/>
        <a:p>
          <a:endParaRPr lang="en-GB"/>
        </a:p>
      </dgm:t>
    </dgm:pt>
    <dgm:pt modelId="{6D02E114-CA49-4332-9530-EDA2EEA50CB7}" type="sibTrans" cxnId="{1F4A319A-784F-45AC-BCF8-1237E159C510}">
      <dgm:prSet/>
      <dgm:spPr/>
      <dgm:t>
        <a:bodyPr/>
        <a:lstStyle/>
        <a:p>
          <a:endParaRPr lang="en-GB"/>
        </a:p>
      </dgm:t>
    </dgm:pt>
    <dgm:pt modelId="{1459EF5F-1B51-405B-AD60-465A3DA35E32}">
      <dgm:prSet phldrT="[Text]"/>
      <dgm:spPr/>
      <dgm:t>
        <a:bodyPr/>
        <a:lstStyle/>
        <a:p>
          <a:r>
            <a:rPr lang="en-US" dirty="0"/>
            <a:t>Engage</a:t>
          </a:r>
          <a:endParaRPr lang="en-GB" dirty="0"/>
        </a:p>
      </dgm:t>
    </dgm:pt>
    <dgm:pt modelId="{CD97FFD6-6FA9-475C-96AA-EE092EAC3A05}" type="parTrans" cxnId="{A68A4CE0-6130-4240-BE41-932DE61C83BC}">
      <dgm:prSet/>
      <dgm:spPr/>
      <dgm:t>
        <a:bodyPr/>
        <a:lstStyle/>
        <a:p>
          <a:endParaRPr lang="en-GB"/>
        </a:p>
      </dgm:t>
    </dgm:pt>
    <dgm:pt modelId="{027BB0A0-289E-4934-9BC3-6C73C751A391}" type="sibTrans" cxnId="{A68A4CE0-6130-4240-BE41-932DE61C83BC}">
      <dgm:prSet/>
      <dgm:spPr/>
      <dgm:t>
        <a:bodyPr/>
        <a:lstStyle/>
        <a:p>
          <a:endParaRPr lang="en-GB"/>
        </a:p>
      </dgm:t>
    </dgm:pt>
    <dgm:pt modelId="{00E602FA-BA27-4572-BACB-4C3096597C3A}">
      <dgm:prSet phldrT="[Text]"/>
      <dgm:spPr/>
      <dgm:t>
        <a:bodyPr/>
        <a:lstStyle/>
        <a:p>
          <a:r>
            <a:rPr lang="en-US" dirty="0"/>
            <a:t>Culture</a:t>
          </a:r>
          <a:endParaRPr lang="en-GB" dirty="0"/>
        </a:p>
      </dgm:t>
    </dgm:pt>
    <dgm:pt modelId="{91997F2A-63AB-47A2-87FA-0ED59B0A0CE3}" type="parTrans" cxnId="{BDBA5CEE-F8F5-4963-A2C7-67872C848AD6}">
      <dgm:prSet/>
      <dgm:spPr/>
      <dgm:t>
        <a:bodyPr/>
        <a:lstStyle/>
        <a:p>
          <a:endParaRPr lang="en-GB"/>
        </a:p>
      </dgm:t>
    </dgm:pt>
    <dgm:pt modelId="{9F15EEBA-F8B3-44C7-8D12-1502C8974807}" type="sibTrans" cxnId="{BDBA5CEE-F8F5-4963-A2C7-67872C848AD6}">
      <dgm:prSet/>
      <dgm:spPr/>
      <dgm:t>
        <a:bodyPr/>
        <a:lstStyle/>
        <a:p>
          <a:endParaRPr lang="en-GB"/>
        </a:p>
      </dgm:t>
    </dgm:pt>
    <dgm:pt modelId="{58BD3DE4-B15D-488F-B5CE-3DA3EAAF4FF3}">
      <dgm:prSet phldrT="[Text]"/>
      <dgm:spPr/>
      <dgm:t>
        <a:bodyPr/>
        <a:lstStyle/>
        <a:p>
          <a:r>
            <a:rPr lang="en-US" dirty="0"/>
            <a:t>Embed</a:t>
          </a:r>
          <a:endParaRPr lang="en-GB" dirty="0"/>
        </a:p>
      </dgm:t>
    </dgm:pt>
    <dgm:pt modelId="{7302D790-D12E-4F44-B72E-3A26E0561AC9}" type="parTrans" cxnId="{4BA28FCA-FF9B-4D57-83B7-9764CF61745F}">
      <dgm:prSet/>
      <dgm:spPr/>
      <dgm:t>
        <a:bodyPr/>
        <a:lstStyle/>
        <a:p>
          <a:endParaRPr lang="en-GB"/>
        </a:p>
      </dgm:t>
    </dgm:pt>
    <dgm:pt modelId="{54920943-D930-47D4-A73A-5DB80C1E975B}" type="sibTrans" cxnId="{4BA28FCA-FF9B-4D57-83B7-9764CF61745F}">
      <dgm:prSet/>
      <dgm:spPr/>
      <dgm:t>
        <a:bodyPr/>
        <a:lstStyle/>
        <a:p>
          <a:endParaRPr lang="en-GB"/>
        </a:p>
      </dgm:t>
    </dgm:pt>
    <dgm:pt modelId="{616EF67B-946B-47FF-A1A7-47B1AC1C54B0}">
      <dgm:prSet/>
      <dgm:spPr/>
      <dgm:t>
        <a:bodyPr/>
        <a:lstStyle/>
        <a:p>
          <a:r>
            <a:rPr lang="en-US" dirty="0"/>
            <a:t>Training</a:t>
          </a:r>
          <a:endParaRPr lang="en-GB" dirty="0"/>
        </a:p>
      </dgm:t>
    </dgm:pt>
    <dgm:pt modelId="{A5A95DFF-180E-40F3-ADD9-3544C40F8486}" type="parTrans" cxnId="{DB8ED077-7BF4-400C-A644-8961B8BBE6AC}">
      <dgm:prSet/>
      <dgm:spPr/>
      <dgm:t>
        <a:bodyPr/>
        <a:lstStyle/>
        <a:p>
          <a:endParaRPr lang="en-GB"/>
        </a:p>
      </dgm:t>
    </dgm:pt>
    <dgm:pt modelId="{78B2A4C5-D61E-4076-BBD1-0AA3EFD0B1DE}" type="sibTrans" cxnId="{DB8ED077-7BF4-400C-A644-8961B8BBE6AC}">
      <dgm:prSet/>
      <dgm:spPr/>
      <dgm:t>
        <a:bodyPr/>
        <a:lstStyle/>
        <a:p>
          <a:endParaRPr lang="en-GB"/>
        </a:p>
      </dgm:t>
    </dgm:pt>
    <dgm:pt modelId="{C57CF333-1203-42F6-8CCB-0A7880D10907}">
      <dgm:prSet/>
      <dgm:spPr/>
      <dgm:t>
        <a:bodyPr/>
        <a:lstStyle/>
        <a:p>
          <a:r>
            <a:rPr lang="en-US" dirty="0"/>
            <a:t>Networks</a:t>
          </a:r>
          <a:endParaRPr lang="en-GB" dirty="0"/>
        </a:p>
      </dgm:t>
    </dgm:pt>
    <dgm:pt modelId="{FB52EF07-4C7F-4E0F-86FD-7D73FF3B2C00}" type="parTrans" cxnId="{96177CB1-945B-425B-933E-541FDB494679}">
      <dgm:prSet/>
      <dgm:spPr/>
      <dgm:t>
        <a:bodyPr/>
        <a:lstStyle/>
        <a:p>
          <a:endParaRPr lang="en-GB"/>
        </a:p>
      </dgm:t>
    </dgm:pt>
    <dgm:pt modelId="{7C9AB9DF-D56E-45D4-A28D-B898D6E162AD}" type="sibTrans" cxnId="{96177CB1-945B-425B-933E-541FDB494679}">
      <dgm:prSet/>
      <dgm:spPr/>
      <dgm:t>
        <a:bodyPr/>
        <a:lstStyle/>
        <a:p>
          <a:endParaRPr lang="en-GB"/>
        </a:p>
      </dgm:t>
    </dgm:pt>
    <dgm:pt modelId="{03E7F5BA-DE97-48C6-B7F5-C9309AD524CD}">
      <dgm:prSet/>
      <dgm:spPr/>
      <dgm:t>
        <a:bodyPr/>
        <a:lstStyle/>
        <a:p>
          <a:r>
            <a:rPr lang="en-US" dirty="0"/>
            <a:t>Educate</a:t>
          </a:r>
          <a:endParaRPr lang="en-GB" dirty="0"/>
        </a:p>
      </dgm:t>
    </dgm:pt>
    <dgm:pt modelId="{FEEB1A2E-325D-4B4E-B998-15B55024C0B7}" type="parTrans" cxnId="{732B8A4A-18CC-4C9C-850C-567A06698931}">
      <dgm:prSet/>
      <dgm:spPr/>
      <dgm:t>
        <a:bodyPr/>
        <a:lstStyle/>
        <a:p>
          <a:endParaRPr lang="en-GB"/>
        </a:p>
      </dgm:t>
    </dgm:pt>
    <dgm:pt modelId="{6E118615-D6BA-47E1-B99B-E1B188B9F685}" type="sibTrans" cxnId="{732B8A4A-18CC-4C9C-850C-567A06698931}">
      <dgm:prSet/>
      <dgm:spPr/>
      <dgm:t>
        <a:bodyPr/>
        <a:lstStyle/>
        <a:p>
          <a:endParaRPr lang="en-GB"/>
        </a:p>
      </dgm:t>
    </dgm:pt>
    <dgm:pt modelId="{E226C8DB-E42E-4DCC-8CDD-29325A53AEAF}">
      <dgm:prSet/>
      <dgm:spPr/>
      <dgm:t>
        <a:bodyPr/>
        <a:lstStyle/>
        <a:p>
          <a:r>
            <a:rPr lang="en-US" dirty="0"/>
            <a:t>Champion</a:t>
          </a:r>
          <a:endParaRPr lang="en-GB" dirty="0"/>
        </a:p>
      </dgm:t>
    </dgm:pt>
    <dgm:pt modelId="{6B1BA8F5-10FF-47A0-8A32-259EDB4A7C91}" type="parTrans" cxnId="{521F6ADF-ECED-4E0A-B7D2-AAD6EC632555}">
      <dgm:prSet/>
      <dgm:spPr/>
      <dgm:t>
        <a:bodyPr/>
        <a:lstStyle/>
        <a:p>
          <a:endParaRPr lang="en-GB"/>
        </a:p>
      </dgm:t>
    </dgm:pt>
    <dgm:pt modelId="{8E6F9238-B668-4371-AD54-CDC75938C0DE}" type="sibTrans" cxnId="{521F6ADF-ECED-4E0A-B7D2-AAD6EC632555}">
      <dgm:prSet/>
      <dgm:spPr/>
      <dgm:t>
        <a:bodyPr/>
        <a:lstStyle/>
        <a:p>
          <a:endParaRPr lang="en-GB"/>
        </a:p>
      </dgm:t>
    </dgm:pt>
    <dgm:pt modelId="{B2996034-7076-423A-ADD8-8D5FF08F40C7}">
      <dgm:prSet/>
      <dgm:spPr/>
      <dgm:t>
        <a:bodyPr/>
        <a:lstStyle/>
        <a:p>
          <a:r>
            <a:rPr lang="en-US" dirty="0"/>
            <a:t>Listen</a:t>
          </a:r>
          <a:endParaRPr lang="en-GB" dirty="0"/>
        </a:p>
      </dgm:t>
    </dgm:pt>
    <dgm:pt modelId="{FBD5BB7C-A87B-455F-B23E-41E73E941E3B}" type="parTrans" cxnId="{1FE07E20-60B1-4403-8552-A6A8A960B578}">
      <dgm:prSet/>
      <dgm:spPr/>
      <dgm:t>
        <a:bodyPr/>
        <a:lstStyle/>
        <a:p>
          <a:endParaRPr lang="en-GB"/>
        </a:p>
      </dgm:t>
    </dgm:pt>
    <dgm:pt modelId="{AAE2A4DE-442B-4759-A733-E39637423A89}" type="sibTrans" cxnId="{1FE07E20-60B1-4403-8552-A6A8A960B578}">
      <dgm:prSet/>
      <dgm:spPr/>
      <dgm:t>
        <a:bodyPr/>
        <a:lstStyle/>
        <a:p>
          <a:endParaRPr lang="en-GB"/>
        </a:p>
      </dgm:t>
    </dgm:pt>
    <dgm:pt modelId="{BAA18C0E-747C-42AE-8B61-4B3BD97699EE}" type="pres">
      <dgm:prSet presAssocID="{DC8FFDA9-5215-4FAA-9F6F-AB1F46249E92}" presName="diagram" presStyleCnt="0">
        <dgm:presLayoutVars>
          <dgm:dir/>
          <dgm:resizeHandles val="exact"/>
        </dgm:presLayoutVars>
      </dgm:prSet>
      <dgm:spPr/>
    </dgm:pt>
    <dgm:pt modelId="{1DD0D0B4-609F-4E92-AB7F-CE3B6B29C266}" type="pres">
      <dgm:prSet presAssocID="{A8A4BF56-EC2A-4EE9-9446-6C214C688F48}" presName="node" presStyleLbl="node1" presStyleIdx="0" presStyleCnt="10">
        <dgm:presLayoutVars>
          <dgm:bulletEnabled val="1"/>
        </dgm:presLayoutVars>
      </dgm:prSet>
      <dgm:spPr/>
    </dgm:pt>
    <dgm:pt modelId="{5F894FBF-35D2-494E-BEDC-3C3BA14A2507}" type="pres">
      <dgm:prSet presAssocID="{A3C2BD24-AC52-4AE8-9F8F-BE626DA8807B}" presName="sibTrans" presStyleCnt="0"/>
      <dgm:spPr/>
    </dgm:pt>
    <dgm:pt modelId="{EB4F395F-67D3-4799-B1E9-1B27C925C0C3}" type="pres">
      <dgm:prSet presAssocID="{FEAE9147-AD0F-47DC-8061-B01E2EA1885B}" presName="node" presStyleLbl="node1" presStyleIdx="1" presStyleCnt="10">
        <dgm:presLayoutVars>
          <dgm:bulletEnabled val="1"/>
        </dgm:presLayoutVars>
      </dgm:prSet>
      <dgm:spPr/>
    </dgm:pt>
    <dgm:pt modelId="{F59F0944-8816-4842-A798-CD6C5905CBD7}" type="pres">
      <dgm:prSet presAssocID="{6D02E114-CA49-4332-9530-EDA2EEA50CB7}" presName="sibTrans" presStyleCnt="0"/>
      <dgm:spPr/>
    </dgm:pt>
    <dgm:pt modelId="{5D6B250C-3192-4033-9A6D-A2E7E8CFA193}" type="pres">
      <dgm:prSet presAssocID="{1459EF5F-1B51-405B-AD60-465A3DA35E32}" presName="node" presStyleLbl="node1" presStyleIdx="2" presStyleCnt="10">
        <dgm:presLayoutVars>
          <dgm:bulletEnabled val="1"/>
        </dgm:presLayoutVars>
      </dgm:prSet>
      <dgm:spPr/>
    </dgm:pt>
    <dgm:pt modelId="{05123BA9-0728-45F3-A825-740B1BD287E3}" type="pres">
      <dgm:prSet presAssocID="{027BB0A0-289E-4934-9BC3-6C73C751A391}" presName="sibTrans" presStyleCnt="0"/>
      <dgm:spPr/>
    </dgm:pt>
    <dgm:pt modelId="{69A70E35-C1A1-4090-8FFA-F30D4B64E90B}" type="pres">
      <dgm:prSet presAssocID="{B2996034-7076-423A-ADD8-8D5FF08F40C7}" presName="node" presStyleLbl="node1" presStyleIdx="3" presStyleCnt="10">
        <dgm:presLayoutVars>
          <dgm:bulletEnabled val="1"/>
        </dgm:presLayoutVars>
      </dgm:prSet>
      <dgm:spPr/>
    </dgm:pt>
    <dgm:pt modelId="{2D9B474A-DA9A-44E7-A861-7D6B5D9594DF}" type="pres">
      <dgm:prSet presAssocID="{AAE2A4DE-442B-4759-A733-E39637423A89}" presName="sibTrans" presStyleCnt="0"/>
      <dgm:spPr/>
    </dgm:pt>
    <dgm:pt modelId="{CD3E8945-278F-415E-A3F6-CD0FA6199A0C}" type="pres">
      <dgm:prSet presAssocID="{00E602FA-BA27-4572-BACB-4C3096597C3A}" presName="node" presStyleLbl="node1" presStyleIdx="4" presStyleCnt="10">
        <dgm:presLayoutVars>
          <dgm:bulletEnabled val="1"/>
        </dgm:presLayoutVars>
      </dgm:prSet>
      <dgm:spPr/>
    </dgm:pt>
    <dgm:pt modelId="{BD31EB25-8264-4C99-A26E-B0C7E4061A55}" type="pres">
      <dgm:prSet presAssocID="{9F15EEBA-F8B3-44C7-8D12-1502C8974807}" presName="sibTrans" presStyleCnt="0"/>
      <dgm:spPr/>
    </dgm:pt>
    <dgm:pt modelId="{15505AC6-CA69-423B-92E9-888EFB0FF541}" type="pres">
      <dgm:prSet presAssocID="{58BD3DE4-B15D-488F-B5CE-3DA3EAAF4FF3}" presName="node" presStyleLbl="node1" presStyleIdx="5" presStyleCnt="10">
        <dgm:presLayoutVars>
          <dgm:bulletEnabled val="1"/>
        </dgm:presLayoutVars>
      </dgm:prSet>
      <dgm:spPr/>
    </dgm:pt>
    <dgm:pt modelId="{612C0FEF-1647-4632-AF9E-4674F8DCE444}" type="pres">
      <dgm:prSet presAssocID="{54920943-D930-47D4-A73A-5DB80C1E975B}" presName="sibTrans" presStyleCnt="0"/>
      <dgm:spPr/>
    </dgm:pt>
    <dgm:pt modelId="{7DD552FD-1B47-4154-9B74-A03022A6483C}" type="pres">
      <dgm:prSet presAssocID="{616EF67B-946B-47FF-A1A7-47B1AC1C54B0}" presName="node" presStyleLbl="node1" presStyleIdx="6" presStyleCnt="10">
        <dgm:presLayoutVars>
          <dgm:bulletEnabled val="1"/>
        </dgm:presLayoutVars>
      </dgm:prSet>
      <dgm:spPr/>
    </dgm:pt>
    <dgm:pt modelId="{DF3FF054-1DB0-4E2C-89B3-53326A8FF886}" type="pres">
      <dgm:prSet presAssocID="{78B2A4C5-D61E-4076-BBD1-0AA3EFD0B1DE}" presName="sibTrans" presStyleCnt="0"/>
      <dgm:spPr/>
    </dgm:pt>
    <dgm:pt modelId="{29B5A01E-93EE-4A8D-81D1-691B008068C7}" type="pres">
      <dgm:prSet presAssocID="{C57CF333-1203-42F6-8CCB-0A7880D10907}" presName="node" presStyleLbl="node1" presStyleIdx="7" presStyleCnt="10">
        <dgm:presLayoutVars>
          <dgm:bulletEnabled val="1"/>
        </dgm:presLayoutVars>
      </dgm:prSet>
      <dgm:spPr/>
    </dgm:pt>
    <dgm:pt modelId="{2A6A7DB3-4EB2-4A9F-BA61-FC17F0943B10}" type="pres">
      <dgm:prSet presAssocID="{7C9AB9DF-D56E-45D4-A28D-B898D6E162AD}" presName="sibTrans" presStyleCnt="0"/>
      <dgm:spPr/>
    </dgm:pt>
    <dgm:pt modelId="{C531D8BC-2DD4-4A32-BD32-E5B9472E2B8B}" type="pres">
      <dgm:prSet presAssocID="{03E7F5BA-DE97-48C6-B7F5-C9309AD524CD}" presName="node" presStyleLbl="node1" presStyleIdx="8" presStyleCnt="10">
        <dgm:presLayoutVars>
          <dgm:bulletEnabled val="1"/>
        </dgm:presLayoutVars>
      </dgm:prSet>
      <dgm:spPr/>
    </dgm:pt>
    <dgm:pt modelId="{857B033E-55F5-4D09-807F-FA8C5F53AFBB}" type="pres">
      <dgm:prSet presAssocID="{6E118615-D6BA-47E1-B99B-E1B188B9F685}" presName="sibTrans" presStyleCnt="0"/>
      <dgm:spPr/>
    </dgm:pt>
    <dgm:pt modelId="{3BCE8F87-AC32-4A16-AD13-9CDE2C456A2C}" type="pres">
      <dgm:prSet presAssocID="{E226C8DB-E42E-4DCC-8CDD-29325A53AEAF}" presName="node" presStyleLbl="node1" presStyleIdx="9" presStyleCnt="10">
        <dgm:presLayoutVars>
          <dgm:bulletEnabled val="1"/>
        </dgm:presLayoutVars>
      </dgm:prSet>
      <dgm:spPr/>
    </dgm:pt>
  </dgm:ptLst>
  <dgm:cxnLst>
    <dgm:cxn modelId="{074C8117-74E4-46D1-BE64-DFD05784A7C1}" type="presOf" srcId="{A8A4BF56-EC2A-4EE9-9446-6C214C688F48}" destId="{1DD0D0B4-609F-4E92-AB7F-CE3B6B29C266}" srcOrd="0" destOrd="0" presId="urn:microsoft.com/office/officeart/2005/8/layout/default"/>
    <dgm:cxn modelId="{84989A17-FBC9-4C00-8FA8-4755BEFDA9AD}" srcId="{DC8FFDA9-5215-4FAA-9F6F-AB1F46249E92}" destId="{A8A4BF56-EC2A-4EE9-9446-6C214C688F48}" srcOrd="0" destOrd="0" parTransId="{8BCE9E56-0F5D-42C0-9B88-A4AA4C94973E}" sibTransId="{A3C2BD24-AC52-4AE8-9F8F-BE626DA8807B}"/>
    <dgm:cxn modelId="{CE87081C-A516-4381-8DE3-EC1E4D47D1E0}" type="presOf" srcId="{616EF67B-946B-47FF-A1A7-47B1AC1C54B0}" destId="{7DD552FD-1B47-4154-9B74-A03022A6483C}" srcOrd="0" destOrd="0" presId="urn:microsoft.com/office/officeart/2005/8/layout/default"/>
    <dgm:cxn modelId="{1FE07E20-60B1-4403-8552-A6A8A960B578}" srcId="{DC8FFDA9-5215-4FAA-9F6F-AB1F46249E92}" destId="{B2996034-7076-423A-ADD8-8D5FF08F40C7}" srcOrd="3" destOrd="0" parTransId="{FBD5BB7C-A87B-455F-B23E-41E73E941E3B}" sibTransId="{AAE2A4DE-442B-4759-A733-E39637423A89}"/>
    <dgm:cxn modelId="{732B8A4A-18CC-4C9C-850C-567A06698931}" srcId="{DC8FFDA9-5215-4FAA-9F6F-AB1F46249E92}" destId="{03E7F5BA-DE97-48C6-B7F5-C9309AD524CD}" srcOrd="8" destOrd="0" parTransId="{FEEB1A2E-325D-4B4E-B998-15B55024C0B7}" sibTransId="{6E118615-D6BA-47E1-B99B-E1B188B9F685}"/>
    <dgm:cxn modelId="{41BEBF55-0B8A-481B-8D44-679E88F6273B}" type="presOf" srcId="{1459EF5F-1B51-405B-AD60-465A3DA35E32}" destId="{5D6B250C-3192-4033-9A6D-A2E7E8CFA193}" srcOrd="0" destOrd="0" presId="urn:microsoft.com/office/officeart/2005/8/layout/default"/>
    <dgm:cxn modelId="{DB8ED077-7BF4-400C-A644-8961B8BBE6AC}" srcId="{DC8FFDA9-5215-4FAA-9F6F-AB1F46249E92}" destId="{616EF67B-946B-47FF-A1A7-47B1AC1C54B0}" srcOrd="6" destOrd="0" parTransId="{A5A95DFF-180E-40F3-ADD9-3544C40F8486}" sibTransId="{78B2A4C5-D61E-4076-BBD1-0AA3EFD0B1DE}"/>
    <dgm:cxn modelId="{FD67C180-C6F7-4558-A255-8FD5EEF42A6D}" type="presOf" srcId="{DC8FFDA9-5215-4FAA-9F6F-AB1F46249E92}" destId="{BAA18C0E-747C-42AE-8B61-4B3BD97699EE}" srcOrd="0" destOrd="0" presId="urn:microsoft.com/office/officeart/2005/8/layout/default"/>
    <dgm:cxn modelId="{1F4A319A-784F-45AC-BCF8-1237E159C510}" srcId="{DC8FFDA9-5215-4FAA-9F6F-AB1F46249E92}" destId="{FEAE9147-AD0F-47DC-8061-B01E2EA1885B}" srcOrd="1" destOrd="0" parTransId="{A0E0EF6E-58DC-4F56-8C8C-6EDAB4E42D04}" sibTransId="{6D02E114-CA49-4332-9530-EDA2EEA50CB7}"/>
    <dgm:cxn modelId="{0595169E-2166-4ED3-B1B6-1353E170CAB9}" type="presOf" srcId="{58BD3DE4-B15D-488F-B5CE-3DA3EAAF4FF3}" destId="{15505AC6-CA69-423B-92E9-888EFB0FF541}" srcOrd="0" destOrd="0" presId="urn:microsoft.com/office/officeart/2005/8/layout/default"/>
    <dgm:cxn modelId="{96177CB1-945B-425B-933E-541FDB494679}" srcId="{DC8FFDA9-5215-4FAA-9F6F-AB1F46249E92}" destId="{C57CF333-1203-42F6-8CCB-0A7880D10907}" srcOrd="7" destOrd="0" parTransId="{FB52EF07-4C7F-4E0F-86FD-7D73FF3B2C00}" sibTransId="{7C9AB9DF-D56E-45D4-A28D-B898D6E162AD}"/>
    <dgm:cxn modelId="{7E77D3B2-5235-4317-9B18-FF4F3C43D9D6}" type="presOf" srcId="{03E7F5BA-DE97-48C6-B7F5-C9309AD524CD}" destId="{C531D8BC-2DD4-4A32-BD32-E5B9472E2B8B}" srcOrd="0" destOrd="0" presId="urn:microsoft.com/office/officeart/2005/8/layout/default"/>
    <dgm:cxn modelId="{A99424BC-4CDE-47A8-A11C-92B57392E758}" type="presOf" srcId="{C57CF333-1203-42F6-8CCB-0A7880D10907}" destId="{29B5A01E-93EE-4A8D-81D1-691B008068C7}" srcOrd="0" destOrd="0" presId="urn:microsoft.com/office/officeart/2005/8/layout/default"/>
    <dgm:cxn modelId="{B155CFBC-3CB6-498A-A0D0-3F6073C66C2D}" type="presOf" srcId="{00E602FA-BA27-4572-BACB-4C3096597C3A}" destId="{CD3E8945-278F-415E-A3F6-CD0FA6199A0C}" srcOrd="0" destOrd="0" presId="urn:microsoft.com/office/officeart/2005/8/layout/default"/>
    <dgm:cxn modelId="{4BA28FCA-FF9B-4D57-83B7-9764CF61745F}" srcId="{DC8FFDA9-5215-4FAA-9F6F-AB1F46249E92}" destId="{58BD3DE4-B15D-488F-B5CE-3DA3EAAF4FF3}" srcOrd="5" destOrd="0" parTransId="{7302D790-D12E-4F44-B72E-3A26E0561AC9}" sibTransId="{54920943-D930-47D4-A73A-5DB80C1E975B}"/>
    <dgm:cxn modelId="{155B82CD-E3B2-4904-9551-6DAA18AE28EE}" type="presOf" srcId="{B2996034-7076-423A-ADD8-8D5FF08F40C7}" destId="{69A70E35-C1A1-4090-8FFA-F30D4B64E90B}" srcOrd="0" destOrd="0" presId="urn:microsoft.com/office/officeart/2005/8/layout/default"/>
    <dgm:cxn modelId="{521F6ADF-ECED-4E0A-B7D2-AAD6EC632555}" srcId="{DC8FFDA9-5215-4FAA-9F6F-AB1F46249E92}" destId="{E226C8DB-E42E-4DCC-8CDD-29325A53AEAF}" srcOrd="9" destOrd="0" parTransId="{6B1BA8F5-10FF-47A0-8A32-259EDB4A7C91}" sibTransId="{8E6F9238-B668-4371-AD54-CDC75938C0DE}"/>
    <dgm:cxn modelId="{A68A4CE0-6130-4240-BE41-932DE61C83BC}" srcId="{DC8FFDA9-5215-4FAA-9F6F-AB1F46249E92}" destId="{1459EF5F-1B51-405B-AD60-465A3DA35E32}" srcOrd="2" destOrd="0" parTransId="{CD97FFD6-6FA9-475C-96AA-EE092EAC3A05}" sibTransId="{027BB0A0-289E-4934-9BC3-6C73C751A391}"/>
    <dgm:cxn modelId="{BDBA5CEE-F8F5-4963-A2C7-67872C848AD6}" srcId="{DC8FFDA9-5215-4FAA-9F6F-AB1F46249E92}" destId="{00E602FA-BA27-4572-BACB-4C3096597C3A}" srcOrd="4" destOrd="0" parTransId="{91997F2A-63AB-47A2-87FA-0ED59B0A0CE3}" sibTransId="{9F15EEBA-F8B3-44C7-8D12-1502C8974807}"/>
    <dgm:cxn modelId="{05888FF6-A54D-4C19-96E6-76C06D0D58E9}" type="presOf" srcId="{FEAE9147-AD0F-47DC-8061-B01E2EA1885B}" destId="{EB4F395F-67D3-4799-B1E9-1B27C925C0C3}" srcOrd="0" destOrd="0" presId="urn:microsoft.com/office/officeart/2005/8/layout/default"/>
    <dgm:cxn modelId="{F54671FF-EC9E-4CDD-B3F9-A0C7C52A1761}" type="presOf" srcId="{E226C8DB-E42E-4DCC-8CDD-29325A53AEAF}" destId="{3BCE8F87-AC32-4A16-AD13-9CDE2C456A2C}" srcOrd="0" destOrd="0" presId="urn:microsoft.com/office/officeart/2005/8/layout/default"/>
    <dgm:cxn modelId="{DA636568-07E1-47C9-86DF-B537622A1E09}" type="presParOf" srcId="{BAA18C0E-747C-42AE-8B61-4B3BD97699EE}" destId="{1DD0D0B4-609F-4E92-AB7F-CE3B6B29C266}" srcOrd="0" destOrd="0" presId="urn:microsoft.com/office/officeart/2005/8/layout/default"/>
    <dgm:cxn modelId="{0DEF5421-73EA-4A25-872F-6B220F00C752}" type="presParOf" srcId="{BAA18C0E-747C-42AE-8B61-4B3BD97699EE}" destId="{5F894FBF-35D2-494E-BEDC-3C3BA14A2507}" srcOrd="1" destOrd="0" presId="urn:microsoft.com/office/officeart/2005/8/layout/default"/>
    <dgm:cxn modelId="{6F473855-55D1-462F-9CB6-956CF92DA66D}" type="presParOf" srcId="{BAA18C0E-747C-42AE-8B61-4B3BD97699EE}" destId="{EB4F395F-67D3-4799-B1E9-1B27C925C0C3}" srcOrd="2" destOrd="0" presId="urn:microsoft.com/office/officeart/2005/8/layout/default"/>
    <dgm:cxn modelId="{D58651F3-5A7E-45F3-ABD2-A6F54F3C72A9}" type="presParOf" srcId="{BAA18C0E-747C-42AE-8B61-4B3BD97699EE}" destId="{F59F0944-8816-4842-A798-CD6C5905CBD7}" srcOrd="3" destOrd="0" presId="urn:microsoft.com/office/officeart/2005/8/layout/default"/>
    <dgm:cxn modelId="{F699220F-B540-408C-BB76-923AAD2343E3}" type="presParOf" srcId="{BAA18C0E-747C-42AE-8B61-4B3BD97699EE}" destId="{5D6B250C-3192-4033-9A6D-A2E7E8CFA193}" srcOrd="4" destOrd="0" presId="urn:microsoft.com/office/officeart/2005/8/layout/default"/>
    <dgm:cxn modelId="{2D9A7C84-4FB0-414D-A3A1-EF021259104C}" type="presParOf" srcId="{BAA18C0E-747C-42AE-8B61-4B3BD97699EE}" destId="{05123BA9-0728-45F3-A825-740B1BD287E3}" srcOrd="5" destOrd="0" presId="urn:microsoft.com/office/officeart/2005/8/layout/default"/>
    <dgm:cxn modelId="{322DC9A6-C49C-4093-B8DC-67EBF6DE485B}" type="presParOf" srcId="{BAA18C0E-747C-42AE-8B61-4B3BD97699EE}" destId="{69A70E35-C1A1-4090-8FFA-F30D4B64E90B}" srcOrd="6" destOrd="0" presId="urn:microsoft.com/office/officeart/2005/8/layout/default"/>
    <dgm:cxn modelId="{894C68C9-6CA8-4E1B-A56B-292FBFB2D49D}" type="presParOf" srcId="{BAA18C0E-747C-42AE-8B61-4B3BD97699EE}" destId="{2D9B474A-DA9A-44E7-A861-7D6B5D9594DF}" srcOrd="7" destOrd="0" presId="urn:microsoft.com/office/officeart/2005/8/layout/default"/>
    <dgm:cxn modelId="{6C063B54-AC16-45F6-B5A2-A91225D495F0}" type="presParOf" srcId="{BAA18C0E-747C-42AE-8B61-4B3BD97699EE}" destId="{CD3E8945-278F-415E-A3F6-CD0FA6199A0C}" srcOrd="8" destOrd="0" presId="urn:microsoft.com/office/officeart/2005/8/layout/default"/>
    <dgm:cxn modelId="{2C0758B0-03EA-48CD-8BC0-BA41511C7821}" type="presParOf" srcId="{BAA18C0E-747C-42AE-8B61-4B3BD97699EE}" destId="{BD31EB25-8264-4C99-A26E-B0C7E4061A55}" srcOrd="9" destOrd="0" presId="urn:microsoft.com/office/officeart/2005/8/layout/default"/>
    <dgm:cxn modelId="{BA37EE7B-F4D0-476E-B521-2A7E4BE7DD6E}" type="presParOf" srcId="{BAA18C0E-747C-42AE-8B61-4B3BD97699EE}" destId="{15505AC6-CA69-423B-92E9-888EFB0FF541}" srcOrd="10" destOrd="0" presId="urn:microsoft.com/office/officeart/2005/8/layout/default"/>
    <dgm:cxn modelId="{AEC59BEA-0F58-4F66-8A08-362798CA2E2F}" type="presParOf" srcId="{BAA18C0E-747C-42AE-8B61-4B3BD97699EE}" destId="{612C0FEF-1647-4632-AF9E-4674F8DCE444}" srcOrd="11" destOrd="0" presId="urn:microsoft.com/office/officeart/2005/8/layout/default"/>
    <dgm:cxn modelId="{1D4A21E9-7921-4F33-A755-DC0B6ACFD8A0}" type="presParOf" srcId="{BAA18C0E-747C-42AE-8B61-4B3BD97699EE}" destId="{7DD552FD-1B47-4154-9B74-A03022A6483C}" srcOrd="12" destOrd="0" presId="urn:microsoft.com/office/officeart/2005/8/layout/default"/>
    <dgm:cxn modelId="{B8EF61D2-7A70-4018-9776-8BF59E24B082}" type="presParOf" srcId="{BAA18C0E-747C-42AE-8B61-4B3BD97699EE}" destId="{DF3FF054-1DB0-4E2C-89B3-53326A8FF886}" srcOrd="13" destOrd="0" presId="urn:microsoft.com/office/officeart/2005/8/layout/default"/>
    <dgm:cxn modelId="{EF1D6426-ACF1-4230-AB80-D618BA0B8443}" type="presParOf" srcId="{BAA18C0E-747C-42AE-8B61-4B3BD97699EE}" destId="{29B5A01E-93EE-4A8D-81D1-691B008068C7}" srcOrd="14" destOrd="0" presId="urn:microsoft.com/office/officeart/2005/8/layout/default"/>
    <dgm:cxn modelId="{F7C0FC2D-8EB3-4756-B07A-C3D166E65274}" type="presParOf" srcId="{BAA18C0E-747C-42AE-8B61-4B3BD97699EE}" destId="{2A6A7DB3-4EB2-4A9F-BA61-FC17F0943B10}" srcOrd="15" destOrd="0" presId="urn:microsoft.com/office/officeart/2005/8/layout/default"/>
    <dgm:cxn modelId="{FF5ECC1F-28F2-4652-8828-35ADD4D56800}" type="presParOf" srcId="{BAA18C0E-747C-42AE-8B61-4B3BD97699EE}" destId="{C531D8BC-2DD4-4A32-BD32-E5B9472E2B8B}" srcOrd="16" destOrd="0" presId="urn:microsoft.com/office/officeart/2005/8/layout/default"/>
    <dgm:cxn modelId="{A734FD2E-A397-4EBD-B269-1C103511CC6D}" type="presParOf" srcId="{BAA18C0E-747C-42AE-8B61-4B3BD97699EE}" destId="{857B033E-55F5-4D09-807F-FA8C5F53AFBB}" srcOrd="17" destOrd="0" presId="urn:microsoft.com/office/officeart/2005/8/layout/default"/>
    <dgm:cxn modelId="{EB39214B-BAAC-462B-865D-F02FD817B39D}" type="presParOf" srcId="{BAA18C0E-747C-42AE-8B61-4B3BD97699EE}" destId="{3BCE8F87-AC32-4A16-AD13-9CDE2C456A2C}"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E6EA7-689F-480E-AC78-F1E68F3C25BC}">
      <dsp:nvSpPr>
        <dsp:cNvPr id="0" name=""/>
        <dsp:cNvSpPr/>
      </dsp:nvSpPr>
      <dsp:spPr>
        <a:xfrm>
          <a:off x="1227824" y="0"/>
          <a:ext cx="4914533" cy="4914533"/>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Concern</a:t>
          </a:r>
          <a:endParaRPr lang="en-GB" sz="2500" kern="1200" dirty="0"/>
        </a:p>
      </dsp:txBody>
      <dsp:txXfrm>
        <a:off x="2826276" y="245726"/>
        <a:ext cx="1717629" cy="737179"/>
      </dsp:txXfrm>
    </dsp:sp>
    <dsp:sp modelId="{FA5BF9BF-7EFE-4CC6-9262-837CCF23307F}">
      <dsp:nvSpPr>
        <dsp:cNvPr id="0" name=""/>
        <dsp:cNvSpPr/>
      </dsp:nvSpPr>
      <dsp:spPr>
        <a:xfrm>
          <a:off x="1842141" y="1228633"/>
          <a:ext cx="3685899" cy="3685899"/>
        </a:xfrm>
        <a:prstGeom prst="ellipse">
          <a:avLst/>
        </a:prstGeom>
        <a:gradFill rotWithShape="0">
          <a:gsLst>
            <a:gs pos="0">
              <a:schemeClr val="accent2">
                <a:hueOff val="1169908"/>
                <a:satOff val="1444"/>
                <a:lumOff val="9216"/>
                <a:alphaOff val="0"/>
                <a:tint val="96000"/>
                <a:lumMod val="100000"/>
              </a:schemeClr>
            </a:gs>
            <a:gs pos="78000">
              <a:schemeClr val="accent2">
                <a:hueOff val="1169908"/>
                <a:satOff val="1444"/>
                <a:lumOff val="921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Influence</a:t>
          </a:r>
          <a:endParaRPr lang="en-GB" sz="2500" kern="1200" dirty="0"/>
        </a:p>
      </dsp:txBody>
      <dsp:txXfrm>
        <a:off x="2826276" y="1459001"/>
        <a:ext cx="1717629" cy="691106"/>
      </dsp:txXfrm>
    </dsp:sp>
    <dsp:sp modelId="{6CCB4C60-8F74-4A61-B048-31B35CF58008}">
      <dsp:nvSpPr>
        <dsp:cNvPr id="0" name=""/>
        <dsp:cNvSpPr/>
      </dsp:nvSpPr>
      <dsp:spPr>
        <a:xfrm>
          <a:off x="2456458" y="2457266"/>
          <a:ext cx="2457266" cy="2457266"/>
        </a:xfrm>
        <a:prstGeom prst="ellipse">
          <a:avLst/>
        </a:prstGeom>
        <a:gradFill rotWithShape="0">
          <a:gsLst>
            <a:gs pos="0">
              <a:schemeClr val="accent2">
                <a:hueOff val="2339815"/>
                <a:satOff val="2888"/>
                <a:lumOff val="18432"/>
                <a:alphaOff val="0"/>
                <a:tint val="96000"/>
                <a:lumMod val="100000"/>
              </a:schemeClr>
            </a:gs>
            <a:gs pos="78000">
              <a:schemeClr val="accent2">
                <a:hueOff val="2339815"/>
                <a:satOff val="2888"/>
                <a:lumOff val="1843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Control</a:t>
          </a:r>
          <a:endParaRPr lang="en-GB" sz="2500" kern="1200" dirty="0"/>
        </a:p>
      </dsp:txBody>
      <dsp:txXfrm>
        <a:off x="2816316" y="3071583"/>
        <a:ext cx="1737549" cy="1228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B1999-5F24-459C-85F9-2142BC5FBF22}">
      <dsp:nvSpPr>
        <dsp:cNvPr id="0" name=""/>
        <dsp:cNvSpPr/>
      </dsp:nvSpPr>
      <dsp:spPr>
        <a:xfrm>
          <a:off x="2915131" y="1717568"/>
          <a:ext cx="2183103" cy="1888473"/>
        </a:xfrm>
        <a:prstGeom prst="hexagon">
          <a:avLst>
            <a:gd name="adj" fmla="val 28570"/>
            <a:gd name="vf" fmla="val 115470"/>
          </a:avLst>
        </a:prstGeom>
        <a:gradFill rotWithShape="0">
          <a:gsLst>
            <a:gs pos="0">
              <a:schemeClr val="accent6">
                <a:shade val="60000"/>
                <a:hueOff val="0"/>
                <a:satOff val="0"/>
                <a:lumOff val="0"/>
                <a:alphaOff val="0"/>
                <a:tint val="96000"/>
                <a:lumMod val="100000"/>
              </a:schemeClr>
            </a:gs>
            <a:gs pos="78000">
              <a:schemeClr val="accent6">
                <a:shade val="6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Anti-racism</a:t>
          </a:r>
          <a:endParaRPr lang="en-GB" sz="3600" kern="1200" dirty="0"/>
        </a:p>
      </dsp:txBody>
      <dsp:txXfrm>
        <a:off x="3276902" y="2030514"/>
        <a:ext cx="1459561" cy="1262581"/>
      </dsp:txXfrm>
    </dsp:sp>
    <dsp:sp modelId="{D2804B49-F6E3-46D7-AA36-0AEEE3FBA24F}">
      <dsp:nvSpPr>
        <dsp:cNvPr id="0" name=""/>
        <dsp:cNvSpPr/>
      </dsp:nvSpPr>
      <dsp:spPr>
        <a:xfrm>
          <a:off x="4282173" y="814061"/>
          <a:ext cx="823678" cy="709708"/>
        </a:xfrm>
        <a:prstGeom prst="hexagon">
          <a:avLst>
            <a:gd name="adj" fmla="val 28900"/>
            <a:gd name="vf" fmla="val 115470"/>
          </a:avLst>
        </a:prstGeom>
        <a:solidFill>
          <a:schemeClr val="accent6">
            <a:tint val="5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D1BA545-D2F9-45AD-BBE8-90E6C50942F1}">
      <dsp:nvSpPr>
        <dsp:cNvPr id="0" name=""/>
        <dsp:cNvSpPr/>
      </dsp:nvSpPr>
      <dsp:spPr>
        <a:xfrm>
          <a:off x="3116226" y="0"/>
          <a:ext cx="1789038" cy="1547728"/>
        </a:xfrm>
        <a:prstGeom prst="hexagon">
          <a:avLst>
            <a:gd name="adj" fmla="val 28570"/>
            <a:gd name="vf" fmla="val 115470"/>
          </a:avLst>
        </a:prstGeom>
        <a:gradFill rotWithShape="0">
          <a:gsLst>
            <a:gs pos="0">
              <a:schemeClr val="accent6">
                <a:shade val="50000"/>
                <a:hueOff val="0"/>
                <a:satOff val="0"/>
                <a:lumOff val="0"/>
                <a:alphaOff val="0"/>
                <a:tint val="96000"/>
                <a:lumMod val="100000"/>
              </a:schemeClr>
            </a:gs>
            <a:gs pos="78000">
              <a:schemeClr val="accent6">
                <a:shade val="5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Recruitment</a:t>
          </a:r>
          <a:endParaRPr lang="en-GB" sz="1600" kern="1200" dirty="0"/>
        </a:p>
      </dsp:txBody>
      <dsp:txXfrm>
        <a:off x="3412708" y="256492"/>
        <a:ext cx="1196074" cy="1034744"/>
      </dsp:txXfrm>
    </dsp:sp>
    <dsp:sp modelId="{1C683238-612F-4475-A392-8C996B6693C7}">
      <dsp:nvSpPr>
        <dsp:cNvPr id="0" name=""/>
        <dsp:cNvSpPr/>
      </dsp:nvSpPr>
      <dsp:spPr>
        <a:xfrm>
          <a:off x="5243470" y="2140837"/>
          <a:ext cx="823678" cy="709708"/>
        </a:xfrm>
        <a:prstGeom prst="hexagon">
          <a:avLst>
            <a:gd name="adj" fmla="val 28900"/>
            <a:gd name="vf" fmla="val 115470"/>
          </a:avLst>
        </a:prstGeom>
        <a:solidFill>
          <a:schemeClr val="accent6">
            <a:tint val="5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A84F139-0D59-4C15-B36A-F9D0925ACA1B}">
      <dsp:nvSpPr>
        <dsp:cNvPr id="0" name=""/>
        <dsp:cNvSpPr/>
      </dsp:nvSpPr>
      <dsp:spPr>
        <a:xfrm>
          <a:off x="4756982" y="951956"/>
          <a:ext cx="1789038" cy="1547728"/>
        </a:xfrm>
        <a:prstGeom prst="hexagon">
          <a:avLst>
            <a:gd name="adj" fmla="val 28570"/>
            <a:gd name="vf" fmla="val 115470"/>
          </a:avLst>
        </a:prstGeom>
        <a:gradFill rotWithShape="0">
          <a:gsLst>
            <a:gs pos="0">
              <a:schemeClr val="accent6">
                <a:shade val="50000"/>
                <a:hueOff val="-47596"/>
                <a:satOff val="-4335"/>
                <a:lumOff val="14806"/>
                <a:alphaOff val="0"/>
                <a:tint val="96000"/>
                <a:lumMod val="100000"/>
              </a:schemeClr>
            </a:gs>
            <a:gs pos="78000">
              <a:schemeClr val="accent6">
                <a:shade val="50000"/>
                <a:hueOff val="-47596"/>
                <a:satOff val="-4335"/>
                <a:lumOff val="14806"/>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Policies &amp; practices</a:t>
          </a:r>
          <a:endParaRPr lang="en-GB" sz="1800" kern="1200" dirty="0"/>
        </a:p>
      </dsp:txBody>
      <dsp:txXfrm>
        <a:off x="5053464" y="1208448"/>
        <a:ext cx="1196074" cy="1034744"/>
      </dsp:txXfrm>
    </dsp:sp>
    <dsp:sp modelId="{4ACFDA9B-14B3-4175-8CFF-7C7443EE1C1C}">
      <dsp:nvSpPr>
        <dsp:cNvPr id="0" name=""/>
        <dsp:cNvSpPr/>
      </dsp:nvSpPr>
      <dsp:spPr>
        <a:xfrm>
          <a:off x="4575691" y="3638518"/>
          <a:ext cx="823678" cy="709708"/>
        </a:xfrm>
        <a:prstGeom prst="hexagon">
          <a:avLst>
            <a:gd name="adj" fmla="val 28900"/>
            <a:gd name="vf" fmla="val 115470"/>
          </a:avLst>
        </a:prstGeom>
        <a:solidFill>
          <a:schemeClr val="accent6">
            <a:tint val="5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D1B5ECF-CB96-449F-8A2B-586377C2D5C7}">
      <dsp:nvSpPr>
        <dsp:cNvPr id="0" name=""/>
        <dsp:cNvSpPr/>
      </dsp:nvSpPr>
      <dsp:spPr>
        <a:xfrm>
          <a:off x="4756982" y="2823392"/>
          <a:ext cx="1789038" cy="1547728"/>
        </a:xfrm>
        <a:prstGeom prst="hexagon">
          <a:avLst>
            <a:gd name="adj" fmla="val 28570"/>
            <a:gd name="vf" fmla="val 115470"/>
          </a:avLst>
        </a:prstGeom>
        <a:gradFill rotWithShape="0">
          <a:gsLst>
            <a:gs pos="0">
              <a:schemeClr val="accent6">
                <a:shade val="50000"/>
                <a:hueOff val="-95191"/>
                <a:satOff val="-8669"/>
                <a:lumOff val="29612"/>
                <a:alphaOff val="0"/>
                <a:tint val="96000"/>
                <a:lumMod val="100000"/>
              </a:schemeClr>
            </a:gs>
            <a:gs pos="78000">
              <a:schemeClr val="accent6">
                <a:shade val="50000"/>
                <a:hueOff val="-95191"/>
                <a:satOff val="-8669"/>
                <a:lumOff val="29612"/>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 collection &amp; analysis</a:t>
          </a:r>
          <a:endParaRPr lang="en-GB" sz="1600" kern="1200" dirty="0"/>
        </a:p>
      </dsp:txBody>
      <dsp:txXfrm>
        <a:off x="5053464" y="3079884"/>
        <a:ext cx="1196074" cy="1034744"/>
      </dsp:txXfrm>
    </dsp:sp>
    <dsp:sp modelId="{C39401F1-3FB5-4CB6-BDC9-ED6E85A7AF8F}">
      <dsp:nvSpPr>
        <dsp:cNvPr id="0" name=""/>
        <dsp:cNvSpPr/>
      </dsp:nvSpPr>
      <dsp:spPr>
        <a:xfrm>
          <a:off x="2919193" y="3793983"/>
          <a:ext cx="823678" cy="709708"/>
        </a:xfrm>
        <a:prstGeom prst="hexagon">
          <a:avLst>
            <a:gd name="adj" fmla="val 28900"/>
            <a:gd name="vf" fmla="val 115470"/>
          </a:avLst>
        </a:prstGeom>
        <a:solidFill>
          <a:schemeClr val="accent6">
            <a:tint val="5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0EFA6D0-B61F-48AF-BA53-2F5D22808A1E}">
      <dsp:nvSpPr>
        <dsp:cNvPr id="0" name=""/>
        <dsp:cNvSpPr/>
      </dsp:nvSpPr>
      <dsp:spPr>
        <a:xfrm>
          <a:off x="3116226" y="3776413"/>
          <a:ext cx="1789038" cy="1547728"/>
        </a:xfrm>
        <a:prstGeom prst="hexagon">
          <a:avLst>
            <a:gd name="adj" fmla="val 28570"/>
            <a:gd name="vf" fmla="val 115470"/>
          </a:avLst>
        </a:prstGeom>
        <a:gradFill rotWithShape="0">
          <a:gsLst>
            <a:gs pos="0">
              <a:schemeClr val="accent6">
                <a:shade val="50000"/>
                <a:hueOff val="-142787"/>
                <a:satOff val="-13004"/>
                <a:lumOff val="44418"/>
                <a:alphaOff val="0"/>
                <a:tint val="96000"/>
                <a:lumMod val="100000"/>
              </a:schemeClr>
            </a:gs>
            <a:gs pos="78000">
              <a:schemeClr val="accent6">
                <a:shade val="50000"/>
                <a:hueOff val="-142787"/>
                <a:satOff val="-13004"/>
                <a:lumOff val="44418"/>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Training</a:t>
          </a:r>
          <a:endParaRPr lang="en-GB" sz="2400" kern="1200" dirty="0"/>
        </a:p>
      </dsp:txBody>
      <dsp:txXfrm>
        <a:off x="3412708" y="4032905"/>
        <a:ext cx="1196074" cy="1034744"/>
      </dsp:txXfrm>
    </dsp:sp>
    <dsp:sp modelId="{B774EF95-8BC3-4467-94AA-B831362EDBF6}">
      <dsp:nvSpPr>
        <dsp:cNvPr id="0" name=""/>
        <dsp:cNvSpPr/>
      </dsp:nvSpPr>
      <dsp:spPr>
        <a:xfrm>
          <a:off x="1942154" y="2467739"/>
          <a:ext cx="823678" cy="709708"/>
        </a:xfrm>
        <a:prstGeom prst="hexagon">
          <a:avLst>
            <a:gd name="adj" fmla="val 28900"/>
            <a:gd name="vf" fmla="val 115470"/>
          </a:avLst>
        </a:prstGeom>
        <a:solidFill>
          <a:schemeClr val="accent6">
            <a:tint val="5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C418802-57F8-43E3-B82F-BCC88E2DA88A}">
      <dsp:nvSpPr>
        <dsp:cNvPr id="0" name=""/>
        <dsp:cNvSpPr/>
      </dsp:nvSpPr>
      <dsp:spPr>
        <a:xfrm>
          <a:off x="1467853" y="2824457"/>
          <a:ext cx="1789038" cy="1547728"/>
        </a:xfrm>
        <a:prstGeom prst="hexagon">
          <a:avLst>
            <a:gd name="adj" fmla="val 28570"/>
            <a:gd name="vf" fmla="val 115470"/>
          </a:avLst>
        </a:prstGeom>
        <a:gradFill rotWithShape="0">
          <a:gsLst>
            <a:gs pos="0">
              <a:schemeClr val="accent6">
                <a:shade val="50000"/>
                <a:hueOff val="-95191"/>
                <a:satOff val="-8669"/>
                <a:lumOff val="29612"/>
                <a:alphaOff val="0"/>
                <a:tint val="96000"/>
                <a:lumMod val="100000"/>
              </a:schemeClr>
            </a:gs>
            <a:gs pos="78000">
              <a:schemeClr val="accent6">
                <a:shade val="50000"/>
                <a:hueOff val="-95191"/>
                <a:satOff val="-8669"/>
                <a:lumOff val="29612"/>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Organisational</a:t>
          </a:r>
          <a:r>
            <a:rPr lang="en-US" sz="1400" kern="1200" dirty="0"/>
            <a:t> culture </a:t>
          </a:r>
          <a:endParaRPr lang="en-GB" sz="1400" kern="1200" dirty="0"/>
        </a:p>
      </dsp:txBody>
      <dsp:txXfrm>
        <a:off x="1764335" y="3080949"/>
        <a:ext cx="1196074" cy="1034744"/>
      </dsp:txXfrm>
    </dsp:sp>
    <dsp:sp modelId="{F8DFA09D-9B70-4E15-8A39-A1C172ADC287}">
      <dsp:nvSpPr>
        <dsp:cNvPr id="0" name=""/>
        <dsp:cNvSpPr/>
      </dsp:nvSpPr>
      <dsp:spPr>
        <a:xfrm>
          <a:off x="1467853" y="949826"/>
          <a:ext cx="1789038" cy="1547728"/>
        </a:xfrm>
        <a:prstGeom prst="hexagon">
          <a:avLst>
            <a:gd name="adj" fmla="val 28570"/>
            <a:gd name="vf" fmla="val 115470"/>
          </a:avLst>
        </a:prstGeom>
        <a:gradFill rotWithShape="0">
          <a:gsLst>
            <a:gs pos="0">
              <a:schemeClr val="accent6">
                <a:shade val="50000"/>
                <a:hueOff val="-47596"/>
                <a:satOff val="-4335"/>
                <a:lumOff val="14806"/>
                <a:alphaOff val="0"/>
                <a:tint val="96000"/>
                <a:lumMod val="100000"/>
              </a:schemeClr>
            </a:gs>
            <a:gs pos="78000">
              <a:schemeClr val="accent6">
                <a:shade val="50000"/>
                <a:hueOff val="-47596"/>
                <a:satOff val="-4335"/>
                <a:lumOff val="14806"/>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Engagement</a:t>
          </a:r>
          <a:endParaRPr lang="en-GB" sz="1600" kern="1200" dirty="0"/>
        </a:p>
      </dsp:txBody>
      <dsp:txXfrm>
        <a:off x="1764335" y="1206318"/>
        <a:ext cx="1196074" cy="1034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5D2A6-DB96-4FA8-ADE5-6343026B1B10}">
      <dsp:nvSpPr>
        <dsp:cNvPr id="0" name=""/>
        <dsp:cNvSpPr/>
      </dsp:nvSpPr>
      <dsp:spPr>
        <a:xfrm>
          <a:off x="1789030" y="1305160"/>
          <a:ext cx="3251453" cy="3251453"/>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dirty="0"/>
            <a:t>Good practice</a:t>
          </a:r>
          <a:endParaRPr lang="en-GB" sz="5000" kern="1200" dirty="0"/>
        </a:p>
      </dsp:txBody>
      <dsp:txXfrm>
        <a:off x="2265194" y="1781324"/>
        <a:ext cx="2299125" cy="2299125"/>
      </dsp:txXfrm>
    </dsp:sp>
    <dsp:sp modelId="{1BFE0DF0-9B60-47FE-9B1B-E6E5746B93B3}">
      <dsp:nvSpPr>
        <dsp:cNvPr id="0" name=""/>
        <dsp:cNvSpPr/>
      </dsp:nvSpPr>
      <dsp:spPr>
        <a:xfrm>
          <a:off x="2601894" y="580"/>
          <a:ext cx="1625726" cy="1625726"/>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Clear strategy</a:t>
          </a:r>
          <a:endParaRPr lang="en-GB" sz="1600" kern="1200" dirty="0"/>
        </a:p>
      </dsp:txBody>
      <dsp:txXfrm>
        <a:off x="2839976" y="238662"/>
        <a:ext cx="1149562" cy="1149562"/>
      </dsp:txXfrm>
    </dsp:sp>
    <dsp:sp modelId="{6B0AD655-AE18-4132-AD1B-83E57630E7C2}">
      <dsp:nvSpPr>
        <dsp:cNvPr id="0" name=""/>
        <dsp:cNvSpPr/>
      </dsp:nvSpPr>
      <dsp:spPr>
        <a:xfrm>
          <a:off x="3846496" y="404976"/>
          <a:ext cx="1625726" cy="1625726"/>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Mutually beneficial</a:t>
          </a:r>
          <a:endParaRPr lang="en-GB" sz="1600" kern="1200" dirty="0"/>
        </a:p>
      </dsp:txBody>
      <dsp:txXfrm>
        <a:off x="4084578" y="643058"/>
        <a:ext cx="1149562" cy="1149562"/>
      </dsp:txXfrm>
    </dsp:sp>
    <dsp:sp modelId="{5F635ACF-8BBD-43CA-9C52-1E34E0A69115}">
      <dsp:nvSpPr>
        <dsp:cNvPr id="0" name=""/>
        <dsp:cNvSpPr/>
      </dsp:nvSpPr>
      <dsp:spPr>
        <a:xfrm>
          <a:off x="4615702" y="1463698"/>
          <a:ext cx="1625726" cy="1625726"/>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Active outreach</a:t>
          </a:r>
          <a:endParaRPr lang="en-GB" sz="1600" kern="1200" dirty="0"/>
        </a:p>
      </dsp:txBody>
      <dsp:txXfrm>
        <a:off x="4853784" y="1701780"/>
        <a:ext cx="1149562" cy="1149562"/>
      </dsp:txXfrm>
    </dsp:sp>
    <dsp:sp modelId="{2F9B5853-769F-4CA9-9E46-9B0A880E189D}">
      <dsp:nvSpPr>
        <dsp:cNvPr id="0" name=""/>
        <dsp:cNvSpPr/>
      </dsp:nvSpPr>
      <dsp:spPr>
        <a:xfrm>
          <a:off x="4615702" y="2772350"/>
          <a:ext cx="1625726" cy="1625726"/>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Explore partnerships</a:t>
          </a:r>
        </a:p>
      </dsp:txBody>
      <dsp:txXfrm>
        <a:off x="4853784" y="3010432"/>
        <a:ext cx="1149562" cy="1149562"/>
      </dsp:txXfrm>
    </dsp:sp>
    <dsp:sp modelId="{D6C2BCD7-A03C-4EAF-B990-4872EFC858F2}">
      <dsp:nvSpPr>
        <dsp:cNvPr id="0" name=""/>
        <dsp:cNvSpPr/>
      </dsp:nvSpPr>
      <dsp:spPr>
        <a:xfrm>
          <a:off x="3846496" y="3831072"/>
          <a:ext cx="1625726" cy="1625726"/>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Language</a:t>
          </a:r>
          <a:endParaRPr lang="en-GB" sz="1600" kern="1200" dirty="0"/>
        </a:p>
      </dsp:txBody>
      <dsp:txXfrm>
        <a:off x="4084578" y="4069154"/>
        <a:ext cx="1149562" cy="1149562"/>
      </dsp:txXfrm>
    </dsp:sp>
    <dsp:sp modelId="{8B4619E4-20EA-4716-A8FA-42435F328F57}">
      <dsp:nvSpPr>
        <dsp:cNvPr id="0" name=""/>
        <dsp:cNvSpPr/>
      </dsp:nvSpPr>
      <dsp:spPr>
        <a:xfrm>
          <a:off x="2601894" y="4235467"/>
          <a:ext cx="1625726" cy="1625726"/>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Advertising</a:t>
          </a:r>
          <a:endParaRPr lang="en-GB" sz="1600" kern="1200" dirty="0"/>
        </a:p>
      </dsp:txBody>
      <dsp:txXfrm>
        <a:off x="2839976" y="4473549"/>
        <a:ext cx="1149562" cy="1149562"/>
      </dsp:txXfrm>
    </dsp:sp>
    <dsp:sp modelId="{DACEE79F-7DA7-4D42-83FA-A583A75820C9}">
      <dsp:nvSpPr>
        <dsp:cNvPr id="0" name=""/>
        <dsp:cNvSpPr/>
      </dsp:nvSpPr>
      <dsp:spPr>
        <a:xfrm>
          <a:off x="1357291" y="3831072"/>
          <a:ext cx="1625726" cy="1625726"/>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Accessible venue</a:t>
          </a:r>
          <a:endParaRPr lang="en-GB" sz="1600" kern="1200" dirty="0"/>
        </a:p>
      </dsp:txBody>
      <dsp:txXfrm>
        <a:off x="1595373" y="4069154"/>
        <a:ext cx="1149562" cy="1149562"/>
      </dsp:txXfrm>
    </dsp:sp>
    <dsp:sp modelId="{68E04BAF-0B32-4D91-91D1-AE516731C09D}">
      <dsp:nvSpPr>
        <dsp:cNvPr id="0" name=""/>
        <dsp:cNvSpPr/>
      </dsp:nvSpPr>
      <dsp:spPr>
        <a:xfrm>
          <a:off x="588085" y="2772350"/>
          <a:ext cx="1625726" cy="1625726"/>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Time / avoid religious observance</a:t>
          </a:r>
          <a:endParaRPr lang="en-GB" sz="1600" kern="1200" dirty="0"/>
        </a:p>
      </dsp:txBody>
      <dsp:txXfrm>
        <a:off x="826167" y="3010432"/>
        <a:ext cx="1149562" cy="1149562"/>
      </dsp:txXfrm>
    </dsp:sp>
    <dsp:sp modelId="{DDF45B66-28BD-471B-B3C8-C8E79D126088}">
      <dsp:nvSpPr>
        <dsp:cNvPr id="0" name=""/>
        <dsp:cNvSpPr/>
      </dsp:nvSpPr>
      <dsp:spPr>
        <a:xfrm>
          <a:off x="588085" y="1463698"/>
          <a:ext cx="1625726" cy="1625726"/>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Suitable catering</a:t>
          </a:r>
          <a:endParaRPr lang="en-GB" sz="1600" kern="1200" dirty="0"/>
        </a:p>
      </dsp:txBody>
      <dsp:txXfrm>
        <a:off x="826167" y="1701780"/>
        <a:ext cx="1149562" cy="1149562"/>
      </dsp:txXfrm>
    </dsp:sp>
    <dsp:sp modelId="{E7FD6DEB-9463-4DA7-B1FE-959743FA8196}">
      <dsp:nvSpPr>
        <dsp:cNvPr id="0" name=""/>
        <dsp:cNvSpPr/>
      </dsp:nvSpPr>
      <dsp:spPr>
        <a:xfrm>
          <a:off x="1357291" y="404976"/>
          <a:ext cx="1625726" cy="1625726"/>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Feedback</a:t>
          </a:r>
          <a:endParaRPr lang="en-GB" sz="1600" kern="1200" dirty="0"/>
        </a:p>
      </dsp:txBody>
      <dsp:txXfrm>
        <a:off x="1595373" y="643058"/>
        <a:ext cx="1149562" cy="1149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E6EA7-689F-480E-AC78-F1E68F3C25BC}">
      <dsp:nvSpPr>
        <dsp:cNvPr id="0" name=""/>
        <dsp:cNvSpPr/>
      </dsp:nvSpPr>
      <dsp:spPr>
        <a:xfrm>
          <a:off x="0" y="140122"/>
          <a:ext cx="2033196" cy="2033196"/>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Influence</a:t>
          </a:r>
          <a:endParaRPr lang="en-GB" sz="1200" kern="1200" dirty="0"/>
        </a:p>
      </dsp:txBody>
      <dsp:txXfrm>
        <a:off x="482884" y="292612"/>
        <a:ext cx="1067427" cy="345643"/>
      </dsp:txXfrm>
    </dsp:sp>
    <dsp:sp modelId="{FA5BF9BF-7EFE-4CC6-9262-837CCF23307F}">
      <dsp:nvSpPr>
        <dsp:cNvPr id="0" name=""/>
        <dsp:cNvSpPr/>
      </dsp:nvSpPr>
      <dsp:spPr>
        <a:xfrm>
          <a:off x="254149" y="648421"/>
          <a:ext cx="1524897" cy="1524897"/>
        </a:xfrm>
        <a:prstGeom prst="ellipse">
          <a:avLst/>
        </a:prstGeom>
        <a:gradFill rotWithShape="0">
          <a:gsLst>
            <a:gs pos="0">
              <a:schemeClr val="accent2">
                <a:hueOff val="2339815"/>
                <a:satOff val="2888"/>
                <a:lumOff val="18432"/>
                <a:alphaOff val="0"/>
                <a:tint val="96000"/>
                <a:lumMod val="100000"/>
              </a:schemeClr>
            </a:gs>
            <a:gs pos="78000">
              <a:schemeClr val="accent2">
                <a:hueOff val="2339815"/>
                <a:satOff val="2888"/>
                <a:lumOff val="1843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Control</a:t>
          </a:r>
          <a:endParaRPr lang="en-GB" sz="1200" kern="1200" dirty="0"/>
        </a:p>
      </dsp:txBody>
      <dsp:txXfrm>
        <a:off x="477465" y="1029645"/>
        <a:ext cx="1078265" cy="762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E6EA7-689F-480E-AC78-F1E68F3C25BC}">
      <dsp:nvSpPr>
        <dsp:cNvPr id="0" name=""/>
        <dsp:cNvSpPr/>
      </dsp:nvSpPr>
      <dsp:spPr>
        <a:xfrm>
          <a:off x="0" y="140122"/>
          <a:ext cx="2033196" cy="2033196"/>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Influence</a:t>
          </a:r>
          <a:endParaRPr lang="en-GB" sz="1200" kern="1200" dirty="0"/>
        </a:p>
      </dsp:txBody>
      <dsp:txXfrm>
        <a:off x="482884" y="292612"/>
        <a:ext cx="1067427" cy="345643"/>
      </dsp:txXfrm>
    </dsp:sp>
    <dsp:sp modelId="{FA5BF9BF-7EFE-4CC6-9262-837CCF23307F}">
      <dsp:nvSpPr>
        <dsp:cNvPr id="0" name=""/>
        <dsp:cNvSpPr/>
      </dsp:nvSpPr>
      <dsp:spPr>
        <a:xfrm>
          <a:off x="254149" y="648421"/>
          <a:ext cx="1524897" cy="1524897"/>
        </a:xfrm>
        <a:prstGeom prst="ellipse">
          <a:avLst/>
        </a:prstGeom>
        <a:gradFill rotWithShape="0">
          <a:gsLst>
            <a:gs pos="0">
              <a:schemeClr val="accent2">
                <a:hueOff val="2339815"/>
                <a:satOff val="2888"/>
                <a:lumOff val="18432"/>
                <a:alphaOff val="0"/>
                <a:tint val="96000"/>
                <a:lumMod val="100000"/>
              </a:schemeClr>
            </a:gs>
            <a:gs pos="78000">
              <a:schemeClr val="accent2">
                <a:hueOff val="2339815"/>
                <a:satOff val="2888"/>
                <a:lumOff val="1843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Control</a:t>
          </a:r>
          <a:endParaRPr lang="en-GB" sz="1200" kern="1200" dirty="0"/>
        </a:p>
      </dsp:txBody>
      <dsp:txXfrm>
        <a:off x="477465" y="1029645"/>
        <a:ext cx="1078265" cy="7624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0D0B4-609F-4E92-AB7F-CE3B6B29C266}">
      <dsp:nvSpPr>
        <dsp:cNvPr id="0" name=""/>
        <dsp:cNvSpPr/>
      </dsp:nvSpPr>
      <dsp:spPr>
        <a:xfrm>
          <a:off x="789526" y="1211"/>
          <a:ext cx="1762336" cy="1057402"/>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Recognise</a:t>
          </a:r>
          <a:endParaRPr lang="en-GB" sz="2800" kern="1200" dirty="0"/>
        </a:p>
      </dsp:txBody>
      <dsp:txXfrm>
        <a:off x="789526" y="1211"/>
        <a:ext cx="1762336" cy="1057402"/>
      </dsp:txXfrm>
    </dsp:sp>
    <dsp:sp modelId="{EB4F395F-67D3-4799-B1E9-1B27C925C0C3}">
      <dsp:nvSpPr>
        <dsp:cNvPr id="0" name=""/>
        <dsp:cNvSpPr/>
      </dsp:nvSpPr>
      <dsp:spPr>
        <a:xfrm>
          <a:off x="2728097" y="1211"/>
          <a:ext cx="1762336" cy="1057402"/>
        </a:xfrm>
        <a:prstGeom prst="rect">
          <a:avLst/>
        </a:prstGeom>
        <a:gradFill rotWithShape="0">
          <a:gsLst>
            <a:gs pos="0">
              <a:schemeClr val="accent5">
                <a:hueOff val="277251"/>
                <a:satOff val="-5610"/>
                <a:lumOff val="174"/>
                <a:alphaOff val="0"/>
                <a:tint val="96000"/>
                <a:lumMod val="100000"/>
              </a:schemeClr>
            </a:gs>
            <a:gs pos="78000">
              <a:schemeClr val="accent5">
                <a:hueOff val="277251"/>
                <a:satOff val="-5610"/>
                <a:lumOff val="17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a:t>
          </a:r>
          <a:endParaRPr lang="en-GB" sz="2800" kern="1200" dirty="0"/>
        </a:p>
      </dsp:txBody>
      <dsp:txXfrm>
        <a:off x="2728097" y="1211"/>
        <a:ext cx="1762336" cy="1057402"/>
      </dsp:txXfrm>
    </dsp:sp>
    <dsp:sp modelId="{5D6B250C-3192-4033-9A6D-A2E7E8CFA193}">
      <dsp:nvSpPr>
        <dsp:cNvPr id="0" name=""/>
        <dsp:cNvSpPr/>
      </dsp:nvSpPr>
      <dsp:spPr>
        <a:xfrm>
          <a:off x="4666668" y="1211"/>
          <a:ext cx="1762336" cy="1057402"/>
        </a:xfrm>
        <a:prstGeom prst="rect">
          <a:avLst/>
        </a:prstGeom>
        <a:gradFill rotWithShape="0">
          <a:gsLst>
            <a:gs pos="0">
              <a:schemeClr val="accent5">
                <a:hueOff val="554501"/>
                <a:satOff val="-11220"/>
                <a:lumOff val="349"/>
                <a:alphaOff val="0"/>
                <a:tint val="96000"/>
                <a:lumMod val="100000"/>
              </a:schemeClr>
            </a:gs>
            <a:gs pos="78000">
              <a:schemeClr val="accent5">
                <a:hueOff val="554501"/>
                <a:satOff val="-11220"/>
                <a:lumOff val="34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Engage</a:t>
          </a:r>
          <a:endParaRPr lang="en-GB" sz="2800" kern="1200" dirty="0"/>
        </a:p>
      </dsp:txBody>
      <dsp:txXfrm>
        <a:off x="4666668" y="1211"/>
        <a:ext cx="1762336" cy="1057402"/>
      </dsp:txXfrm>
    </dsp:sp>
    <dsp:sp modelId="{69A70E35-C1A1-4090-8FFA-F30D4B64E90B}">
      <dsp:nvSpPr>
        <dsp:cNvPr id="0" name=""/>
        <dsp:cNvSpPr/>
      </dsp:nvSpPr>
      <dsp:spPr>
        <a:xfrm>
          <a:off x="789526" y="1234847"/>
          <a:ext cx="1762336" cy="1057402"/>
        </a:xfrm>
        <a:prstGeom prst="rect">
          <a:avLst/>
        </a:prstGeom>
        <a:gradFill rotWithShape="0">
          <a:gsLst>
            <a:gs pos="0">
              <a:schemeClr val="accent5">
                <a:hueOff val="831752"/>
                <a:satOff val="-16830"/>
                <a:lumOff val="523"/>
                <a:alphaOff val="0"/>
                <a:tint val="96000"/>
                <a:lumMod val="100000"/>
              </a:schemeClr>
            </a:gs>
            <a:gs pos="78000">
              <a:schemeClr val="accent5">
                <a:hueOff val="831752"/>
                <a:satOff val="-16830"/>
                <a:lumOff val="52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Listen</a:t>
          </a:r>
          <a:endParaRPr lang="en-GB" sz="2800" kern="1200" dirty="0"/>
        </a:p>
      </dsp:txBody>
      <dsp:txXfrm>
        <a:off x="789526" y="1234847"/>
        <a:ext cx="1762336" cy="1057402"/>
      </dsp:txXfrm>
    </dsp:sp>
    <dsp:sp modelId="{CD3E8945-278F-415E-A3F6-CD0FA6199A0C}">
      <dsp:nvSpPr>
        <dsp:cNvPr id="0" name=""/>
        <dsp:cNvSpPr/>
      </dsp:nvSpPr>
      <dsp:spPr>
        <a:xfrm>
          <a:off x="2728097" y="1234847"/>
          <a:ext cx="1762336" cy="1057402"/>
        </a:xfrm>
        <a:prstGeom prst="rect">
          <a:avLst/>
        </a:prstGeom>
        <a:gradFill rotWithShape="0">
          <a:gsLst>
            <a:gs pos="0">
              <a:schemeClr val="accent5">
                <a:hueOff val="1109003"/>
                <a:satOff val="-22440"/>
                <a:lumOff val="697"/>
                <a:alphaOff val="0"/>
                <a:tint val="96000"/>
                <a:lumMod val="100000"/>
              </a:schemeClr>
            </a:gs>
            <a:gs pos="78000">
              <a:schemeClr val="accent5">
                <a:hueOff val="1109003"/>
                <a:satOff val="-22440"/>
                <a:lumOff val="69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Culture</a:t>
          </a:r>
          <a:endParaRPr lang="en-GB" sz="2800" kern="1200" dirty="0"/>
        </a:p>
      </dsp:txBody>
      <dsp:txXfrm>
        <a:off x="2728097" y="1234847"/>
        <a:ext cx="1762336" cy="1057402"/>
      </dsp:txXfrm>
    </dsp:sp>
    <dsp:sp modelId="{15505AC6-CA69-423B-92E9-888EFB0FF541}">
      <dsp:nvSpPr>
        <dsp:cNvPr id="0" name=""/>
        <dsp:cNvSpPr/>
      </dsp:nvSpPr>
      <dsp:spPr>
        <a:xfrm>
          <a:off x="4666668" y="1234847"/>
          <a:ext cx="1762336" cy="1057402"/>
        </a:xfrm>
        <a:prstGeom prst="rect">
          <a:avLst/>
        </a:prstGeom>
        <a:gradFill rotWithShape="0">
          <a:gsLst>
            <a:gs pos="0">
              <a:schemeClr val="accent5">
                <a:hueOff val="1386253"/>
                <a:satOff val="-28049"/>
                <a:lumOff val="872"/>
                <a:alphaOff val="0"/>
                <a:tint val="96000"/>
                <a:lumMod val="100000"/>
              </a:schemeClr>
            </a:gs>
            <a:gs pos="78000">
              <a:schemeClr val="accent5">
                <a:hueOff val="1386253"/>
                <a:satOff val="-28049"/>
                <a:lumOff val="87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Embed</a:t>
          </a:r>
          <a:endParaRPr lang="en-GB" sz="2800" kern="1200" dirty="0"/>
        </a:p>
      </dsp:txBody>
      <dsp:txXfrm>
        <a:off x="4666668" y="1234847"/>
        <a:ext cx="1762336" cy="1057402"/>
      </dsp:txXfrm>
    </dsp:sp>
    <dsp:sp modelId="{7DD552FD-1B47-4154-9B74-A03022A6483C}">
      <dsp:nvSpPr>
        <dsp:cNvPr id="0" name=""/>
        <dsp:cNvSpPr/>
      </dsp:nvSpPr>
      <dsp:spPr>
        <a:xfrm>
          <a:off x="789526" y="2468482"/>
          <a:ext cx="1762336" cy="1057402"/>
        </a:xfrm>
        <a:prstGeom prst="rect">
          <a:avLst/>
        </a:prstGeom>
        <a:gradFill rotWithShape="0">
          <a:gsLst>
            <a:gs pos="0">
              <a:schemeClr val="accent5">
                <a:hueOff val="1663504"/>
                <a:satOff val="-33659"/>
                <a:lumOff val="1046"/>
                <a:alphaOff val="0"/>
                <a:tint val="96000"/>
                <a:lumMod val="100000"/>
              </a:schemeClr>
            </a:gs>
            <a:gs pos="78000">
              <a:schemeClr val="accent5">
                <a:hueOff val="1663504"/>
                <a:satOff val="-33659"/>
                <a:lumOff val="104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Training</a:t>
          </a:r>
          <a:endParaRPr lang="en-GB" sz="2800" kern="1200" dirty="0"/>
        </a:p>
      </dsp:txBody>
      <dsp:txXfrm>
        <a:off x="789526" y="2468482"/>
        <a:ext cx="1762336" cy="1057402"/>
      </dsp:txXfrm>
    </dsp:sp>
    <dsp:sp modelId="{29B5A01E-93EE-4A8D-81D1-691B008068C7}">
      <dsp:nvSpPr>
        <dsp:cNvPr id="0" name=""/>
        <dsp:cNvSpPr/>
      </dsp:nvSpPr>
      <dsp:spPr>
        <a:xfrm>
          <a:off x="2728097" y="2468482"/>
          <a:ext cx="1762336" cy="1057402"/>
        </a:xfrm>
        <a:prstGeom prst="rect">
          <a:avLst/>
        </a:prstGeom>
        <a:gradFill rotWithShape="0">
          <a:gsLst>
            <a:gs pos="0">
              <a:schemeClr val="accent5">
                <a:hueOff val="1940755"/>
                <a:satOff val="-39269"/>
                <a:lumOff val="1220"/>
                <a:alphaOff val="0"/>
                <a:tint val="96000"/>
                <a:lumMod val="100000"/>
              </a:schemeClr>
            </a:gs>
            <a:gs pos="78000">
              <a:schemeClr val="accent5">
                <a:hueOff val="1940755"/>
                <a:satOff val="-39269"/>
                <a:lumOff val="122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Networks</a:t>
          </a:r>
          <a:endParaRPr lang="en-GB" sz="2800" kern="1200" dirty="0"/>
        </a:p>
      </dsp:txBody>
      <dsp:txXfrm>
        <a:off x="2728097" y="2468482"/>
        <a:ext cx="1762336" cy="1057402"/>
      </dsp:txXfrm>
    </dsp:sp>
    <dsp:sp modelId="{C531D8BC-2DD4-4A32-BD32-E5B9472E2B8B}">
      <dsp:nvSpPr>
        <dsp:cNvPr id="0" name=""/>
        <dsp:cNvSpPr/>
      </dsp:nvSpPr>
      <dsp:spPr>
        <a:xfrm>
          <a:off x="4666668" y="2468482"/>
          <a:ext cx="1762336" cy="1057402"/>
        </a:xfrm>
        <a:prstGeom prst="rect">
          <a:avLst/>
        </a:prstGeom>
        <a:gradFill rotWithShape="0">
          <a:gsLst>
            <a:gs pos="0">
              <a:schemeClr val="accent5">
                <a:hueOff val="2218005"/>
                <a:satOff val="-44879"/>
                <a:lumOff val="1395"/>
                <a:alphaOff val="0"/>
                <a:tint val="96000"/>
                <a:lumMod val="100000"/>
              </a:schemeClr>
            </a:gs>
            <a:gs pos="78000">
              <a:schemeClr val="accent5">
                <a:hueOff val="2218005"/>
                <a:satOff val="-44879"/>
                <a:lumOff val="139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Educate</a:t>
          </a:r>
          <a:endParaRPr lang="en-GB" sz="2800" kern="1200" dirty="0"/>
        </a:p>
      </dsp:txBody>
      <dsp:txXfrm>
        <a:off x="4666668" y="2468482"/>
        <a:ext cx="1762336" cy="1057402"/>
      </dsp:txXfrm>
    </dsp:sp>
    <dsp:sp modelId="{3BCE8F87-AC32-4A16-AD13-9CDE2C456A2C}">
      <dsp:nvSpPr>
        <dsp:cNvPr id="0" name=""/>
        <dsp:cNvSpPr/>
      </dsp:nvSpPr>
      <dsp:spPr>
        <a:xfrm>
          <a:off x="2728097" y="3702118"/>
          <a:ext cx="1762336" cy="1057402"/>
        </a:xfrm>
        <a:prstGeom prst="rect">
          <a:avLst/>
        </a:prstGeom>
        <a:gradFill rotWithShape="0">
          <a:gsLst>
            <a:gs pos="0">
              <a:schemeClr val="accent5">
                <a:hueOff val="2495256"/>
                <a:satOff val="-50489"/>
                <a:lumOff val="1569"/>
                <a:alphaOff val="0"/>
                <a:tint val="96000"/>
                <a:lumMod val="100000"/>
              </a:schemeClr>
            </a:gs>
            <a:gs pos="78000">
              <a:schemeClr val="accent5">
                <a:hueOff val="2495256"/>
                <a:satOff val="-50489"/>
                <a:lumOff val="156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Champion</a:t>
          </a:r>
          <a:endParaRPr lang="en-GB" sz="2800" kern="1200" dirty="0"/>
        </a:p>
      </dsp:txBody>
      <dsp:txXfrm>
        <a:off x="2728097" y="3702118"/>
        <a:ext cx="1762336" cy="105740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4512C2-2967-9E71-67E9-F8DB3F59589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A208084-E223-CB4A-FE5D-0BE7BE7CAEF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45F68D7-11E9-460F-A147-0640973A5725}" type="datetimeFigureOut">
              <a:rPr lang="en-GB" smtClean="0"/>
              <a:t>21/02/2024</a:t>
            </a:fld>
            <a:endParaRPr lang="en-GB"/>
          </a:p>
        </p:txBody>
      </p:sp>
      <p:sp>
        <p:nvSpPr>
          <p:cNvPr id="4" name="Footer Placeholder 3">
            <a:extLst>
              <a:ext uri="{FF2B5EF4-FFF2-40B4-BE49-F238E27FC236}">
                <a16:creationId xmlns:a16="http://schemas.microsoft.com/office/drawing/2014/main" id="{085758E3-7C3F-71BC-827B-76D6D54B16C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BC6CA83-1781-0755-158E-DC9FE59929C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846949D-BA6D-4057-9C83-BBA34E331221}" type="slidenum">
              <a:rPr lang="en-GB" smtClean="0"/>
              <a:t>‹#›</a:t>
            </a:fld>
            <a:endParaRPr lang="en-GB"/>
          </a:p>
        </p:txBody>
      </p:sp>
    </p:spTree>
    <p:extLst>
      <p:ext uri="{BB962C8B-B14F-4D97-AF65-F5344CB8AC3E}">
        <p14:creationId xmlns:p14="http://schemas.microsoft.com/office/powerpoint/2010/main" val="2674287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CBCD20-B8B8-49AB-AA4C-BF2BA087E43A}" type="datetimeFigureOut">
              <a:rPr lang="en-GB" smtClean="0"/>
              <a:t>21/02/2024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8FCAC43-28A4-490E-AB0C-ED3ACDC72645}" type="slidenum">
              <a:rPr lang="en-GB" smtClean="0"/>
              <a:t>‹#›</a:t>
            </a:fld>
            <a:endParaRPr lang="en-GB"/>
          </a:p>
        </p:txBody>
      </p:sp>
    </p:spTree>
    <p:extLst>
      <p:ext uri="{BB962C8B-B14F-4D97-AF65-F5344CB8AC3E}">
        <p14:creationId xmlns:p14="http://schemas.microsoft.com/office/powerpoint/2010/main" val="428061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1-3pm</a:t>
            </a:r>
            <a:endParaRPr lang="en-GB" b="0" u="none" dirty="0"/>
          </a:p>
        </p:txBody>
      </p:sp>
      <p:sp>
        <p:nvSpPr>
          <p:cNvPr id="4" name="Slide Number Placeholder 3"/>
          <p:cNvSpPr>
            <a:spLocks noGrp="1"/>
          </p:cNvSpPr>
          <p:nvPr>
            <p:ph type="sldNum" sz="quarter" idx="5"/>
          </p:nvPr>
        </p:nvSpPr>
        <p:spPr/>
        <p:txBody>
          <a:bodyPr/>
          <a:lstStyle/>
          <a:p>
            <a:fld id="{18FCAC43-28A4-490E-AB0C-ED3ACDC72645}" type="slidenum">
              <a:rPr lang="en-GB" smtClean="0"/>
              <a:t>1</a:t>
            </a:fld>
            <a:endParaRPr lang="en-GB"/>
          </a:p>
        </p:txBody>
      </p:sp>
    </p:spTree>
    <p:extLst>
      <p:ext uri="{BB962C8B-B14F-4D97-AF65-F5344CB8AC3E}">
        <p14:creationId xmlns:p14="http://schemas.microsoft.com/office/powerpoint/2010/main" val="1704247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A408EBA4-6011-4CD2-AD40-24CBA28337B8}" type="slidenum">
              <a:rPr lang="en-GB" smtClean="0"/>
              <a:t>10</a:t>
            </a:fld>
            <a:endParaRPr lang="en-GB"/>
          </a:p>
        </p:txBody>
      </p:sp>
    </p:spTree>
    <p:extLst>
      <p:ext uri="{BB962C8B-B14F-4D97-AF65-F5344CB8AC3E}">
        <p14:creationId xmlns:p14="http://schemas.microsoft.com/office/powerpoint/2010/main" val="299889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Earlier we spoke about white privilege, so whilst we have the notion of privilege in our minds, I want us to zoom out a bit and examine that in relation to intersectionality.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Human beings are not one dimensional and have multiple identities that result in either privilege or disadvantage.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term intersectionality was coined in the 1990s by black legal scholars like Kimberly Crenshaw because she felt there was no term to describe the unique experiences of Black women. </a:t>
            </a:r>
          </a:p>
          <a:p>
            <a:pPr marL="342900" lvl="0" indent="-342900">
              <a:lnSpc>
                <a:spcPct val="107000"/>
              </a:lnSpc>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White women would discriminate against her because she was black </a:t>
            </a:r>
          </a:p>
          <a:p>
            <a:pPr marL="342900" lvl="0" indent="-342900">
              <a:lnSpc>
                <a:spcPct val="107000"/>
              </a:lnSpc>
              <a:spcAft>
                <a:spcPts val="800"/>
              </a:spcAft>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Black men would discriminate against her because she was a woman </a:t>
            </a:r>
          </a:p>
          <a:p>
            <a:pPr marL="0" lvl="0" indent="0">
              <a:lnSpc>
                <a:spcPct val="107000"/>
              </a:lnSpc>
              <a:spcAft>
                <a:spcPts val="800"/>
              </a:spcAft>
              <a:buFont typeface="Symbol" panose="05050102010706020507" pitchFamily="18" charset="2"/>
              <a:buNone/>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Nowadays, intersectionality has broadened and is a way of understanding society by examining intersecting forms of discrimination across all the protected characterises and lived experience. The basic premise is that forms of oppression are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overlapping, interdependent systems of discrimination or disadvantage.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However, intersectionality is much more complicated than simply adding up identities and addressing each form of discrimination individually. It’s not just about how many boxes we tick or how many identities we come to acquire, these are core facets of an individual being.</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is the presence of multiple identities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alongside power structures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that exist in society</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that then cause unique forms of oppression. You do not experience discrimination, for example simply because you are Black and gay, you experience discrimination because the power structures in society work against you.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Wheel of Privilege shows how the different parts of your identity can give you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power over others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in society as well as lead you to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being marginalised/excluded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Within certain characteristics, a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hierarchy exists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and the further away from the centre of privilege the more likely you are to experience discrimination. Similar to the racial hierarchy we looked at earlier.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For example, we can see that a cisgender, straight, white, middle aged male who is not disabled, has a degree and of high socio-economic status is at the centre of privilege and which society is formed around. However, a transgender, elderly, lesbian who is Black, has a disability, lives in poverty with no education is on the outskirts of privilege and is the most likely to experience forms of discrimination.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SELF-REFLECTION EXERCISE: Not going to ask to share this, just for some self-reflection. Place yourself mentally in the middle and map out where you would be and examine your own positionality.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Reason for this – if we can understand our own privileges and/or marginalization, this will aid us in anti-racism work, we will be more empathetic and understanding of white privilege and how we can use that to contribute to breaking down barriers for EM. </a:t>
            </a:r>
          </a:p>
        </p:txBody>
      </p:sp>
      <p:sp>
        <p:nvSpPr>
          <p:cNvPr id="4" name="Slide Number Placeholder 3"/>
          <p:cNvSpPr>
            <a:spLocks noGrp="1"/>
          </p:cNvSpPr>
          <p:nvPr>
            <p:ph type="sldNum" sz="quarter" idx="5"/>
          </p:nvPr>
        </p:nvSpPr>
        <p:spPr/>
        <p:txBody>
          <a:bodyPr/>
          <a:lstStyle/>
          <a:p>
            <a:fld id="{18FCAC43-28A4-490E-AB0C-ED3ACDC72645}" type="slidenum">
              <a:rPr lang="en-GB" smtClean="0"/>
              <a:t>11</a:t>
            </a:fld>
            <a:endParaRPr lang="en-GB"/>
          </a:p>
        </p:txBody>
      </p:sp>
    </p:spTree>
    <p:extLst>
      <p:ext uri="{BB962C8B-B14F-4D97-AF65-F5344CB8AC3E}">
        <p14:creationId xmlns:p14="http://schemas.microsoft.com/office/powerpoint/2010/main" val="927234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i="0" dirty="0">
                <a:solidFill>
                  <a:srgbClr val="212121"/>
                </a:solidFill>
                <a:effectLst/>
              </a:rPr>
              <a:t>While people might like to believe that they are not susceptible to these implicit biases and stereotypes, the reality is that everyone engages in them whether they like it or not</a:t>
            </a:r>
            <a:r>
              <a:rPr lang="en-US" dirty="0">
                <a:solidFill>
                  <a:srgbClr val="212121"/>
                </a:solidFill>
              </a:rPr>
              <a:t>. This reality, however, does not mean that you are necessarily prejudiced or inclined to discriminate against other people. It simply means that your brain is working in a way that makes associations and generalizations.</a:t>
            </a:r>
          </a:p>
          <a:p>
            <a:pPr algn="l" fontAlgn="base"/>
            <a:endParaRPr lang="en-US" b="0" i="0" dirty="0">
              <a:solidFill>
                <a:srgbClr val="212121"/>
              </a:solidFill>
              <a:effectLst/>
            </a:endParaRPr>
          </a:p>
          <a:p>
            <a:pPr algn="l" fontAlgn="base"/>
            <a:r>
              <a:rPr lang="en-US" dirty="0">
                <a:solidFill>
                  <a:srgbClr val="212121"/>
                </a:solidFill>
              </a:rPr>
              <a:t>The term unconscious associates a lack of ownership towards our biases, by reframing the narrative to use the word implicit, it brings to the forefront that an acceptance that </a:t>
            </a:r>
            <a:r>
              <a:rPr lang="en-US" b="0" i="0" dirty="0">
                <a:solidFill>
                  <a:srgbClr val="212121"/>
                </a:solidFill>
                <a:effectLst/>
              </a:rPr>
              <a:t>that we are influenced by our environment and stereotypes that already exist in the society into which we were born, it is generally impossible to separate ourselves from the influence of society.</a:t>
            </a:r>
          </a:p>
          <a:p>
            <a:pPr algn="l" fontAlgn="base"/>
            <a:endParaRPr lang="en-US" dirty="0">
              <a:solidFill>
                <a:srgbClr val="212121"/>
              </a:solidFill>
            </a:endParaRPr>
          </a:p>
          <a:p>
            <a:pPr algn="l" fontAlgn="base"/>
            <a:endParaRPr lang="en-US" b="0" i="0" dirty="0">
              <a:solidFill>
                <a:srgbClr val="212121"/>
              </a:solidFill>
              <a:effectLst/>
            </a:endParaRPr>
          </a:p>
          <a:p>
            <a:endParaRPr lang="en-GB" b="0" u="none" dirty="0"/>
          </a:p>
        </p:txBody>
      </p:sp>
      <p:sp>
        <p:nvSpPr>
          <p:cNvPr id="4" name="Slide Number Placeholder 3"/>
          <p:cNvSpPr>
            <a:spLocks noGrp="1"/>
          </p:cNvSpPr>
          <p:nvPr>
            <p:ph type="sldNum" sz="quarter" idx="5"/>
          </p:nvPr>
        </p:nvSpPr>
        <p:spPr/>
        <p:txBody>
          <a:bodyPr/>
          <a:lstStyle/>
          <a:p>
            <a:fld id="{18FCAC43-28A4-490E-AB0C-ED3ACDC72645}" type="slidenum">
              <a:rPr lang="en-GB" smtClean="0"/>
              <a:t>12</a:t>
            </a:fld>
            <a:endParaRPr lang="en-GB"/>
          </a:p>
        </p:txBody>
      </p:sp>
    </p:spTree>
    <p:extLst>
      <p:ext uri="{BB962C8B-B14F-4D97-AF65-F5344CB8AC3E}">
        <p14:creationId xmlns:p14="http://schemas.microsoft.com/office/powerpoint/2010/main" val="165996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Ethnic minorities are not only made to feel like second-class citizens, but they feel left out and abnormal because of how much it impacts them. This not only makes it difficult for them to experience normality, but they are stereotyped and asked to paint a positive picture of their group, which is too much pressure for any individual. When this becomes a continuous reality, it drains one’s energy, making them frustrated and angry because the discrimination is evident for no fault of theirs.</a:t>
            </a:r>
            <a:endParaRPr lang="en-GB" dirty="0"/>
          </a:p>
        </p:txBody>
      </p:sp>
      <p:sp>
        <p:nvSpPr>
          <p:cNvPr id="4" name="Slide Number Placeholder 3"/>
          <p:cNvSpPr>
            <a:spLocks noGrp="1"/>
          </p:cNvSpPr>
          <p:nvPr>
            <p:ph type="sldNum" sz="quarter" idx="5"/>
          </p:nvPr>
        </p:nvSpPr>
        <p:spPr/>
        <p:txBody>
          <a:bodyPr/>
          <a:lstStyle/>
          <a:p>
            <a:fld id="{47E76854-D828-4C95-95BD-B1315B2AE3E8}" type="slidenum">
              <a:rPr lang="en-GB" smtClean="0"/>
              <a:t>13</a:t>
            </a:fld>
            <a:endParaRPr lang="en-GB"/>
          </a:p>
        </p:txBody>
      </p:sp>
    </p:spTree>
    <p:extLst>
      <p:ext uri="{BB962C8B-B14F-4D97-AF65-F5344CB8AC3E}">
        <p14:creationId xmlns:p14="http://schemas.microsoft.com/office/powerpoint/2010/main" val="319234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E76854-D828-4C95-95BD-B1315B2AE3E8}" type="slidenum">
              <a:rPr lang="en-GB" smtClean="0"/>
              <a:t>14</a:t>
            </a:fld>
            <a:endParaRPr lang="en-GB"/>
          </a:p>
        </p:txBody>
      </p:sp>
    </p:spTree>
    <p:extLst>
      <p:ext uri="{BB962C8B-B14F-4D97-AF65-F5344CB8AC3E}">
        <p14:creationId xmlns:p14="http://schemas.microsoft.com/office/powerpoint/2010/main" val="1561560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18FCAC43-28A4-490E-AB0C-ED3ACDC72645}" type="slidenum">
              <a:rPr lang="en-GB" smtClean="0"/>
              <a:t>15</a:t>
            </a:fld>
            <a:endParaRPr lang="en-GB"/>
          </a:p>
        </p:txBody>
      </p:sp>
    </p:spTree>
    <p:extLst>
      <p:ext uri="{BB962C8B-B14F-4D97-AF65-F5344CB8AC3E}">
        <p14:creationId xmlns:p14="http://schemas.microsoft.com/office/powerpoint/2010/main" val="778456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0CD40-9BE1-C331-005C-A0369F0BE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55069-5581-B6F7-B0C7-A159104B0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D3F5C-A96B-D0AE-5510-42744686065C}"/>
              </a:ext>
            </a:extLst>
          </p:cNvPr>
          <p:cNvSpPr>
            <a:spLocks noGrp="1"/>
          </p:cNvSpPr>
          <p:nvPr>
            <p:ph type="body" idx="1"/>
          </p:nvPr>
        </p:nvSpPr>
        <p:spPr/>
        <p:txBody>
          <a:bodyPr/>
          <a:lstStyle/>
          <a:p>
            <a:endParaRPr lang="en-GB" b="0" u="none" dirty="0"/>
          </a:p>
        </p:txBody>
      </p:sp>
      <p:sp>
        <p:nvSpPr>
          <p:cNvPr id="4" name="Slide Number Placeholder 3">
            <a:extLst>
              <a:ext uri="{FF2B5EF4-FFF2-40B4-BE49-F238E27FC236}">
                <a16:creationId xmlns:a16="http://schemas.microsoft.com/office/drawing/2014/main" id="{0D061D0D-8F72-6167-AEF2-911620EDCC50}"/>
              </a:ext>
            </a:extLst>
          </p:cNvPr>
          <p:cNvSpPr>
            <a:spLocks noGrp="1"/>
          </p:cNvSpPr>
          <p:nvPr>
            <p:ph type="sldNum" sz="quarter" idx="5"/>
          </p:nvPr>
        </p:nvSpPr>
        <p:spPr/>
        <p:txBody>
          <a:bodyPr/>
          <a:lstStyle/>
          <a:p>
            <a:fld id="{18FCAC43-28A4-490E-AB0C-ED3ACDC72645}" type="slidenum">
              <a:rPr lang="en-GB" smtClean="0"/>
              <a:t>16</a:t>
            </a:fld>
            <a:endParaRPr lang="en-GB"/>
          </a:p>
        </p:txBody>
      </p:sp>
    </p:spTree>
    <p:extLst>
      <p:ext uri="{BB962C8B-B14F-4D97-AF65-F5344CB8AC3E}">
        <p14:creationId xmlns:p14="http://schemas.microsoft.com/office/powerpoint/2010/main" val="383841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https://www.kateleto.com/articles/sphere-of-in</a:t>
            </a:r>
          </a:p>
          <a:p>
            <a:endParaRPr lang="en-GB" dirty="0"/>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Sphere of control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Things that only we have direct control over. For example, our actions, decisions, behaviours, words etc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What can I do as an individual to contribute to engaging EM?</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Sphere of influence –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What can we do as organisations?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What targets can we set? Is it to approach x amount of people or to engage x amount of people?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Also, what advocacy work can we do? Are we doing this in a way that is inclusive, information sharing, and thinking about impact?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Sphere of concern –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For example, within our concern is what % of the population is EM in the local area etc. can’t control that, but it is of a concern to us that this is the confines of which we are working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fluence </a:t>
            </a:r>
          </a:p>
        </p:txBody>
      </p:sp>
      <p:sp>
        <p:nvSpPr>
          <p:cNvPr id="4" name="Slide Number Placeholder 3"/>
          <p:cNvSpPr>
            <a:spLocks noGrp="1"/>
          </p:cNvSpPr>
          <p:nvPr>
            <p:ph type="sldNum" sz="quarter" idx="5"/>
          </p:nvPr>
        </p:nvSpPr>
        <p:spPr/>
        <p:txBody>
          <a:bodyPr/>
          <a:lstStyle/>
          <a:p>
            <a:fld id="{18FCAC43-28A4-490E-AB0C-ED3ACDC72645}" type="slidenum">
              <a:rPr lang="en-GB" smtClean="0"/>
              <a:t>17</a:t>
            </a:fld>
            <a:endParaRPr lang="en-GB"/>
          </a:p>
        </p:txBody>
      </p:sp>
    </p:spTree>
    <p:extLst>
      <p:ext uri="{BB962C8B-B14F-4D97-AF65-F5344CB8AC3E}">
        <p14:creationId xmlns:p14="http://schemas.microsoft.com/office/powerpoint/2010/main" val="546901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Race can be understood as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categorisation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that is based mainly on physical attributes or traits, assigning people to a specific race simply by having similar appearances or skin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colour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(for example, Black or white).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As we have seen, race itself is a social construct which is rooted in white supremacy and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efforts to prove superiority and maintain dominance over others.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Ethnicity is broader than race and has usually been used to refer to long shared cultural experiences, religious practices, traditions, ancestry, language, dialect or national origins (for example, African-Caribbean, Indian, Irish).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Ethnicity can be seen as a more positive identity than one forged from the shared negative experiences of racism. </a:t>
            </a:r>
          </a:p>
          <a:p>
            <a:endParaRPr lang="en-GB" dirty="0"/>
          </a:p>
          <a:p>
            <a:endParaRPr lang="en-GB" dirty="0"/>
          </a:p>
          <a:p>
            <a:pPr>
              <a:lnSpc>
                <a:spcPct val="107000"/>
              </a:lnSpc>
              <a:spcAft>
                <a:spcPts val="800"/>
              </a:spcAft>
            </a:pPr>
            <a:r>
              <a:rPr lang="en-GB" dirty="0"/>
              <a:t>BAME/ BME/ EM/ ME etc </a:t>
            </a:r>
            <a:r>
              <a:rPr lang="en-GB" dirty="0">
                <a:sym typeface="Wingdings" panose="05000000000000000000" pitchFamily="2" charset="2"/>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Even the race sector itself uses different terms, it varies across organisations, governments, individuals.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 rather than ask – which ONE term is the correct term- that’s not important. What’s more important to understand the meaning behind different terms and stay updated whilst willing to refresh our language so we remain respectful and appropriate.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Again, it comes down to individual preferences. If someone says they would like to be referred to as a person of colour as opposed to an ethnic minority – or vice versa - that’s fine, that is their choice and you should use that language going forward.</a:t>
            </a:r>
          </a:p>
          <a:p>
            <a:endParaRPr lang="en-GB" dirty="0"/>
          </a:p>
        </p:txBody>
      </p:sp>
      <p:sp>
        <p:nvSpPr>
          <p:cNvPr id="4" name="Slide Number Placeholder 3"/>
          <p:cNvSpPr>
            <a:spLocks noGrp="1"/>
          </p:cNvSpPr>
          <p:nvPr>
            <p:ph type="sldNum" sz="quarter" idx="5"/>
          </p:nvPr>
        </p:nvSpPr>
        <p:spPr/>
        <p:txBody>
          <a:bodyPr/>
          <a:lstStyle/>
          <a:p>
            <a:fld id="{18FCAC43-28A4-490E-AB0C-ED3ACDC72645}" type="slidenum">
              <a:rPr lang="en-GB" smtClean="0"/>
              <a:t>18</a:t>
            </a:fld>
            <a:endParaRPr lang="en-GB"/>
          </a:p>
        </p:txBody>
      </p:sp>
    </p:spTree>
    <p:extLst>
      <p:ext uri="{BB962C8B-B14F-4D97-AF65-F5344CB8AC3E}">
        <p14:creationId xmlns:p14="http://schemas.microsoft.com/office/powerpoint/2010/main" val="2312317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However, it is important that we do </a:t>
            </a:r>
            <a:r>
              <a:rPr lang="en-GB" sz="1800" b="1" kern="100" dirty="0">
                <a:effectLst/>
                <a:latin typeface="Calibri" panose="020F0502020204030204" pitchFamily="34" charset="0"/>
                <a:ea typeface="Calibri" panose="020F0502020204030204" pitchFamily="34" charset="0"/>
                <a:cs typeface="Calibri" panose="020F0502020204030204" pitchFamily="34" charset="0"/>
              </a:rPr>
              <a:t>challenge to avoid escalation</a:t>
            </a:r>
            <a:r>
              <a:rPr lang="en-GB" sz="1800" kern="100" dirty="0">
                <a:effectLst/>
                <a:latin typeface="Calibri" panose="020F0502020204030204" pitchFamily="34" charset="0"/>
                <a:ea typeface="Calibri" panose="020F0502020204030204" pitchFamily="34" charset="0"/>
                <a:cs typeface="Calibri" panose="020F0502020204030204" pitchFamily="34" charset="0"/>
              </a:rPr>
              <a:t>, i.e. those comments being said again, or developing into something worse.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The choice really comes down to you being </a:t>
            </a:r>
            <a:r>
              <a:rPr lang="en-GB" sz="1800" b="1" kern="100" dirty="0">
                <a:effectLst/>
                <a:latin typeface="Calibri" panose="020F0502020204030204" pitchFamily="34" charset="0"/>
                <a:ea typeface="Calibri" panose="020F0502020204030204" pitchFamily="34" charset="0"/>
                <a:cs typeface="Calibri" panose="020F0502020204030204" pitchFamily="34" charset="0"/>
              </a:rPr>
              <a:t>part of the solution or continuing the harm</a:t>
            </a:r>
            <a:r>
              <a:rPr lang="en-GB" sz="1800" kern="100" dirty="0">
                <a:effectLst/>
                <a:latin typeface="Calibri" panose="020F0502020204030204" pitchFamily="34" charset="0"/>
                <a:ea typeface="Calibri" panose="020F0502020204030204" pitchFamily="34" charset="0"/>
                <a:cs typeface="Calibri" panose="020F0502020204030204" pitchFamily="34" charset="0"/>
              </a:rPr>
              <a:t>. Comes down to </a:t>
            </a:r>
            <a:r>
              <a:rPr lang="en-GB" sz="1800" b="1" kern="100" dirty="0">
                <a:effectLst/>
                <a:latin typeface="Calibri" panose="020F0502020204030204" pitchFamily="34" charset="0"/>
                <a:ea typeface="Calibri" panose="020F0502020204030204" pitchFamily="34" charset="0"/>
                <a:cs typeface="Calibri" panose="020F0502020204030204" pitchFamily="34" charset="0"/>
              </a:rPr>
              <a:t>confidence and prior preparation</a:t>
            </a:r>
            <a:r>
              <a:rPr lang="en-GB" sz="1800" kern="100" dirty="0">
                <a:effectLst/>
                <a:latin typeface="Calibri" panose="020F0502020204030204" pitchFamily="34" charset="0"/>
                <a:ea typeface="Calibri" panose="020F0502020204030204" pitchFamily="34" charset="0"/>
                <a:cs typeface="Calibri" panose="020F0502020204030204" pitchFamily="34"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If you choose to be silent, you sanctioned the </a:t>
            </a:r>
            <a:r>
              <a:rPr lang="en-GB" sz="1800" kern="100" dirty="0" err="1">
                <a:effectLst/>
                <a:latin typeface="Calibri" panose="020F0502020204030204" pitchFamily="34" charset="0"/>
                <a:ea typeface="Calibri" panose="020F0502020204030204" pitchFamily="34" charset="0"/>
                <a:cs typeface="Calibri" panose="020F0502020204030204" pitchFamily="34" charset="0"/>
              </a:rPr>
              <a:t>behavior</a:t>
            </a:r>
            <a:r>
              <a:rPr lang="en-GB" sz="1800" kern="100" dirty="0">
                <a:effectLst/>
                <a:latin typeface="Calibri" panose="020F0502020204030204" pitchFamily="34" charset="0"/>
                <a:ea typeface="Calibri" panose="020F0502020204030204" pitchFamily="34" charset="0"/>
                <a:cs typeface="Calibri" panose="020F0502020204030204" pitchFamily="34" charset="0"/>
              </a:rPr>
              <a:t> and you have inadvertently become part of the problem. By not confronting your colleague or someone in a group you’re working with, your inaction informed them that not only are they just in their </a:t>
            </a:r>
            <a:r>
              <a:rPr lang="en-GB" sz="1800" kern="100" dirty="0" err="1">
                <a:effectLst/>
                <a:latin typeface="Calibri" panose="020F0502020204030204" pitchFamily="34" charset="0"/>
                <a:ea typeface="Calibri" panose="020F0502020204030204" pitchFamily="34" charset="0"/>
                <a:cs typeface="Calibri" panose="020F0502020204030204" pitchFamily="34" charset="0"/>
              </a:rPr>
              <a:t>behavior</a:t>
            </a:r>
            <a:r>
              <a:rPr lang="en-GB" sz="1800" kern="100" dirty="0">
                <a:effectLst/>
                <a:latin typeface="Calibri" panose="020F0502020204030204" pitchFamily="34" charset="0"/>
                <a:ea typeface="Calibri" panose="020F0502020204030204" pitchFamily="34" charset="0"/>
                <a:cs typeface="Calibri" panose="020F0502020204030204" pitchFamily="34" charset="0"/>
              </a:rPr>
              <a:t>, but you agree with them. You validated the harm and are, in fact, perpetuating the racist </a:t>
            </a:r>
            <a:r>
              <a:rPr lang="en-GB" sz="1800" kern="100" dirty="0" err="1">
                <a:effectLst/>
                <a:latin typeface="Calibri" panose="020F0502020204030204" pitchFamily="34" charset="0"/>
                <a:ea typeface="Calibri" panose="020F0502020204030204" pitchFamily="34" charset="0"/>
                <a:cs typeface="Calibri" panose="020F0502020204030204" pitchFamily="34" charset="0"/>
              </a:rPr>
              <a:t>behavior</a:t>
            </a:r>
            <a:r>
              <a:rPr lang="en-GB" sz="1800" kern="100" dirty="0">
                <a:effectLst/>
                <a:latin typeface="Calibri" panose="020F0502020204030204" pitchFamily="34" charset="0"/>
                <a:ea typeface="Calibri" panose="020F0502020204030204" pitchFamily="34" charset="0"/>
                <a:cs typeface="Calibri" panose="020F0502020204030204" pitchFamily="34" charset="0"/>
              </a:rPr>
              <a:t>. In being silent, you are </a:t>
            </a:r>
            <a:r>
              <a:rPr lang="en-GB" sz="1800" b="1" kern="100" dirty="0" err="1">
                <a:effectLst/>
                <a:latin typeface="Calibri" panose="020F0502020204030204" pitchFamily="34" charset="0"/>
                <a:ea typeface="Calibri" panose="020F0502020204030204" pitchFamily="34" charset="0"/>
                <a:cs typeface="Calibri" panose="020F0502020204030204" pitchFamily="34" charset="0"/>
              </a:rPr>
              <a:t>centering</a:t>
            </a:r>
            <a:r>
              <a:rPr lang="en-GB" sz="1800" b="1" kern="100" dirty="0">
                <a:effectLst/>
                <a:latin typeface="Calibri" panose="020F0502020204030204" pitchFamily="34" charset="0"/>
                <a:ea typeface="Calibri" panose="020F0502020204030204" pitchFamily="34" charset="0"/>
                <a:cs typeface="Calibri" panose="020F0502020204030204" pitchFamily="34" charset="0"/>
              </a:rPr>
              <a:t> your own comfort and safety over</a:t>
            </a:r>
            <a:r>
              <a:rPr lang="en-GB" sz="1800" kern="100" dirty="0">
                <a:effectLst/>
                <a:latin typeface="Calibri" panose="020F0502020204030204" pitchFamily="34" charset="0"/>
                <a:ea typeface="Calibri" panose="020F0502020204030204" pitchFamily="34" charset="0"/>
                <a:cs typeface="Calibri" panose="020F0502020204030204" pitchFamily="34" charset="0"/>
              </a:rPr>
              <a:t> that of the comfort and safety of colleagues or participants in a group etc.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Calibri" panose="020F0502020204030204" pitchFamily="34" charset="0"/>
              </a:rPr>
              <a:t>Consistent commitment</a:t>
            </a:r>
            <a:r>
              <a:rPr lang="en-GB" sz="1100" kern="100" dirty="0">
                <a:effectLst/>
                <a:latin typeface="Calibri" panose="020F0502020204030204" pitchFamily="34" charset="0"/>
                <a:ea typeface="Calibri" panose="020F0502020204030204" pitchFamily="34" charset="0"/>
                <a:cs typeface="Calibri" panose="020F0502020204030204" pitchFamily="34" charset="0"/>
              </a:rPr>
              <a:t> - Could happen this afternoon or in 6 months time. Just because you challenged someone’s racism yesterday does not mean you are absolved from challenging it today. It is an ongoing commitment, a lifelong commitment actually. That might seem like a lot of work but it is the responsibility of white people as a group possessing privilege to do this when it arises. That’s what it takes to be actively anti-racist, it requires courage, commitment and tenacity.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How to challenge?</a:t>
            </a:r>
          </a:p>
          <a:p>
            <a:pPr marL="342900" lvl="0" indent="-342900">
              <a:lnSpc>
                <a:spcPct val="107000"/>
              </a:lnSpc>
              <a:buFont typeface="Symbol" panose="05050102010706020507" pitchFamily="18" charset="2"/>
              <a:buChar char=""/>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Calling out</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slightly more aggressive of the two between calling in and out. This could be stopping someone and saying “no that is racist. Do not say that”. Could be an uncomfortable situation where the other person is likely to be emotional or defensive and likely embarrassed. Could be a defence mechanism to make you look unprofessional as opposed to addressing their wrong behaviour. DOESN’T MATTER whether they didn’t mean it – the impact it has is what’s important, not their intent. </a:t>
            </a:r>
          </a:p>
          <a:p>
            <a:pPr marL="457200">
              <a:lnSpc>
                <a:spcPct val="107000"/>
              </a:lnSpc>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Calling in</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difference is in the delivery of your message and probably more productive depending on what was said. “Hey, I’m not sure if you were aware but actually that is wrong because </a:t>
            </a:r>
            <a:r>
              <a:rPr lang="en-GB" sz="1100" kern="100" dirty="0" err="1">
                <a:effectLst/>
                <a:latin typeface="Calibri" panose="020F0502020204030204" pitchFamily="34" charset="0"/>
                <a:ea typeface="Calibri" panose="020F0502020204030204" pitchFamily="34" charset="0"/>
                <a:cs typeface="Times New Roman" panose="02020603050405020304" pitchFamily="18" charset="0"/>
              </a:rPr>
              <a:t>xyz</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Make your message clear that you don’t tolerate, this is wrong but you’re seeking to educate the person. You are helping them to better their understanding. </a:t>
            </a:r>
          </a:p>
          <a:p>
            <a:pPr marL="457200">
              <a:lnSpc>
                <a:spcPct val="107000"/>
              </a:lnSpc>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Written challenge</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put it in an email or a message if you cannot in that moment. However, better to address at the time and move on but if it’s not possible to, follow up afterwards. Perhaps direct them to sources on the matter, evidence your point. </a:t>
            </a:r>
          </a:p>
          <a:p>
            <a:pPr marL="914400">
              <a:lnSpc>
                <a:spcPct val="107000"/>
              </a:lnSpc>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Ask for support</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ask a colleague or manager to help you relay your message – again delayed but depending on situation perhaps beneficial</a:t>
            </a:r>
          </a:p>
          <a:p>
            <a:pPr marL="457200">
              <a:lnSpc>
                <a:spcPct val="107000"/>
              </a:lnSpc>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Refer to senior leader</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sometimes it might be severe that you think this actually requires more formal action beyond your control so you can refer that to your manager or senior leader </a:t>
            </a:r>
          </a:p>
          <a:p>
            <a:pPr marL="742950" lvl="1" indent="-285750">
              <a:lnSpc>
                <a:spcPct val="107000"/>
              </a:lnSpc>
              <a:spcAft>
                <a:spcPts val="800"/>
              </a:spcAft>
              <a:buFont typeface="Courier New" panose="02070309020205020404" pitchFamily="49" charset="0"/>
              <a:buChar char="o"/>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Senior leaders – external support with race consultants in specific scenario </a:t>
            </a:r>
          </a:p>
          <a:p>
            <a:endParaRPr lang="en-GB" dirty="0"/>
          </a:p>
        </p:txBody>
      </p:sp>
      <p:sp>
        <p:nvSpPr>
          <p:cNvPr id="4" name="Slide Number Placeholder 3"/>
          <p:cNvSpPr>
            <a:spLocks noGrp="1"/>
          </p:cNvSpPr>
          <p:nvPr>
            <p:ph type="sldNum" sz="quarter" idx="5"/>
          </p:nvPr>
        </p:nvSpPr>
        <p:spPr/>
        <p:txBody>
          <a:bodyPr/>
          <a:lstStyle/>
          <a:p>
            <a:fld id="{18FCAC43-28A4-490E-AB0C-ED3ACDC72645}" type="slidenum">
              <a:rPr lang="en-GB" smtClean="0"/>
              <a:t>19</a:t>
            </a:fld>
            <a:endParaRPr lang="en-GB"/>
          </a:p>
        </p:txBody>
      </p:sp>
    </p:spTree>
    <p:extLst>
      <p:ext uri="{BB962C8B-B14F-4D97-AF65-F5344CB8AC3E}">
        <p14:creationId xmlns:p14="http://schemas.microsoft.com/office/powerpoint/2010/main" val="106567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18FCAC43-28A4-490E-AB0C-ED3ACDC72645}" type="slidenum">
              <a:rPr lang="en-GB" smtClean="0"/>
              <a:t>2</a:t>
            </a:fld>
            <a:endParaRPr lang="en-GB"/>
          </a:p>
        </p:txBody>
      </p:sp>
    </p:spTree>
    <p:extLst>
      <p:ext uri="{BB962C8B-B14F-4D97-AF65-F5344CB8AC3E}">
        <p14:creationId xmlns:p14="http://schemas.microsoft.com/office/powerpoint/2010/main" val="987088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Recruitment – inclusive recruitment practices that use the appropriate language and encourage ethnic minorities to apply; appropriate job requirements that do not perpetuate systemic barriers; skills based marking schemes; as well as promotion and retention of EM staff </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Policies and practices – ensuring that anti-racism is mainstreamed across all policies and practices and that policies do not have a disproportionate impact on EM communities – for example working places without prayer facilities or dress code policies </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Data collection and analysis – appropriately disaggregated equalities data collection backed up by meaningful action for EM which is communicated back to them to close the feedback loop</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Training – consistent training for staff and volunteers on anti-racism as well as access to resource lists and guides for individual education </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Organisational culture – promoting an inclusive and diverse culture that celebrates each others differences and recognises different cultural events throughout the year including black history month, Ramadan etc </a:t>
            </a:r>
          </a:p>
          <a:p>
            <a:pPr marL="342900" lvl="0" indent="-342900">
              <a:lnSpc>
                <a:spcPct val="107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Engagement – continued commitment to engage with EM Communities and not just as an add on to existing projects, for example, is there the option to co-design a project or plan with a local EM community group?</a:t>
            </a:r>
          </a:p>
          <a:p>
            <a:endParaRPr lang="en-GB" dirty="0"/>
          </a:p>
        </p:txBody>
      </p:sp>
      <p:sp>
        <p:nvSpPr>
          <p:cNvPr id="4" name="Slide Number Placeholder 3"/>
          <p:cNvSpPr>
            <a:spLocks noGrp="1"/>
          </p:cNvSpPr>
          <p:nvPr>
            <p:ph type="sldNum" sz="quarter" idx="5"/>
          </p:nvPr>
        </p:nvSpPr>
        <p:spPr/>
        <p:txBody>
          <a:bodyPr/>
          <a:lstStyle/>
          <a:p>
            <a:fld id="{18FCAC43-28A4-490E-AB0C-ED3ACDC72645}" type="slidenum">
              <a:rPr lang="en-GB" smtClean="0"/>
              <a:t>20</a:t>
            </a:fld>
            <a:endParaRPr lang="en-GB"/>
          </a:p>
        </p:txBody>
      </p:sp>
    </p:spTree>
    <p:extLst>
      <p:ext uri="{BB962C8B-B14F-4D97-AF65-F5344CB8AC3E}">
        <p14:creationId xmlns:p14="http://schemas.microsoft.com/office/powerpoint/2010/main" val="2312317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3"/>
              </a:buClr>
              <a:buFont typeface="Arial" panose="020B0604020202020204" pitchFamily="34" charset="0"/>
              <a:buNone/>
              <a:defRPr/>
            </a:pPr>
            <a:endParaRPr lang="en-GB" altLang="en-US" dirty="0"/>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Clear strategy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When engaging with EM, it is important to have a clear strategy in place, take account of tips when planning thoroughly to remove barriers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Mutually beneficial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Any engagement with EM should be mutually beneficial, </a:t>
            </a:r>
            <a:r>
              <a:rPr lang="en-GB" sz="18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ie</a:t>
            </a: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participants benefit from the engagement and there is something they can get out of it. Otherwise we verge on being tokenistic and simply engaging with people because of the colour of their skin to meet our own targets / indicators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Find common ground.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Active outreach</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Part of anti-racism work as we have heard is about being pro-active and that’s no different in community engagement. People often say EM are hard to reach but the reality is they are seldom heard and the former places a burden on an already marginalised group to engagement. It is the responsibility of the organisation to break down barriers and be proactive, not EM. Be aware of power imbalance / white privilege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Explore partnerships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Are there any EM groups or organisations who we can partner with to share expertise and learn from in our engagement? Remember white privilege and power sharing</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Language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Using plain, simple English and avoiding jargon. English is not everyone’s first language so be as plain as possible. Furthermore, the climate sector is full of jargon which can put people off from engaging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Also, use of language services or interpreters to break down barriers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Advertising</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Good advertisement itself is simply not enough but it is important. Are we just advertising in the usual places or are we being proactive and reaching out to new groups / places/ forums/ etc. Advertising should be welcoming and inclusive. Target local EM groups /religious buildings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Accessible venue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 venue which is both physically, mentally and emotionally accessible. </a:t>
            </a:r>
            <a:r>
              <a:rPr lang="en-GB" sz="18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Ie</a:t>
            </a: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elevators, prayer room etc. But also a building that EM feel comfortable in. For example, avoid buildings that have links to slave trade unless these have been denounced and consider having event in an alcohol free environment when engaging with religious groups. Also, is there a prayer room available etc.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Time / religious observance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Important, any info received from EM about suitable time, use it. Is it at a time that community leaders / business owners can attend. Consider things like avoiding Friday prayers, avoid organising a ‘lunch’ over Ramadan, other cultural holidays. Devise a cultural calendar.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Suitable catering</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All dietary requirements are met, including vegetarian and halal options.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Feedback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 are best placed to tell you what is and what is not working. Ask for feedback, take it on board and learn from it. If you are unsure about language or terminology, seek feedback. Ask questions respectfully.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FCAC43-28A4-490E-AB0C-ED3ACDC72645}" type="slidenum">
              <a:rPr lang="en-GB" smtClean="0"/>
              <a:t>22</a:t>
            </a:fld>
            <a:endParaRPr lang="en-GB"/>
          </a:p>
        </p:txBody>
      </p:sp>
    </p:spTree>
    <p:extLst>
      <p:ext uri="{BB962C8B-B14F-4D97-AF65-F5344CB8AC3E}">
        <p14:creationId xmlns:p14="http://schemas.microsoft.com/office/powerpoint/2010/main" val="2808093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tabLst>
                <a:tab pos="457200" algn="l"/>
              </a:tabLs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 example of EM partnership – citizen power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EMEN Partnership with </a:t>
            </a:r>
            <a:r>
              <a:rPr lang="en-GB" sz="18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UoG</a:t>
            </a: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EM involved in creating a climate change game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Characters navigate climate challenges and repopulate areas of biodiversity loss etc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Genuine partnership, input and credit – not tokenistic</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FCAC43-28A4-490E-AB0C-ED3ACDC72645}" type="slidenum">
              <a:rPr lang="en-GB" smtClean="0"/>
              <a:t>24</a:t>
            </a:fld>
            <a:endParaRPr lang="en-GB"/>
          </a:p>
        </p:txBody>
      </p:sp>
    </p:spTree>
    <p:extLst>
      <p:ext uri="{BB962C8B-B14F-4D97-AF65-F5344CB8AC3E}">
        <p14:creationId xmlns:p14="http://schemas.microsoft.com/office/powerpoint/2010/main" val="2917805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tabLst>
                <a:tab pos="457200" algn="l"/>
              </a:tabLst>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Nature walk and free lunch – consultancy upskill on environmental issues, not just that but feminist issues (witch hunting, etc).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Good practice: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tabLst>
                <a:tab pos="914400" algn="l"/>
              </a:tabLst>
            </a:pPr>
            <a:r>
              <a:rPr lang="en-GB" sz="11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Two way street / mutually beneficial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tabLst>
                <a:tab pos="914400" algn="l"/>
              </a:tabLst>
            </a:pPr>
            <a:r>
              <a:rPr lang="en-GB" sz="11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Active outreach</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tabLst>
                <a:tab pos="914400" algn="l"/>
              </a:tabLst>
            </a:pPr>
            <a:r>
              <a:rPr lang="en-GB" sz="11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Advertisement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tabLst>
                <a:tab pos="914400" algn="l"/>
              </a:tabLst>
            </a:pPr>
            <a:r>
              <a:rPr lang="en-GB" sz="11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Suitable catering</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tabLst>
                <a:tab pos="914400" algn="l"/>
              </a:tabLst>
            </a:pPr>
            <a:r>
              <a:rPr lang="en-GB" sz="11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Feedback – tripled in size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Previously owned by John Maxwell, was a Scottish landowner, politician and philanthropist. Founded National Trust.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FCAC43-28A4-490E-AB0C-ED3ACDC72645}" type="slidenum">
              <a:rPr lang="en-GB" smtClean="0"/>
              <a:t>25</a:t>
            </a:fld>
            <a:endParaRPr lang="en-GB"/>
          </a:p>
        </p:txBody>
      </p:sp>
    </p:spTree>
    <p:extLst>
      <p:ext uri="{BB962C8B-B14F-4D97-AF65-F5344CB8AC3E}">
        <p14:creationId xmlns:p14="http://schemas.microsoft.com/office/powerpoint/2010/main" val="2917805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u="none" dirty="0"/>
          </a:p>
        </p:txBody>
      </p:sp>
      <p:sp>
        <p:nvSpPr>
          <p:cNvPr id="4" name="Slide Number Placeholder 3"/>
          <p:cNvSpPr>
            <a:spLocks noGrp="1"/>
          </p:cNvSpPr>
          <p:nvPr>
            <p:ph type="sldNum" sz="quarter" idx="5"/>
          </p:nvPr>
        </p:nvSpPr>
        <p:spPr/>
        <p:txBody>
          <a:bodyPr/>
          <a:lstStyle/>
          <a:p>
            <a:fld id="{18FCAC43-28A4-490E-AB0C-ED3ACDC72645}" type="slidenum">
              <a:rPr lang="en-GB" smtClean="0"/>
              <a:t>26</a:t>
            </a:fld>
            <a:endParaRPr lang="en-GB"/>
          </a:p>
        </p:txBody>
      </p:sp>
    </p:spTree>
    <p:extLst>
      <p:ext uri="{BB962C8B-B14F-4D97-AF65-F5344CB8AC3E}">
        <p14:creationId xmlns:p14="http://schemas.microsoft.com/office/powerpoint/2010/main" val="2163675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18FCAC43-28A4-490E-AB0C-ED3ACDC72645}" type="slidenum">
              <a:rPr lang="en-GB" smtClean="0"/>
              <a:t>27</a:t>
            </a:fld>
            <a:endParaRPr lang="en-GB"/>
          </a:p>
        </p:txBody>
      </p:sp>
    </p:spTree>
    <p:extLst>
      <p:ext uri="{BB962C8B-B14F-4D97-AF65-F5344CB8AC3E}">
        <p14:creationId xmlns:p14="http://schemas.microsoft.com/office/powerpoint/2010/main" val="70450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Recognise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Recognise that the playing field is not level for EM, historically excluded, racism in society, we all need to be actively anti-racist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Recognise different identities exist, that humans are not one dimensional, their identities overlap and society either grants them privilege or disadvantages due to the power structures that exist.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 two peoples experiences will be the same even with the same identities – important to be person-centred in our work as opposed to generalising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Data</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Data is a funny one, or should I say quantitative data is a funny one because it essentially asks people to put themselves into boxes and categories which again, as we know, people are not one dimensional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However, data is so important. It really forms the basis of any of our actions in an organisation. If we are reaching the south Asian community in our outreach, what demographic is that? Is it mostly older south Asian people, younger? Men? Women?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How we disaggregate the data is important.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When gathering data, important to also gather qualitative data to capture intersectional experiences of work force / participants etc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Engage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Speak to ethnic minorities, engage with them, listen to what their needs are and if they are being met.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Listen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Off the back of that listen. Remember no one persons experiences are the same so its important to listen to them, meaningfully and take what they have to say on board because again, their experience will be unique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Culture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Foster a culture that recognises EDI, anti-racism and intersectionality at its heart</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 matter your identity you are welcome, appreciated and respected. Allow people to bring their full self to work and </a:t>
            </a:r>
            <a:r>
              <a:rPr lang="en-GB" sz="11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nuture</a:t>
            </a: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culture in the organisation that promotes this.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Embed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Anti-racism in our EDI initiatives, our human rights work, our community engagement. Don’t just state that you practice EDI and anti-racism but actually embed and show how as an </a:t>
            </a:r>
            <a:r>
              <a:rPr lang="en-GB" sz="11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orgnaisation</a:t>
            </a: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you understand and respect intersectionality.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Training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Ask your organisation to include formal training on anti-racism and intersectionality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If unsure, outsource, ask an expert in the field / other org to come in and facilitate this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Continual learning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Networks – for intersectional experiences to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Race network / women’s network – what one should a mixed race woman attend?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Welcome all identities and even set up an intersectionality network that’s open to anyone from any background to discuss issues they are experiencing around their identity.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Educate ourselves / colleagues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On anti-racism. Continuous learning, books, articles, journals, videos. Kimberly Crenshaw is a good place to start, during BLM very vocal about the experiences of black women and the police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Of a partner or colleagues in another organisation are doing good work around </a:t>
            </a:r>
            <a:r>
              <a:rPr lang="en-GB" sz="11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anit</a:t>
            </a: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-racism, ask them to educate you on this, learn from each other. We don’t need to work in silos in this area.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Champion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11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Again very similar to my culture point, always champion anti-racism at all levels. Senior management buy in, top down, bottom up, cross-cutting, champion the diversity of everyone in an organisation, not just those identities which you feel are more ‘deserving’.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FCAC43-28A4-490E-AB0C-ED3ACDC72645}" type="slidenum">
              <a:rPr lang="en-GB" smtClean="0"/>
              <a:t>28</a:t>
            </a:fld>
            <a:endParaRPr lang="en-GB"/>
          </a:p>
        </p:txBody>
      </p:sp>
    </p:spTree>
    <p:extLst>
      <p:ext uri="{BB962C8B-B14F-4D97-AF65-F5344CB8AC3E}">
        <p14:creationId xmlns:p14="http://schemas.microsoft.com/office/powerpoint/2010/main" val="2449074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01084-0704-2986-39C6-5D8A2F28C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944C2-6D75-FFA7-FB48-BAE8961E6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F74E0-AE0E-BF00-C139-61CCA0C31CF5}"/>
              </a:ext>
            </a:extLst>
          </p:cNvPr>
          <p:cNvSpPr>
            <a:spLocks noGrp="1"/>
          </p:cNvSpPr>
          <p:nvPr>
            <p:ph type="body" idx="1"/>
          </p:nvPr>
        </p:nvSpPr>
        <p:spPr/>
        <p:txBody>
          <a:bodyPr/>
          <a:lstStyle/>
          <a:p>
            <a:endParaRPr lang="en-GB" b="0" u="none" dirty="0"/>
          </a:p>
        </p:txBody>
      </p:sp>
      <p:sp>
        <p:nvSpPr>
          <p:cNvPr id="4" name="Slide Number Placeholder 3">
            <a:extLst>
              <a:ext uri="{FF2B5EF4-FFF2-40B4-BE49-F238E27FC236}">
                <a16:creationId xmlns:a16="http://schemas.microsoft.com/office/drawing/2014/main" id="{A1C2F814-02F1-4F3D-8E64-39A7E8D5E674}"/>
              </a:ext>
            </a:extLst>
          </p:cNvPr>
          <p:cNvSpPr>
            <a:spLocks noGrp="1"/>
          </p:cNvSpPr>
          <p:nvPr>
            <p:ph type="sldNum" sz="quarter" idx="5"/>
          </p:nvPr>
        </p:nvSpPr>
        <p:spPr/>
        <p:txBody>
          <a:bodyPr/>
          <a:lstStyle/>
          <a:p>
            <a:fld id="{18FCAC43-28A4-490E-AB0C-ED3ACDC72645}" type="slidenum">
              <a:rPr lang="en-GB" smtClean="0"/>
              <a:t>29</a:t>
            </a:fld>
            <a:endParaRPr lang="en-GB"/>
          </a:p>
        </p:txBody>
      </p:sp>
    </p:spTree>
    <p:extLst>
      <p:ext uri="{BB962C8B-B14F-4D97-AF65-F5344CB8AC3E}">
        <p14:creationId xmlns:p14="http://schemas.microsoft.com/office/powerpoint/2010/main" val="569909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18FCAC43-28A4-490E-AB0C-ED3ACDC72645}" type="slidenum">
              <a:rPr lang="en-GB" smtClean="0"/>
              <a:t>30</a:t>
            </a:fld>
            <a:endParaRPr lang="en-GB"/>
          </a:p>
        </p:txBody>
      </p:sp>
    </p:spTree>
    <p:extLst>
      <p:ext uri="{BB962C8B-B14F-4D97-AF65-F5344CB8AC3E}">
        <p14:creationId xmlns:p14="http://schemas.microsoft.com/office/powerpoint/2010/main" val="1469372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https://forms.office.com/Pages/ResponsePage.aspx?id=8qyVw4uDhkivT13ze3OBw79jid0OwJhBkH0XwMH7tQtURU1TN0FYSVI4WFpRUE9KSTlITzUxN0VZTC4u</a:t>
            </a:r>
          </a:p>
        </p:txBody>
      </p:sp>
      <p:sp>
        <p:nvSpPr>
          <p:cNvPr id="4" name="Slide Number Placeholder 3"/>
          <p:cNvSpPr>
            <a:spLocks noGrp="1"/>
          </p:cNvSpPr>
          <p:nvPr>
            <p:ph type="sldNum" sz="quarter" idx="5"/>
          </p:nvPr>
        </p:nvSpPr>
        <p:spPr/>
        <p:txBody>
          <a:bodyPr/>
          <a:lstStyle/>
          <a:p>
            <a:fld id="{18FCAC43-28A4-490E-AB0C-ED3ACDC72645}" type="slidenum">
              <a:rPr lang="en-GB" smtClean="0"/>
              <a:t>31</a:t>
            </a:fld>
            <a:endParaRPr lang="en-GB"/>
          </a:p>
        </p:txBody>
      </p:sp>
    </p:spTree>
    <p:extLst>
      <p:ext uri="{BB962C8B-B14F-4D97-AF65-F5344CB8AC3E}">
        <p14:creationId xmlns:p14="http://schemas.microsoft.com/office/powerpoint/2010/main" val="326307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FCAC43-28A4-490E-AB0C-ED3ACDC72645}" type="slidenum">
              <a:rPr lang="en-GB" smtClean="0"/>
              <a:t>3</a:t>
            </a:fld>
            <a:endParaRPr lang="en-GB"/>
          </a:p>
        </p:txBody>
      </p:sp>
    </p:spTree>
    <p:extLst>
      <p:ext uri="{BB962C8B-B14F-4D97-AF65-F5344CB8AC3E}">
        <p14:creationId xmlns:p14="http://schemas.microsoft.com/office/powerpoint/2010/main" val="82482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most recent research conducted by the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Wildlife and Countryside Link in England in 2021 and 2022</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 coalition of 69 environmental organisations, alongside statistics from the Office for National Statistics has found that the lack of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racial diversity is a serious problem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EDI not a new concept, been around for years but a generalist EDI approach has not improved the situation for EMs: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Calibri" panose="020F0502020204030204" pitchFamily="34" charset="0"/>
              </a:rPr>
              <a:t>Has not fixed racism</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Calibri" panose="020F0502020204030204" pitchFamily="34" charset="0"/>
              </a:rPr>
              <a:t>Has not got to the roots of white supremacy and challenged power structures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Calibri" panose="020F0502020204030204" pitchFamily="34" charset="0"/>
              </a:rPr>
              <a:t>Has not provided psychological safety for colleagues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Calibri" panose="020F0502020204030204" pitchFamily="34" charset="0"/>
              </a:rPr>
              <a:t>Has not challenged the culture of protecting the majority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Calibri" panose="020F0502020204030204" pitchFamily="34" charset="0"/>
              </a:rPr>
              <a:t>Has not improved lack of diversity on boards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Calibri" panose="020F0502020204030204" pitchFamily="34" charset="0"/>
              </a:rPr>
              <a:t>Has not challenged discomfort needed to take action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Hence the need to move to a more targeted &amp; proactive approach, otherwise known as an anti-racist approach.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FCAC43-28A4-490E-AB0C-ED3ACDC72645}" type="slidenum">
              <a:rPr lang="en-GB" smtClean="0"/>
              <a:t>4</a:t>
            </a:fld>
            <a:endParaRPr lang="en-GB"/>
          </a:p>
        </p:txBody>
      </p:sp>
    </p:spTree>
    <p:extLst>
      <p:ext uri="{BB962C8B-B14F-4D97-AF65-F5344CB8AC3E}">
        <p14:creationId xmlns:p14="http://schemas.microsoft.com/office/powerpoint/2010/main" val="399018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https://www.thinknpc.org/resource-hub/ethnic-minority-communities-and-the-environmental-crises/ </a:t>
            </a:r>
          </a:p>
          <a:p>
            <a:endParaRPr lang="en-GB" dirty="0"/>
          </a:p>
          <a:p>
            <a:endParaRPr lang="en-GB" dirty="0"/>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CEMVO we have an Ethnic Minority Environment Network. The network exists to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create connections between ethnic minority groups and individuals, and mainstream organisations addressing climate change and climate justice in Scotland.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EMEN promotes local and national actions that address climate change while being more inclusive of ethnic minority voices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Recently, EMEN partnered with the Race Equality Foundation and New </a:t>
            </a:r>
            <a:r>
              <a:rPr lang="en-GB" sz="18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Philanthrophy</a:t>
            </a: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Capital to produce a piece of research in September 2023 on how EM communities want the government and third sector to respond to climate and nature crisis. They found: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People from ethnic minority communities say they don’t feel listened to by policy makers. They report significant distrust of whether environmental policy recognises the challenges they face.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57200" algn="l"/>
              </a:tabLs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Charities should support people from ethnic minority communities to have a voice in policy making and hold policy makers accountable for the social impacts of environmental policy.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Charities could also provide information that empowers individual environmental action and builds capacity in local areas to allow grassroots initiatives to thrive.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Despite lots of important work being done by EM in the environment sector, their voices are often excluded from discussions or decisions that affect them. They are often referred to as “hard to reach” communities but the reality is they are not hard to reach and are actually “seldom heard”.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FCAC43-28A4-490E-AB0C-ED3ACDC72645}" type="slidenum">
              <a:rPr lang="en-GB" smtClean="0"/>
              <a:t>5</a:t>
            </a:fld>
            <a:endParaRPr lang="en-GB"/>
          </a:p>
        </p:txBody>
      </p:sp>
    </p:spTree>
    <p:extLst>
      <p:ext uri="{BB962C8B-B14F-4D97-AF65-F5344CB8AC3E}">
        <p14:creationId xmlns:p14="http://schemas.microsoft.com/office/powerpoint/2010/main" val="291780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18FCAC43-28A4-490E-AB0C-ED3ACDC72645}" type="slidenum">
              <a:rPr lang="en-GB" smtClean="0"/>
              <a:t>6</a:t>
            </a:fld>
            <a:endParaRPr lang="en-GB"/>
          </a:p>
        </p:txBody>
      </p:sp>
    </p:spTree>
    <p:extLst>
      <p:ext uri="{BB962C8B-B14F-4D97-AF65-F5344CB8AC3E}">
        <p14:creationId xmlns:p14="http://schemas.microsoft.com/office/powerpoint/2010/main" val="271000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Anti-racism. Now in order to understand anti-racism and what it means to take a pro-active anti-racist approach, it’s important to understand the </a:t>
            </a:r>
            <a:r>
              <a:rPr lang="en-GB" sz="18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history</a:t>
            </a: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and the actual </a:t>
            </a:r>
            <a:r>
              <a:rPr lang="en-GB" sz="18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concept</a:t>
            </a: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of race itself.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So I wanted to start by looking at the </a:t>
            </a:r>
            <a:r>
              <a:rPr lang="en-GB" sz="18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motives</a:t>
            </a: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that actually created racial differences.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So here we have a quote that says “to be not racist does not mean you are anti-racist. To be anti-racist it’s crucial to understand where racism stemmed from”</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Racism itself is a social construct, it’s something that we, humans have created, and was most heavily impacted by the era of exploration from the British, French, Dutch and Spanish (the West).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Because of their white skin </a:t>
            </a:r>
            <a:r>
              <a:rPr lang="en-US" sz="18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colour</a:t>
            </a:r>
            <a:r>
              <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they self-imposed superiority, viewing themselves as clean, civilized, educated vs anyone who did not have a white skin </a:t>
            </a:r>
            <a:r>
              <a:rPr lang="en-US" sz="18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colour</a:t>
            </a:r>
            <a:r>
              <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as dirty, uncivilized and illiterate.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 all know the outcome of this which unfortunately lead to slavery and stereotypes that the west was superior over the east (or sometimes referred to as global north, global south).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effects of this are still felt today and are imbedded into our society through systemic and structural racism.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D93AB4B-0F12-4A41-A021-390859CE1145}" type="slidenum">
              <a:rPr lang="en-GB" smtClean="0"/>
              <a:t>7</a:t>
            </a:fld>
            <a:endParaRPr lang="en-GB"/>
          </a:p>
        </p:txBody>
      </p:sp>
    </p:spTree>
    <p:extLst>
      <p:ext uri="{BB962C8B-B14F-4D97-AF65-F5344CB8AC3E}">
        <p14:creationId xmlns:p14="http://schemas.microsoft.com/office/powerpoint/2010/main" val="365451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HISTORICALLY race was constructed in order to reinforce the idea that "white" is superior and at the top of the hierarchy, that "Black" is inferior and at the bottom of the hierarchy, and that all other constructed racial categories move up and down between those two anchors depending on what is happening at any given moment in our history. </a:t>
            </a:r>
          </a:p>
          <a:p>
            <a:endParaRPr lang="en-GB" sz="1800" dirty="0">
              <a:solidFill>
                <a:srgbClr val="002060"/>
              </a:solidFill>
              <a:effectLst/>
              <a:latin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Another example is where the Chinese population, who were closer to the top of this hierarchy, are now lower because of the xenophobia and blame for COVID-19.</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White supremacy refers to the ideology or belief system that this pyramid or hierarchy suggests -</a:t>
            </a: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the idea that white is superior, better, the ideal - while all other races are inferior, worse, less.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White supremacy is reflected in individual beliefs, in institutional policies and practices, and in our cultural assumptions about who is deserving and who is not.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Nowadays, it is more apt to think of this graph in terms of barriers that are faced in society due to race. For example, someone who is mixed race but has a skin tone lighter to the top of this graph is less likely to experience racism or discrimination than someone who is mixed race but has a skin tone closer to the bottom.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76AE30B-906A-4D42-9D96-5F5B04F8382E}" type="slidenum">
              <a:rPr lang="en-GB" smtClean="0"/>
              <a:t>8</a:t>
            </a:fld>
            <a:endParaRPr lang="en-GB"/>
          </a:p>
        </p:txBody>
      </p:sp>
    </p:spTree>
    <p:extLst>
      <p:ext uri="{BB962C8B-B14F-4D97-AF65-F5344CB8AC3E}">
        <p14:creationId xmlns:p14="http://schemas.microsoft.com/office/powerpoint/2010/main" val="3712369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 what we’ve heard is that our experiences in life can be defined by our skin colour, with white people not facing barriers based on being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visibly white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We call this white privilege.</a:t>
            </a:r>
          </a:p>
          <a:p>
            <a:endParaRPr lang="en-GB" sz="10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To put this into practice in organisational structure, we need to remind ourselves when making decisions, influencing policy, providing services and or hiring people for a job.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Thinking outside ourselves, like what would this mean to a black or brown person? Would they access it, would this have a disproportionate impact on them? Does reinforce any of the other barriers EM face?</a:t>
            </a:r>
          </a:p>
          <a:p>
            <a:endParaRPr lang="en-GB" sz="1000" b="1" u="sng" dirty="0"/>
          </a:p>
        </p:txBody>
      </p:sp>
      <p:sp>
        <p:nvSpPr>
          <p:cNvPr id="4" name="Slide Number Placeholder 3"/>
          <p:cNvSpPr>
            <a:spLocks noGrp="1"/>
          </p:cNvSpPr>
          <p:nvPr>
            <p:ph type="sldNum" sz="quarter" idx="5"/>
          </p:nvPr>
        </p:nvSpPr>
        <p:spPr/>
        <p:txBody>
          <a:bodyPr/>
          <a:lstStyle/>
          <a:p>
            <a:fld id="{18FCAC43-28A4-490E-AB0C-ED3ACDC72645}" type="slidenum">
              <a:rPr lang="en-GB" smtClean="0"/>
              <a:t>9</a:t>
            </a:fld>
            <a:endParaRPr lang="en-GB"/>
          </a:p>
        </p:txBody>
      </p:sp>
    </p:spTree>
    <p:extLst>
      <p:ext uri="{BB962C8B-B14F-4D97-AF65-F5344CB8AC3E}">
        <p14:creationId xmlns:p14="http://schemas.microsoft.com/office/powerpoint/2010/main" val="298167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303136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92306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576496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3788401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9338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938840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1692910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53341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70834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427763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A0592E-60A4-4B80-9A85-97158CAC1AF9}" type="datetimeFigureOut">
              <a:rPr lang="en-GB" smtClean="0"/>
              <a:t>21/02/2024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271229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A0592E-60A4-4B80-9A85-97158CAC1AF9}" type="datetimeFigureOut">
              <a:rPr lang="en-GB" smtClean="0"/>
              <a:t>21/02/2024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342475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0A0592E-60A4-4B80-9A85-97158CAC1AF9}" type="datetimeFigureOut">
              <a:rPr lang="en-GB" smtClean="0"/>
              <a:t>21/02/2024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338232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0592E-60A4-4B80-9A85-97158CAC1AF9}" type="datetimeFigureOut">
              <a:rPr lang="en-GB" smtClean="0"/>
              <a:t>21/02/2024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238216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A0592E-60A4-4B80-9A85-97158CAC1AF9}" type="datetimeFigureOut">
              <a:rPr lang="en-GB" smtClean="0"/>
              <a:t>21/02/2024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144060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A0592E-60A4-4B80-9A85-97158CAC1AF9}" type="datetimeFigureOut">
              <a:rPr lang="en-GB" smtClean="0"/>
              <a:t>21/02/2024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122069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A0592E-60A4-4B80-9A85-97158CAC1AF9}" type="datetimeFigureOut">
              <a:rPr lang="en-GB" smtClean="0"/>
              <a:t>21/02/2024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DF713D5-1626-491E-87EB-B5C941B5C0F3}" type="slidenum">
              <a:rPr lang="en-GB" smtClean="0"/>
              <a:t>‹#›</a:t>
            </a:fld>
            <a:endParaRPr lang="en-GB"/>
          </a:p>
        </p:txBody>
      </p:sp>
    </p:spTree>
    <p:extLst>
      <p:ext uri="{BB962C8B-B14F-4D97-AF65-F5344CB8AC3E}">
        <p14:creationId xmlns:p14="http://schemas.microsoft.com/office/powerpoint/2010/main" val="236299954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0eIJaShPzco?feature=oembed"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hDd3bzA7450?feature=oembed" TargetMode="Externa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mailto:claregallagher@cemvoscotland.org.uk" TargetMode="External"/><Relationship Id="rId4" Type="http://schemas.openxmlformats.org/officeDocument/2006/relationships/hyperlink" Target="mailto:christopher.clannachan@cemvoscotland.org.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70DA7-6222-6B05-D9EE-D7D576B7BC95}"/>
              </a:ext>
            </a:extLst>
          </p:cNvPr>
          <p:cNvSpPr>
            <a:spLocks noGrp="1"/>
          </p:cNvSpPr>
          <p:nvPr>
            <p:ph type="ctrTitle"/>
          </p:nvPr>
        </p:nvSpPr>
        <p:spPr>
          <a:xfrm>
            <a:off x="4863283" y="258096"/>
            <a:ext cx="4410720" cy="3215821"/>
          </a:xfrm>
        </p:spPr>
        <p:txBody>
          <a:bodyPr>
            <a:normAutofit fontScale="90000"/>
          </a:bodyPr>
          <a:lstStyle/>
          <a:p>
            <a:br>
              <a:rPr lang="en-US" b="1" dirty="0"/>
            </a:br>
            <a:r>
              <a:rPr lang="en-US" b="1" dirty="0"/>
              <a:t>Part 2:</a:t>
            </a:r>
            <a:br>
              <a:rPr lang="en-US" b="1" dirty="0"/>
            </a:br>
            <a:r>
              <a:rPr lang="en-US" b="1" dirty="0"/>
              <a:t>Anti-racism training</a:t>
            </a:r>
            <a:endParaRPr lang="en-GB" b="1" dirty="0"/>
          </a:p>
        </p:txBody>
      </p:sp>
      <p:sp>
        <p:nvSpPr>
          <p:cNvPr id="3" name="Subtitle 2">
            <a:extLst>
              <a:ext uri="{FF2B5EF4-FFF2-40B4-BE49-F238E27FC236}">
                <a16:creationId xmlns:a16="http://schemas.microsoft.com/office/drawing/2014/main" id="{D43A6C11-C6DC-FC15-3106-7506BCB433BB}"/>
              </a:ext>
            </a:extLst>
          </p:cNvPr>
          <p:cNvSpPr>
            <a:spLocks noGrp="1"/>
          </p:cNvSpPr>
          <p:nvPr>
            <p:ph type="subTitle" idx="1"/>
          </p:nvPr>
        </p:nvSpPr>
        <p:spPr>
          <a:xfrm>
            <a:off x="4863283" y="3650015"/>
            <a:ext cx="4410720" cy="1990529"/>
          </a:xfrm>
        </p:spPr>
        <p:txBody>
          <a:bodyPr>
            <a:normAutofit/>
          </a:bodyPr>
          <a:lstStyle/>
          <a:p>
            <a:r>
              <a:rPr lang="en-US" sz="1400" dirty="0">
                <a:solidFill>
                  <a:schemeClr val="tx1"/>
                </a:solidFill>
              </a:rPr>
              <a:t>Christopher Clannachan (he/him)</a:t>
            </a:r>
          </a:p>
          <a:p>
            <a:r>
              <a:rPr lang="en-US" sz="1400" dirty="0">
                <a:solidFill>
                  <a:schemeClr val="tx1"/>
                </a:solidFill>
              </a:rPr>
              <a:t>Environmental Race Equality Officer</a:t>
            </a:r>
          </a:p>
          <a:p>
            <a:endParaRPr lang="en-US" sz="1400" dirty="0">
              <a:solidFill>
                <a:schemeClr val="tx1"/>
              </a:solidFill>
            </a:endParaRPr>
          </a:p>
          <a:p>
            <a:r>
              <a:rPr lang="en-US" sz="1400" dirty="0">
                <a:solidFill>
                  <a:schemeClr val="tx1"/>
                </a:solidFill>
              </a:rPr>
              <a:t>Clare Gallagher (she/her)</a:t>
            </a:r>
          </a:p>
          <a:p>
            <a:r>
              <a:rPr lang="en-US" sz="1400" dirty="0">
                <a:solidFill>
                  <a:schemeClr val="tx1"/>
                </a:solidFill>
              </a:rPr>
              <a:t>Human Rights Officer</a:t>
            </a:r>
          </a:p>
          <a:p>
            <a:endParaRPr lang="en-US" sz="1400" dirty="0">
              <a:solidFill>
                <a:schemeClr val="tx1"/>
              </a:solidFill>
            </a:endParaRPr>
          </a:p>
        </p:txBody>
      </p:sp>
      <p:pic>
        <p:nvPicPr>
          <p:cNvPr id="6" name="Picture 5">
            <a:extLst>
              <a:ext uri="{FF2B5EF4-FFF2-40B4-BE49-F238E27FC236}">
                <a16:creationId xmlns:a16="http://schemas.microsoft.com/office/drawing/2014/main" id="{4D1440A1-B98A-2B4D-ADFF-7D9BD442D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15" y="666975"/>
            <a:ext cx="5154968" cy="1803842"/>
          </a:xfrm>
          <a:prstGeom prst="rect">
            <a:avLst/>
          </a:prstGeom>
        </p:spPr>
      </p:pic>
      <p:pic>
        <p:nvPicPr>
          <p:cNvPr id="1026" name="Picture 2" descr="Welcome - Scotlink">
            <a:extLst>
              <a:ext uri="{FF2B5EF4-FFF2-40B4-BE49-F238E27FC236}">
                <a16:creationId xmlns:a16="http://schemas.microsoft.com/office/drawing/2014/main" id="{133B45EF-ACD7-1560-AD1C-B48DE3D1C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462" y="3777231"/>
            <a:ext cx="4833321" cy="186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05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2B88-A5F6-A6CD-F553-16875ECCDA68}"/>
              </a:ext>
            </a:extLst>
          </p:cNvPr>
          <p:cNvSpPr>
            <a:spLocks noGrp="1"/>
          </p:cNvSpPr>
          <p:nvPr>
            <p:ph type="title"/>
          </p:nvPr>
        </p:nvSpPr>
        <p:spPr>
          <a:xfrm>
            <a:off x="209312" y="-163759"/>
            <a:ext cx="11773376" cy="1272192"/>
          </a:xfrm>
        </p:spPr>
        <p:txBody>
          <a:bodyPr anchor="b">
            <a:normAutofit/>
          </a:bodyPr>
          <a:lstStyle/>
          <a:p>
            <a:r>
              <a:rPr lang="en-US" sz="4000" b="1">
                <a:solidFill>
                  <a:schemeClr val="tx1"/>
                </a:solidFill>
              </a:rPr>
              <a:t>White Privilege: What do we do with it?</a:t>
            </a:r>
            <a:endParaRPr lang="en-GB" sz="4000" b="1">
              <a:solidFill>
                <a:schemeClr val="tx1"/>
              </a:solidFill>
            </a:endParaRPr>
          </a:p>
        </p:txBody>
      </p:sp>
      <p:pic>
        <p:nvPicPr>
          <p:cNvPr id="5" name="Online Media 4" title="We Asked People About Racism &amp; White Privilege In The UK">
            <a:hlinkClick r:id="" action="ppaction://media"/>
            <a:extLst>
              <a:ext uri="{FF2B5EF4-FFF2-40B4-BE49-F238E27FC236}">
                <a16:creationId xmlns:a16="http://schemas.microsoft.com/office/drawing/2014/main" id="{790729A8-6D81-21AD-34DF-FF5184D9C4F4}"/>
              </a:ext>
            </a:extLst>
          </p:cNvPr>
          <p:cNvPicPr>
            <a:picLocks noRot="1" noChangeAspect="1"/>
          </p:cNvPicPr>
          <p:nvPr>
            <a:videoFile r:link="rId1"/>
          </p:nvPr>
        </p:nvPicPr>
        <p:blipFill>
          <a:blip r:embed="rId4"/>
          <a:stretch>
            <a:fillRect/>
          </a:stretch>
        </p:blipFill>
        <p:spPr>
          <a:xfrm>
            <a:off x="488663" y="1424207"/>
            <a:ext cx="8487515" cy="4795446"/>
          </a:xfrm>
          <a:prstGeom prst="rect">
            <a:avLst/>
          </a:prstGeom>
        </p:spPr>
      </p:pic>
    </p:spTree>
    <p:extLst>
      <p:ext uri="{BB962C8B-B14F-4D97-AF65-F5344CB8AC3E}">
        <p14:creationId xmlns:p14="http://schemas.microsoft.com/office/powerpoint/2010/main" val="1288862772"/>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C417-BC02-A4E6-99C5-6472715316C4}"/>
              </a:ext>
            </a:extLst>
          </p:cNvPr>
          <p:cNvSpPr>
            <a:spLocks noGrp="1"/>
          </p:cNvSpPr>
          <p:nvPr>
            <p:ph type="title"/>
          </p:nvPr>
        </p:nvSpPr>
        <p:spPr>
          <a:xfrm>
            <a:off x="233450" y="139083"/>
            <a:ext cx="3851123" cy="1320800"/>
          </a:xfrm>
        </p:spPr>
        <p:txBody>
          <a:bodyPr>
            <a:normAutofit/>
          </a:bodyPr>
          <a:lstStyle/>
          <a:p>
            <a:r>
              <a:rPr lang="en-US" b="1" dirty="0"/>
              <a:t>Intersectionality</a:t>
            </a:r>
            <a:endParaRPr lang="en-GB" b="1" dirty="0"/>
          </a:p>
        </p:txBody>
      </p:sp>
      <p:grpSp>
        <p:nvGrpSpPr>
          <p:cNvPr id="28" name="Group 27">
            <a:extLst>
              <a:ext uri="{FF2B5EF4-FFF2-40B4-BE49-F238E27FC236}">
                <a16:creationId xmlns:a16="http://schemas.microsoft.com/office/drawing/2014/main" id="{0F3B60C4-AE2C-7197-92F6-DCF51DCC69C5}"/>
              </a:ext>
            </a:extLst>
          </p:cNvPr>
          <p:cNvGrpSpPr/>
          <p:nvPr/>
        </p:nvGrpSpPr>
        <p:grpSpPr>
          <a:xfrm>
            <a:off x="7587263" y="298882"/>
            <a:ext cx="1472949" cy="5612998"/>
            <a:chOff x="9550295" y="1747747"/>
            <a:chExt cx="1214286" cy="5112259"/>
          </a:xfrm>
        </p:grpSpPr>
        <p:sp>
          <p:nvSpPr>
            <p:cNvPr id="29" name="Freeform: Shape 28">
              <a:extLst>
                <a:ext uri="{FF2B5EF4-FFF2-40B4-BE49-F238E27FC236}">
                  <a16:creationId xmlns:a16="http://schemas.microsoft.com/office/drawing/2014/main" id="{EC74B8ED-1F42-AB6C-EE63-9E3D46D41E56}"/>
                </a:ext>
              </a:extLst>
            </p:cNvPr>
            <p:cNvSpPr/>
            <p:nvPr/>
          </p:nvSpPr>
          <p:spPr>
            <a:xfrm>
              <a:off x="9581168" y="1747747"/>
              <a:ext cx="1183413" cy="1183413"/>
            </a:xfrm>
            <a:custGeom>
              <a:avLst/>
              <a:gdLst>
                <a:gd name="connsiteX0" fmla="*/ 0 w 1183413"/>
                <a:gd name="connsiteY0" fmla="*/ 591707 h 1183413"/>
                <a:gd name="connsiteX1" fmla="*/ 591707 w 1183413"/>
                <a:gd name="connsiteY1" fmla="*/ 0 h 1183413"/>
                <a:gd name="connsiteX2" fmla="*/ 1183414 w 1183413"/>
                <a:gd name="connsiteY2" fmla="*/ 591707 h 1183413"/>
                <a:gd name="connsiteX3" fmla="*/ 591707 w 1183413"/>
                <a:gd name="connsiteY3" fmla="*/ 1183414 h 1183413"/>
                <a:gd name="connsiteX4" fmla="*/ 0 w 1183413"/>
                <a:gd name="connsiteY4" fmla="*/ 591707 h 118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13" h="1183413">
                  <a:moveTo>
                    <a:pt x="0" y="591707"/>
                  </a:moveTo>
                  <a:cubicBezTo>
                    <a:pt x="0" y="264916"/>
                    <a:pt x="264916" y="0"/>
                    <a:pt x="591707" y="0"/>
                  </a:cubicBezTo>
                  <a:cubicBezTo>
                    <a:pt x="918498" y="0"/>
                    <a:pt x="1183414" y="264916"/>
                    <a:pt x="1183414" y="591707"/>
                  </a:cubicBezTo>
                  <a:cubicBezTo>
                    <a:pt x="1183414" y="918498"/>
                    <a:pt x="918498" y="1183414"/>
                    <a:pt x="591707" y="1183414"/>
                  </a:cubicBezTo>
                  <a:cubicBezTo>
                    <a:pt x="264916" y="1183414"/>
                    <a:pt x="0" y="918498"/>
                    <a:pt x="0" y="591707"/>
                  </a:cubicBez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89817" tIns="189817" rIns="189817" bIns="189817" numCol="1" spcCol="1270" anchor="ctr" anchorCtr="0">
              <a:noAutofit/>
            </a:bodyPr>
            <a:lstStyle/>
            <a:p>
              <a:pPr marL="0" lvl="0" indent="0" algn="ctr" defTabSz="577850">
                <a:lnSpc>
                  <a:spcPct val="90000"/>
                </a:lnSpc>
                <a:spcBef>
                  <a:spcPct val="0"/>
                </a:spcBef>
                <a:spcAft>
                  <a:spcPct val="35000"/>
                </a:spcAft>
                <a:buNone/>
              </a:pPr>
              <a:r>
                <a:rPr lang="en-US" sz="1600" kern="1200" dirty="0"/>
                <a:t>Multiple identities</a:t>
              </a:r>
              <a:endParaRPr lang="en-GB" sz="1600" kern="1200" dirty="0"/>
            </a:p>
          </p:txBody>
        </p:sp>
        <p:sp>
          <p:nvSpPr>
            <p:cNvPr id="30" name="Freeform: Shape 29">
              <a:extLst>
                <a:ext uri="{FF2B5EF4-FFF2-40B4-BE49-F238E27FC236}">
                  <a16:creationId xmlns:a16="http://schemas.microsoft.com/office/drawing/2014/main" id="{B3C91889-9D4F-1D97-89A3-E4473052B899}"/>
                </a:ext>
              </a:extLst>
            </p:cNvPr>
            <p:cNvSpPr/>
            <p:nvPr/>
          </p:nvSpPr>
          <p:spPr>
            <a:xfrm>
              <a:off x="9798811" y="2998970"/>
              <a:ext cx="686379" cy="686379"/>
            </a:xfrm>
            <a:custGeom>
              <a:avLst/>
              <a:gdLst>
                <a:gd name="connsiteX0" fmla="*/ 90980 w 686379"/>
                <a:gd name="connsiteY0" fmla="*/ 262471 h 686379"/>
                <a:gd name="connsiteX1" fmla="*/ 262471 w 686379"/>
                <a:gd name="connsiteY1" fmla="*/ 262471 h 686379"/>
                <a:gd name="connsiteX2" fmla="*/ 262471 w 686379"/>
                <a:gd name="connsiteY2" fmla="*/ 90980 h 686379"/>
                <a:gd name="connsiteX3" fmla="*/ 423908 w 686379"/>
                <a:gd name="connsiteY3" fmla="*/ 90980 h 686379"/>
                <a:gd name="connsiteX4" fmla="*/ 423908 w 686379"/>
                <a:gd name="connsiteY4" fmla="*/ 262471 h 686379"/>
                <a:gd name="connsiteX5" fmla="*/ 595399 w 686379"/>
                <a:gd name="connsiteY5" fmla="*/ 262471 h 686379"/>
                <a:gd name="connsiteX6" fmla="*/ 595399 w 686379"/>
                <a:gd name="connsiteY6" fmla="*/ 423908 h 686379"/>
                <a:gd name="connsiteX7" fmla="*/ 423908 w 686379"/>
                <a:gd name="connsiteY7" fmla="*/ 423908 h 686379"/>
                <a:gd name="connsiteX8" fmla="*/ 423908 w 686379"/>
                <a:gd name="connsiteY8" fmla="*/ 595399 h 686379"/>
                <a:gd name="connsiteX9" fmla="*/ 262471 w 686379"/>
                <a:gd name="connsiteY9" fmla="*/ 595399 h 686379"/>
                <a:gd name="connsiteX10" fmla="*/ 262471 w 686379"/>
                <a:gd name="connsiteY10" fmla="*/ 423908 h 686379"/>
                <a:gd name="connsiteX11" fmla="*/ 90980 w 686379"/>
                <a:gd name="connsiteY11" fmla="*/ 423908 h 686379"/>
                <a:gd name="connsiteX12" fmla="*/ 90980 w 686379"/>
                <a:gd name="connsiteY12" fmla="*/ 262471 h 68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6379" h="686379">
                  <a:moveTo>
                    <a:pt x="90980" y="262471"/>
                  </a:moveTo>
                  <a:lnTo>
                    <a:pt x="262471" y="262471"/>
                  </a:lnTo>
                  <a:lnTo>
                    <a:pt x="262471" y="90980"/>
                  </a:lnTo>
                  <a:lnTo>
                    <a:pt x="423908" y="90980"/>
                  </a:lnTo>
                  <a:lnTo>
                    <a:pt x="423908" y="262471"/>
                  </a:lnTo>
                  <a:lnTo>
                    <a:pt x="595399" y="262471"/>
                  </a:lnTo>
                  <a:lnTo>
                    <a:pt x="595399" y="423908"/>
                  </a:lnTo>
                  <a:lnTo>
                    <a:pt x="423908" y="423908"/>
                  </a:lnTo>
                  <a:lnTo>
                    <a:pt x="423908" y="595399"/>
                  </a:lnTo>
                  <a:lnTo>
                    <a:pt x="262471" y="595399"/>
                  </a:lnTo>
                  <a:lnTo>
                    <a:pt x="262471" y="423908"/>
                  </a:lnTo>
                  <a:lnTo>
                    <a:pt x="90980" y="423908"/>
                  </a:lnTo>
                  <a:lnTo>
                    <a:pt x="90980" y="262471"/>
                  </a:lnTo>
                  <a:close/>
                </a:path>
              </a:pathLst>
            </a:custGeom>
          </p:spPr>
          <p:style>
            <a:lnRef idx="0">
              <a:schemeClr val="accent6">
                <a:tint val="60000"/>
                <a:hueOff val="0"/>
                <a:satOff val="0"/>
                <a:lumOff val="0"/>
                <a:alphaOff val="0"/>
              </a:schemeClr>
            </a:lnRef>
            <a:fillRef idx="3">
              <a:schemeClr val="accent6">
                <a:tint val="60000"/>
                <a:hueOff val="0"/>
                <a:satOff val="0"/>
                <a:lumOff val="0"/>
                <a:alphaOff val="0"/>
              </a:schemeClr>
            </a:fillRef>
            <a:effectRef idx="2">
              <a:schemeClr val="accent6">
                <a:tint val="60000"/>
                <a:hueOff val="0"/>
                <a:satOff val="0"/>
                <a:lumOff val="0"/>
                <a:alphaOff val="0"/>
              </a:schemeClr>
            </a:effectRef>
            <a:fontRef idx="minor">
              <a:schemeClr val="lt1"/>
            </a:fontRef>
          </p:style>
          <p:txBody>
            <a:bodyPr spcFirstLastPara="0" vert="horz" wrap="square" lIns="90980" tIns="262471" rIns="90980" bIns="262471"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31" name="Freeform: Shape 30">
              <a:extLst>
                <a:ext uri="{FF2B5EF4-FFF2-40B4-BE49-F238E27FC236}">
                  <a16:creationId xmlns:a16="http://schemas.microsoft.com/office/drawing/2014/main" id="{EA1A5B25-0CAF-0CB5-18FB-E7DD343E4E16}"/>
                </a:ext>
              </a:extLst>
            </p:cNvPr>
            <p:cNvSpPr/>
            <p:nvPr/>
          </p:nvSpPr>
          <p:spPr>
            <a:xfrm>
              <a:off x="9550295" y="3712170"/>
              <a:ext cx="1183413" cy="1183413"/>
            </a:xfrm>
            <a:custGeom>
              <a:avLst/>
              <a:gdLst>
                <a:gd name="connsiteX0" fmla="*/ 0 w 1183413"/>
                <a:gd name="connsiteY0" fmla="*/ 591707 h 1183413"/>
                <a:gd name="connsiteX1" fmla="*/ 591707 w 1183413"/>
                <a:gd name="connsiteY1" fmla="*/ 0 h 1183413"/>
                <a:gd name="connsiteX2" fmla="*/ 1183414 w 1183413"/>
                <a:gd name="connsiteY2" fmla="*/ 591707 h 1183413"/>
                <a:gd name="connsiteX3" fmla="*/ 591707 w 1183413"/>
                <a:gd name="connsiteY3" fmla="*/ 1183414 h 1183413"/>
                <a:gd name="connsiteX4" fmla="*/ 0 w 1183413"/>
                <a:gd name="connsiteY4" fmla="*/ 591707 h 118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13" h="1183413">
                  <a:moveTo>
                    <a:pt x="0" y="591707"/>
                  </a:moveTo>
                  <a:cubicBezTo>
                    <a:pt x="0" y="264916"/>
                    <a:pt x="264916" y="0"/>
                    <a:pt x="591707" y="0"/>
                  </a:cubicBezTo>
                  <a:cubicBezTo>
                    <a:pt x="918498" y="0"/>
                    <a:pt x="1183414" y="264916"/>
                    <a:pt x="1183414" y="591707"/>
                  </a:cubicBezTo>
                  <a:cubicBezTo>
                    <a:pt x="1183414" y="918498"/>
                    <a:pt x="918498" y="1183414"/>
                    <a:pt x="591707" y="1183414"/>
                  </a:cubicBezTo>
                  <a:cubicBezTo>
                    <a:pt x="264916" y="1183414"/>
                    <a:pt x="0" y="918498"/>
                    <a:pt x="0" y="591707"/>
                  </a:cubicBez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89817" tIns="189817" rIns="189817" bIns="189817" numCol="1" spcCol="1270" anchor="ctr" anchorCtr="0">
              <a:noAutofit/>
            </a:bodyPr>
            <a:lstStyle/>
            <a:p>
              <a:pPr marL="0" lvl="0" indent="0" algn="ctr" defTabSz="577850">
                <a:lnSpc>
                  <a:spcPct val="90000"/>
                </a:lnSpc>
                <a:spcBef>
                  <a:spcPct val="0"/>
                </a:spcBef>
                <a:spcAft>
                  <a:spcPct val="35000"/>
                </a:spcAft>
                <a:buNone/>
              </a:pPr>
              <a:r>
                <a:rPr lang="en-US" sz="1600" kern="1200" dirty="0"/>
                <a:t>Power structures</a:t>
              </a:r>
              <a:endParaRPr lang="en-GB" sz="1600" kern="1200" dirty="0"/>
            </a:p>
          </p:txBody>
        </p:sp>
        <p:sp>
          <p:nvSpPr>
            <p:cNvPr id="32" name="Freeform: Shape 31">
              <a:extLst>
                <a:ext uri="{FF2B5EF4-FFF2-40B4-BE49-F238E27FC236}">
                  <a16:creationId xmlns:a16="http://schemas.microsoft.com/office/drawing/2014/main" id="{3FB8E1AE-634C-A1B4-128C-1E137EB9B7D3}"/>
                </a:ext>
              </a:extLst>
            </p:cNvPr>
            <p:cNvSpPr/>
            <p:nvPr/>
          </p:nvSpPr>
          <p:spPr>
            <a:xfrm>
              <a:off x="9798811" y="4942898"/>
              <a:ext cx="686379" cy="686379"/>
            </a:xfrm>
            <a:custGeom>
              <a:avLst/>
              <a:gdLst>
                <a:gd name="connsiteX0" fmla="*/ 90980 w 686379"/>
                <a:gd name="connsiteY0" fmla="*/ 141394 h 686379"/>
                <a:gd name="connsiteX1" fmla="*/ 595399 w 686379"/>
                <a:gd name="connsiteY1" fmla="*/ 141394 h 686379"/>
                <a:gd name="connsiteX2" fmla="*/ 595399 w 686379"/>
                <a:gd name="connsiteY2" fmla="*/ 302830 h 686379"/>
                <a:gd name="connsiteX3" fmla="*/ 90980 w 686379"/>
                <a:gd name="connsiteY3" fmla="*/ 302830 h 686379"/>
                <a:gd name="connsiteX4" fmla="*/ 90980 w 686379"/>
                <a:gd name="connsiteY4" fmla="*/ 141394 h 686379"/>
                <a:gd name="connsiteX5" fmla="*/ 90980 w 686379"/>
                <a:gd name="connsiteY5" fmla="*/ 383549 h 686379"/>
                <a:gd name="connsiteX6" fmla="*/ 595399 w 686379"/>
                <a:gd name="connsiteY6" fmla="*/ 383549 h 686379"/>
                <a:gd name="connsiteX7" fmla="*/ 595399 w 686379"/>
                <a:gd name="connsiteY7" fmla="*/ 544985 h 686379"/>
                <a:gd name="connsiteX8" fmla="*/ 90980 w 686379"/>
                <a:gd name="connsiteY8" fmla="*/ 544985 h 686379"/>
                <a:gd name="connsiteX9" fmla="*/ 90980 w 686379"/>
                <a:gd name="connsiteY9" fmla="*/ 383549 h 68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79" h="686379">
                  <a:moveTo>
                    <a:pt x="90980" y="141394"/>
                  </a:moveTo>
                  <a:lnTo>
                    <a:pt x="595399" y="141394"/>
                  </a:lnTo>
                  <a:lnTo>
                    <a:pt x="595399" y="302830"/>
                  </a:lnTo>
                  <a:lnTo>
                    <a:pt x="90980" y="302830"/>
                  </a:lnTo>
                  <a:lnTo>
                    <a:pt x="90980" y="141394"/>
                  </a:lnTo>
                  <a:close/>
                  <a:moveTo>
                    <a:pt x="90980" y="383549"/>
                  </a:moveTo>
                  <a:lnTo>
                    <a:pt x="595399" y="383549"/>
                  </a:lnTo>
                  <a:lnTo>
                    <a:pt x="595399" y="544985"/>
                  </a:lnTo>
                  <a:lnTo>
                    <a:pt x="90980" y="544985"/>
                  </a:lnTo>
                  <a:lnTo>
                    <a:pt x="90980" y="383549"/>
                  </a:lnTo>
                  <a:close/>
                </a:path>
              </a:pathLst>
            </a:custGeom>
          </p:spPr>
          <p:style>
            <a:lnRef idx="0">
              <a:schemeClr val="accent6">
                <a:tint val="60000"/>
                <a:hueOff val="0"/>
                <a:satOff val="0"/>
                <a:lumOff val="0"/>
                <a:alphaOff val="0"/>
              </a:schemeClr>
            </a:lnRef>
            <a:fillRef idx="3">
              <a:schemeClr val="accent6">
                <a:tint val="60000"/>
                <a:hueOff val="0"/>
                <a:satOff val="0"/>
                <a:lumOff val="0"/>
                <a:alphaOff val="0"/>
              </a:schemeClr>
            </a:fillRef>
            <a:effectRef idx="2">
              <a:schemeClr val="accent6">
                <a:tint val="60000"/>
                <a:hueOff val="0"/>
                <a:satOff val="0"/>
                <a:lumOff val="0"/>
                <a:alphaOff val="0"/>
              </a:schemeClr>
            </a:effectRef>
            <a:fontRef idx="minor">
              <a:schemeClr val="lt1"/>
            </a:fontRef>
          </p:style>
          <p:txBody>
            <a:bodyPr spcFirstLastPara="0" vert="horz" wrap="square" lIns="90980" tIns="141394" rIns="90980" bIns="141394"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33" name="Freeform: Shape 32">
              <a:extLst>
                <a:ext uri="{FF2B5EF4-FFF2-40B4-BE49-F238E27FC236}">
                  <a16:creationId xmlns:a16="http://schemas.microsoft.com/office/drawing/2014/main" id="{FE6D6F05-0947-897F-A2B2-F0DA37670EAE}"/>
                </a:ext>
              </a:extLst>
            </p:cNvPr>
            <p:cNvSpPr/>
            <p:nvPr/>
          </p:nvSpPr>
          <p:spPr>
            <a:xfrm>
              <a:off x="9550295" y="5676593"/>
              <a:ext cx="1183413" cy="1183413"/>
            </a:xfrm>
            <a:custGeom>
              <a:avLst/>
              <a:gdLst>
                <a:gd name="connsiteX0" fmla="*/ 0 w 1183413"/>
                <a:gd name="connsiteY0" fmla="*/ 591707 h 1183413"/>
                <a:gd name="connsiteX1" fmla="*/ 591707 w 1183413"/>
                <a:gd name="connsiteY1" fmla="*/ 0 h 1183413"/>
                <a:gd name="connsiteX2" fmla="*/ 1183414 w 1183413"/>
                <a:gd name="connsiteY2" fmla="*/ 591707 h 1183413"/>
                <a:gd name="connsiteX3" fmla="*/ 591707 w 1183413"/>
                <a:gd name="connsiteY3" fmla="*/ 1183414 h 1183413"/>
                <a:gd name="connsiteX4" fmla="*/ 0 w 1183413"/>
                <a:gd name="connsiteY4" fmla="*/ 591707 h 118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13" h="1183413">
                  <a:moveTo>
                    <a:pt x="0" y="591707"/>
                  </a:moveTo>
                  <a:cubicBezTo>
                    <a:pt x="0" y="264916"/>
                    <a:pt x="264916" y="0"/>
                    <a:pt x="591707" y="0"/>
                  </a:cubicBezTo>
                  <a:cubicBezTo>
                    <a:pt x="918498" y="0"/>
                    <a:pt x="1183414" y="264916"/>
                    <a:pt x="1183414" y="591707"/>
                  </a:cubicBezTo>
                  <a:cubicBezTo>
                    <a:pt x="1183414" y="918498"/>
                    <a:pt x="918498" y="1183414"/>
                    <a:pt x="591707" y="1183414"/>
                  </a:cubicBezTo>
                  <a:cubicBezTo>
                    <a:pt x="264916" y="1183414"/>
                    <a:pt x="0" y="918498"/>
                    <a:pt x="0" y="591707"/>
                  </a:cubicBez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89817" tIns="189817" rIns="189817" bIns="189817" numCol="1" spcCol="1270" anchor="ctr" anchorCtr="0">
              <a:noAutofit/>
            </a:bodyPr>
            <a:lstStyle/>
            <a:p>
              <a:pPr marL="0" lvl="0" indent="0" algn="ctr" defTabSz="577850">
                <a:lnSpc>
                  <a:spcPct val="90000"/>
                </a:lnSpc>
                <a:spcBef>
                  <a:spcPct val="0"/>
                </a:spcBef>
                <a:spcAft>
                  <a:spcPct val="35000"/>
                </a:spcAft>
                <a:buNone/>
              </a:pPr>
              <a:r>
                <a:rPr lang="en-US" sz="1600" kern="1200" dirty="0"/>
                <a:t>Unique forms of oppression</a:t>
              </a:r>
              <a:endParaRPr lang="en-GB" sz="1600" kern="1200" dirty="0"/>
            </a:p>
          </p:txBody>
        </p:sp>
      </p:grpSp>
      <p:pic>
        <p:nvPicPr>
          <p:cNvPr id="4" name="Picture 3">
            <a:extLst>
              <a:ext uri="{FF2B5EF4-FFF2-40B4-BE49-F238E27FC236}">
                <a16:creationId xmlns:a16="http://schemas.microsoft.com/office/drawing/2014/main" id="{16FFA0E3-9510-AB3C-BEFB-4E41782B7749}"/>
              </a:ext>
            </a:extLst>
          </p:cNvPr>
          <p:cNvPicPr>
            <a:picLocks noChangeAspect="1"/>
          </p:cNvPicPr>
          <p:nvPr/>
        </p:nvPicPr>
        <p:blipFill rotWithShape="1">
          <a:blip r:embed="rId3"/>
          <a:srcRect l="27369" t="23182" r="26710" b="11580"/>
          <a:stretch/>
        </p:blipFill>
        <p:spPr>
          <a:xfrm>
            <a:off x="1011156" y="2119588"/>
            <a:ext cx="5709240" cy="4562432"/>
          </a:xfrm>
          <a:prstGeom prst="rect">
            <a:avLst/>
          </a:prstGeom>
        </p:spPr>
      </p:pic>
      <p:sp>
        <p:nvSpPr>
          <p:cNvPr id="5" name="TextBox 4">
            <a:extLst>
              <a:ext uri="{FF2B5EF4-FFF2-40B4-BE49-F238E27FC236}">
                <a16:creationId xmlns:a16="http://schemas.microsoft.com/office/drawing/2014/main" id="{A9DE98B0-7E7E-397A-B9FA-8506C23C99CB}"/>
              </a:ext>
            </a:extLst>
          </p:cNvPr>
          <p:cNvSpPr txBox="1"/>
          <p:nvPr/>
        </p:nvSpPr>
        <p:spPr>
          <a:xfrm>
            <a:off x="417322" y="874003"/>
            <a:ext cx="7062851" cy="1015663"/>
          </a:xfrm>
          <a:prstGeom prst="rect">
            <a:avLst/>
          </a:prstGeom>
          <a:noFill/>
        </p:spPr>
        <p:txBody>
          <a:bodyPr wrap="square">
            <a:spAutoFit/>
          </a:bodyPr>
          <a:lstStyle/>
          <a:p>
            <a:pPr marL="0" indent="0">
              <a:buNone/>
            </a:pPr>
            <a:r>
              <a:rPr lang="en-US" sz="2000" i="1" dirty="0">
                <a:solidFill>
                  <a:schemeClr val="tx1"/>
                </a:solidFill>
              </a:rPr>
              <a:t>“The interconnected nature of social </a:t>
            </a:r>
            <a:r>
              <a:rPr lang="en-US" sz="2000" i="1" dirty="0" err="1">
                <a:solidFill>
                  <a:schemeClr val="tx1"/>
                </a:solidFill>
              </a:rPr>
              <a:t>categorisations</a:t>
            </a:r>
            <a:r>
              <a:rPr lang="en-US" sz="2000" i="1" dirty="0">
                <a:solidFill>
                  <a:schemeClr val="tx1"/>
                </a:solidFill>
              </a:rPr>
              <a:t> such as race, class, and gender, regarded as creating overlapping and interdependent systems of discrimination or disadvantage…”</a:t>
            </a:r>
          </a:p>
        </p:txBody>
      </p:sp>
    </p:spTree>
    <p:extLst>
      <p:ext uri="{BB962C8B-B14F-4D97-AF65-F5344CB8AC3E}">
        <p14:creationId xmlns:p14="http://schemas.microsoft.com/office/powerpoint/2010/main" val="384798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C417-BC02-A4E6-99C5-6472715316C4}"/>
              </a:ext>
            </a:extLst>
          </p:cNvPr>
          <p:cNvSpPr>
            <a:spLocks noGrp="1"/>
          </p:cNvSpPr>
          <p:nvPr>
            <p:ph type="title"/>
          </p:nvPr>
        </p:nvSpPr>
        <p:spPr>
          <a:xfrm>
            <a:off x="677333" y="609600"/>
            <a:ext cx="10927234" cy="1320800"/>
          </a:xfrm>
        </p:spPr>
        <p:txBody>
          <a:bodyPr>
            <a:normAutofit/>
          </a:bodyPr>
          <a:lstStyle/>
          <a:p>
            <a:r>
              <a:rPr lang="en-US" dirty="0">
                <a:solidFill>
                  <a:schemeClr val="tx1"/>
                </a:solidFill>
              </a:rPr>
              <a:t>Unconscious or Implicit Bias</a:t>
            </a:r>
            <a:endParaRPr lang="en-GB" dirty="0">
              <a:solidFill>
                <a:schemeClr val="tx1"/>
              </a:solidFill>
            </a:endParaRPr>
          </a:p>
        </p:txBody>
      </p:sp>
      <p:sp>
        <p:nvSpPr>
          <p:cNvPr id="3" name="Content Placeholder 2">
            <a:extLst>
              <a:ext uri="{FF2B5EF4-FFF2-40B4-BE49-F238E27FC236}">
                <a16:creationId xmlns:a16="http://schemas.microsoft.com/office/drawing/2014/main" id="{95E88CAB-5D69-C517-DABB-ED91420826F1}"/>
              </a:ext>
            </a:extLst>
          </p:cNvPr>
          <p:cNvSpPr>
            <a:spLocks noGrp="1"/>
          </p:cNvSpPr>
          <p:nvPr>
            <p:ph idx="1"/>
          </p:nvPr>
        </p:nvSpPr>
        <p:spPr>
          <a:xfrm>
            <a:off x="587433" y="1608888"/>
            <a:ext cx="8836266" cy="2048712"/>
          </a:xfrm>
        </p:spPr>
        <p:txBody>
          <a:bodyPr>
            <a:normAutofit fontScale="77500" lnSpcReduction="20000"/>
          </a:bodyPr>
          <a:lstStyle/>
          <a:p>
            <a:pPr marL="0" indent="0">
              <a:lnSpc>
                <a:spcPct val="90000"/>
              </a:lnSpc>
              <a:buNone/>
            </a:pPr>
            <a:r>
              <a:rPr lang="en-US" sz="3200" i="1" dirty="0"/>
              <a:t>“An unfair belief about a person or group of people that you are </a:t>
            </a:r>
            <a:r>
              <a:rPr lang="en-US" sz="3200" b="1" i="1" dirty="0"/>
              <a:t>seemingly</a:t>
            </a:r>
            <a:r>
              <a:rPr lang="en-US" sz="3200" i="1" dirty="0"/>
              <a:t> unaware of that affects your </a:t>
            </a:r>
            <a:r>
              <a:rPr lang="en-US" sz="3200" i="1" dirty="0" err="1"/>
              <a:t>behaviour</a:t>
            </a:r>
            <a:r>
              <a:rPr lang="en-US" sz="3200" i="1" dirty="0"/>
              <a:t> and decisions”</a:t>
            </a:r>
          </a:p>
          <a:p>
            <a:pPr marL="0" indent="0">
              <a:lnSpc>
                <a:spcPct val="90000"/>
              </a:lnSpc>
              <a:buNone/>
            </a:pPr>
            <a:endParaRPr lang="en-US" sz="3200" dirty="0"/>
          </a:p>
          <a:p>
            <a:pPr marL="0" indent="0">
              <a:lnSpc>
                <a:spcPct val="90000"/>
              </a:lnSpc>
              <a:buNone/>
            </a:pPr>
            <a:r>
              <a:rPr lang="en-US" sz="3200" dirty="0"/>
              <a:t>The onus is on each individual to unpick their implicit biases </a:t>
            </a:r>
            <a:endParaRPr lang="en-US" sz="3200" i="1" dirty="0"/>
          </a:p>
        </p:txBody>
      </p:sp>
      <p:sp>
        <p:nvSpPr>
          <p:cNvPr id="5" name="TextBox 4">
            <a:extLst>
              <a:ext uri="{FF2B5EF4-FFF2-40B4-BE49-F238E27FC236}">
                <a16:creationId xmlns:a16="http://schemas.microsoft.com/office/drawing/2014/main" id="{2E366DB7-8B13-71F4-083B-ED2FED707659}"/>
              </a:ext>
            </a:extLst>
          </p:cNvPr>
          <p:cNvSpPr txBox="1"/>
          <p:nvPr/>
        </p:nvSpPr>
        <p:spPr>
          <a:xfrm>
            <a:off x="587433" y="3910284"/>
            <a:ext cx="7252972" cy="2677656"/>
          </a:xfrm>
          <a:prstGeom prst="rect">
            <a:avLst/>
          </a:prstGeom>
          <a:noFill/>
        </p:spPr>
        <p:txBody>
          <a:bodyPr wrap="square">
            <a:spAutoFit/>
          </a:bodyPr>
          <a:lstStyle/>
          <a:p>
            <a:r>
              <a:rPr lang="en-US" sz="2800" u="sng" dirty="0"/>
              <a:t>Proposed solution: </a:t>
            </a:r>
          </a:p>
          <a:p>
            <a:pPr marL="457200" indent="-457200">
              <a:buFont typeface="Arial" panose="020B0604020202020204" pitchFamily="34" charset="0"/>
              <a:buChar char="•"/>
            </a:pPr>
            <a:r>
              <a:rPr lang="en-US" sz="2800" dirty="0"/>
              <a:t>Building racial literacy to enhance empathy</a:t>
            </a:r>
          </a:p>
          <a:p>
            <a:pPr marL="457200" indent="-457200">
              <a:buFont typeface="Arial" panose="020B0604020202020204" pitchFamily="34" charset="0"/>
              <a:buChar char="•"/>
            </a:pPr>
            <a:r>
              <a:rPr lang="en-US" sz="2800" dirty="0"/>
              <a:t>Answer questions from an EM perspective, i.e. </a:t>
            </a:r>
            <a:r>
              <a:rPr lang="en-US" sz="2800" dirty="0">
                <a:solidFill>
                  <a:schemeClr val="accent1"/>
                </a:solidFill>
              </a:rPr>
              <a:t>why should I work for the organisation when I have faced racism for majority of my life? </a:t>
            </a:r>
            <a:endParaRPr lang="en-GB" sz="2800" dirty="0">
              <a:solidFill>
                <a:schemeClr val="accent1"/>
              </a:solidFill>
            </a:endParaRPr>
          </a:p>
        </p:txBody>
      </p:sp>
    </p:spTree>
    <p:extLst>
      <p:ext uri="{BB962C8B-B14F-4D97-AF65-F5344CB8AC3E}">
        <p14:creationId xmlns:p14="http://schemas.microsoft.com/office/powerpoint/2010/main" val="2917138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D829-8FD1-0AF8-5382-4380C17243B5}"/>
              </a:ext>
            </a:extLst>
          </p:cNvPr>
          <p:cNvSpPr>
            <a:spLocks noGrp="1"/>
          </p:cNvSpPr>
          <p:nvPr>
            <p:ph type="title"/>
          </p:nvPr>
        </p:nvSpPr>
        <p:spPr>
          <a:xfrm>
            <a:off x="490075" y="507999"/>
            <a:ext cx="10634472" cy="1117601"/>
          </a:xfrm>
        </p:spPr>
        <p:txBody>
          <a:bodyPr>
            <a:normAutofit/>
          </a:bodyPr>
          <a:lstStyle/>
          <a:p>
            <a:r>
              <a:rPr lang="en-US" sz="4000" b="1">
                <a:solidFill>
                  <a:schemeClr val="tx1"/>
                </a:solidFill>
              </a:rPr>
              <a:t>Microaggressions</a:t>
            </a:r>
            <a:endParaRPr lang="en-GB" sz="4000" b="1">
              <a:solidFill>
                <a:schemeClr val="tx1"/>
              </a:solidFill>
            </a:endParaRPr>
          </a:p>
        </p:txBody>
      </p:sp>
      <p:sp>
        <p:nvSpPr>
          <p:cNvPr id="3" name="Content Placeholder 2">
            <a:extLst>
              <a:ext uri="{FF2B5EF4-FFF2-40B4-BE49-F238E27FC236}">
                <a16:creationId xmlns:a16="http://schemas.microsoft.com/office/drawing/2014/main" id="{69974391-B852-0629-C396-65C113D847DF}"/>
              </a:ext>
            </a:extLst>
          </p:cNvPr>
          <p:cNvSpPr>
            <a:spLocks noGrp="1"/>
          </p:cNvSpPr>
          <p:nvPr>
            <p:ph idx="1"/>
          </p:nvPr>
        </p:nvSpPr>
        <p:spPr>
          <a:xfrm>
            <a:off x="272717" y="1834147"/>
            <a:ext cx="9512968" cy="2124904"/>
          </a:xfrm>
        </p:spPr>
        <p:txBody>
          <a:bodyPr>
            <a:normAutofit fontScale="85000" lnSpcReduction="10000"/>
          </a:bodyPr>
          <a:lstStyle/>
          <a:p>
            <a:pPr marL="0" indent="0" algn="ctr">
              <a:buNone/>
            </a:pPr>
            <a:r>
              <a:rPr lang="en-US" sz="2800" i="1">
                <a:solidFill>
                  <a:schemeClr val="tx2"/>
                </a:solidFill>
              </a:rPr>
              <a:t>Racial microaggressions </a:t>
            </a:r>
            <a:r>
              <a:rPr lang="en-US" sz="2800" i="1" dirty="0">
                <a:solidFill>
                  <a:schemeClr val="tx2"/>
                </a:solidFill>
              </a:rPr>
              <a:t>are the brief and everyday slights, insults, indignities and denigrating messages directed at ethnic minorities, usually from well-intentioned people who are unaware of the hidden messages being communicated. Sometimes people are aware of the hidden messages contained however they communicate this in order to intimidate, ridicule or undermine an ethnic minority person.</a:t>
            </a:r>
          </a:p>
          <a:p>
            <a:pPr marL="0" indent="0">
              <a:buNone/>
            </a:pPr>
            <a:endParaRPr lang="en-US" sz="2000" dirty="0">
              <a:solidFill>
                <a:schemeClr val="tx2"/>
              </a:solidFill>
            </a:endParaRPr>
          </a:p>
        </p:txBody>
      </p:sp>
      <p:sp>
        <p:nvSpPr>
          <p:cNvPr id="4" name="TextBox 3">
            <a:extLst>
              <a:ext uri="{FF2B5EF4-FFF2-40B4-BE49-F238E27FC236}">
                <a16:creationId xmlns:a16="http://schemas.microsoft.com/office/drawing/2014/main" id="{F715CAD5-DABE-CA99-95E5-1E7992532F90}"/>
              </a:ext>
            </a:extLst>
          </p:cNvPr>
          <p:cNvSpPr txBox="1"/>
          <p:nvPr/>
        </p:nvSpPr>
        <p:spPr>
          <a:xfrm>
            <a:off x="844826" y="4134010"/>
            <a:ext cx="7931426" cy="2523768"/>
          </a:xfrm>
          <a:prstGeom prst="rect">
            <a:avLst/>
          </a:prstGeom>
          <a:noFill/>
        </p:spPr>
        <p:txBody>
          <a:bodyPr wrap="square" rtlCol="0">
            <a:spAutoFit/>
          </a:bodyPr>
          <a:lstStyle/>
          <a:p>
            <a:pPr marL="0" indent="0">
              <a:buNone/>
            </a:pPr>
            <a:r>
              <a:rPr lang="en-US" sz="2000" dirty="0">
                <a:solidFill>
                  <a:schemeClr val="tx2"/>
                </a:solidFill>
              </a:rPr>
              <a:t>Examples:</a:t>
            </a:r>
          </a:p>
          <a:p>
            <a:pPr marL="0" indent="0">
              <a:buNone/>
            </a:pPr>
            <a:endParaRPr lang="en-US" sz="2000" dirty="0">
              <a:solidFill>
                <a:schemeClr val="tx2"/>
              </a:solidFill>
            </a:endParaRPr>
          </a:p>
          <a:p>
            <a:pPr marL="342900" indent="-342900">
              <a:buFont typeface="Arial" panose="020B0604020202020204" pitchFamily="34" charset="0"/>
              <a:buChar char="•"/>
            </a:pPr>
            <a:r>
              <a:rPr lang="en-US" sz="2000" b="0" i="0" dirty="0">
                <a:solidFill>
                  <a:srgbClr val="292B30"/>
                </a:solidFill>
                <a:effectLst/>
              </a:rPr>
              <a:t>Giving personality feedback like “smile more” to a Black woman in a performance review</a:t>
            </a:r>
          </a:p>
          <a:p>
            <a:pPr marL="342900" indent="-342900">
              <a:buFont typeface="Arial" panose="020B0604020202020204" pitchFamily="34" charset="0"/>
              <a:buChar char="•"/>
            </a:pPr>
            <a:r>
              <a:rPr lang="en-US" sz="2000" b="0" i="0" dirty="0">
                <a:solidFill>
                  <a:srgbClr val="292B30"/>
                </a:solidFill>
                <a:effectLst/>
              </a:rPr>
              <a:t>Assuming the competence of people whose first language is not English</a:t>
            </a:r>
          </a:p>
          <a:p>
            <a:pPr marL="342900" indent="-342900">
              <a:buFont typeface="Arial" panose="020B0604020202020204" pitchFamily="34" charset="0"/>
              <a:buChar char="•"/>
            </a:pPr>
            <a:r>
              <a:rPr lang="en-US" sz="2000" b="0" i="0" dirty="0">
                <a:solidFill>
                  <a:srgbClr val="292B30"/>
                </a:solidFill>
                <a:effectLst/>
              </a:rPr>
              <a:t>“We have lots of Asian employees here, you’ll fit in!”</a:t>
            </a:r>
          </a:p>
          <a:p>
            <a:endParaRPr lang="en-GB" dirty="0"/>
          </a:p>
        </p:txBody>
      </p:sp>
    </p:spTree>
    <p:extLst>
      <p:ext uri="{BB962C8B-B14F-4D97-AF65-F5344CB8AC3E}">
        <p14:creationId xmlns:p14="http://schemas.microsoft.com/office/powerpoint/2010/main" val="203980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microaggressions are like mosquito bites • Same Difference">
            <a:hlinkClick r:id="" action="ppaction://media"/>
            <a:extLst>
              <a:ext uri="{FF2B5EF4-FFF2-40B4-BE49-F238E27FC236}">
                <a16:creationId xmlns:a16="http://schemas.microsoft.com/office/drawing/2014/main" id="{B6407333-BD1A-0F9D-1B65-26FD41E28DB4}"/>
              </a:ext>
            </a:extLst>
          </p:cNvPr>
          <p:cNvPicPr>
            <a:picLocks noRot="1" noChangeAspect="1"/>
          </p:cNvPicPr>
          <p:nvPr>
            <a:videoFile r:link="rId1"/>
          </p:nvPr>
        </p:nvPicPr>
        <p:blipFill>
          <a:blip r:embed="rId4"/>
          <a:stretch>
            <a:fillRect/>
          </a:stretch>
        </p:blipFill>
        <p:spPr>
          <a:xfrm>
            <a:off x="733425" y="1450427"/>
            <a:ext cx="8493340" cy="4798738"/>
          </a:xfrm>
          <a:prstGeom prst="rect">
            <a:avLst/>
          </a:prstGeom>
        </p:spPr>
      </p:pic>
      <p:sp>
        <p:nvSpPr>
          <p:cNvPr id="3" name="Title 1">
            <a:extLst>
              <a:ext uri="{FF2B5EF4-FFF2-40B4-BE49-F238E27FC236}">
                <a16:creationId xmlns:a16="http://schemas.microsoft.com/office/drawing/2014/main" id="{43DD526B-F4DC-0461-FF7D-B33B574ED785}"/>
              </a:ext>
            </a:extLst>
          </p:cNvPr>
          <p:cNvSpPr txBox="1">
            <a:spLocks/>
          </p:cNvSpPr>
          <p:nvPr/>
        </p:nvSpPr>
        <p:spPr>
          <a:xfrm>
            <a:off x="490075" y="507999"/>
            <a:ext cx="10634472" cy="1117601"/>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a:solidFill>
                  <a:schemeClr val="tx1"/>
                </a:solidFill>
              </a:rPr>
              <a:t>Microaggressions</a:t>
            </a:r>
            <a:endParaRPr lang="en-GB" sz="4000" b="1">
              <a:solidFill>
                <a:schemeClr val="tx1"/>
              </a:solidFill>
            </a:endParaRPr>
          </a:p>
        </p:txBody>
      </p:sp>
    </p:spTree>
    <p:extLst>
      <p:ext uri="{BB962C8B-B14F-4D97-AF65-F5344CB8AC3E}">
        <p14:creationId xmlns:p14="http://schemas.microsoft.com/office/powerpoint/2010/main" val="49032722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0895-FF56-C647-EC6E-88FE6B5E0A98}"/>
              </a:ext>
            </a:extLst>
          </p:cNvPr>
          <p:cNvSpPr>
            <a:spLocks noGrp="1"/>
          </p:cNvSpPr>
          <p:nvPr>
            <p:ph type="ctrTitle"/>
          </p:nvPr>
        </p:nvSpPr>
        <p:spPr>
          <a:xfrm>
            <a:off x="748440" y="2071048"/>
            <a:ext cx="8439502" cy="1646302"/>
          </a:xfrm>
        </p:spPr>
        <p:txBody>
          <a:bodyPr/>
          <a:lstStyle/>
          <a:p>
            <a:r>
              <a:rPr lang="en-US" dirty="0">
                <a:solidFill>
                  <a:schemeClr val="tx1">
                    <a:lumMod val="95000"/>
                    <a:lumOff val="5000"/>
                  </a:schemeClr>
                </a:solidFill>
              </a:rPr>
              <a:t>BREAK</a:t>
            </a:r>
            <a:endParaRPr lang="en-GB" dirty="0">
              <a:solidFill>
                <a:schemeClr val="tx1">
                  <a:lumMod val="95000"/>
                  <a:lumOff val="5000"/>
                </a:schemeClr>
              </a:solidFill>
            </a:endParaRPr>
          </a:p>
        </p:txBody>
      </p:sp>
      <p:pic>
        <p:nvPicPr>
          <p:cNvPr id="4" name="Graphic 3" descr="Coffee with solid fill">
            <a:extLst>
              <a:ext uri="{FF2B5EF4-FFF2-40B4-BE49-F238E27FC236}">
                <a16:creationId xmlns:a16="http://schemas.microsoft.com/office/drawing/2014/main" id="{D34C1FA7-9AB5-B057-56AB-0C5977622C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7892" y="1216511"/>
            <a:ext cx="3541059" cy="3541059"/>
          </a:xfrm>
          <a:prstGeom prst="rect">
            <a:avLst/>
          </a:prstGeom>
        </p:spPr>
      </p:pic>
    </p:spTree>
    <p:extLst>
      <p:ext uri="{BB962C8B-B14F-4D97-AF65-F5344CB8AC3E}">
        <p14:creationId xmlns:p14="http://schemas.microsoft.com/office/powerpoint/2010/main" val="2492340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6F27B-03F1-6720-3794-285287108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D274D-7E2B-D3D1-5BBB-2A94C898CEC8}"/>
              </a:ext>
            </a:extLst>
          </p:cNvPr>
          <p:cNvSpPr>
            <a:spLocks noGrp="1"/>
          </p:cNvSpPr>
          <p:nvPr>
            <p:ph type="ctrTitle"/>
          </p:nvPr>
        </p:nvSpPr>
        <p:spPr>
          <a:xfrm>
            <a:off x="834501" y="2404534"/>
            <a:ext cx="8439502" cy="1646302"/>
          </a:xfrm>
        </p:spPr>
        <p:txBody>
          <a:bodyPr/>
          <a:lstStyle/>
          <a:p>
            <a:r>
              <a:rPr lang="en-US" dirty="0">
                <a:solidFill>
                  <a:schemeClr val="tx1">
                    <a:lumMod val="95000"/>
                    <a:lumOff val="5000"/>
                  </a:schemeClr>
                </a:solidFill>
              </a:rPr>
              <a:t>3. Anti-racism:</a:t>
            </a:r>
            <a:br>
              <a:rPr lang="en-US" dirty="0">
                <a:solidFill>
                  <a:schemeClr val="tx1">
                    <a:lumMod val="95000"/>
                    <a:lumOff val="5000"/>
                  </a:schemeClr>
                </a:solidFill>
              </a:rPr>
            </a:br>
            <a:r>
              <a:rPr lang="en-US" dirty="0">
                <a:solidFill>
                  <a:schemeClr val="tx1">
                    <a:lumMod val="95000"/>
                    <a:lumOff val="5000"/>
                  </a:schemeClr>
                </a:solidFill>
              </a:rPr>
              <a:t>In Practice</a:t>
            </a:r>
            <a:endParaRPr lang="en-GB" dirty="0">
              <a:solidFill>
                <a:schemeClr val="tx1">
                  <a:lumMod val="95000"/>
                  <a:lumOff val="5000"/>
                </a:schemeClr>
              </a:solidFill>
            </a:endParaRPr>
          </a:p>
        </p:txBody>
      </p:sp>
    </p:spTree>
    <p:extLst>
      <p:ext uri="{BB962C8B-B14F-4D97-AF65-F5344CB8AC3E}">
        <p14:creationId xmlns:p14="http://schemas.microsoft.com/office/powerpoint/2010/main" val="137637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654D-E1EB-668A-02F6-61628E54F384}"/>
              </a:ext>
            </a:extLst>
          </p:cNvPr>
          <p:cNvSpPr>
            <a:spLocks noGrp="1"/>
          </p:cNvSpPr>
          <p:nvPr>
            <p:ph type="title"/>
          </p:nvPr>
        </p:nvSpPr>
        <p:spPr>
          <a:xfrm>
            <a:off x="502068" y="214971"/>
            <a:ext cx="10316982" cy="1320800"/>
          </a:xfrm>
        </p:spPr>
        <p:txBody>
          <a:bodyPr>
            <a:normAutofit/>
          </a:bodyPr>
          <a:lstStyle/>
          <a:p>
            <a:r>
              <a:rPr lang="en-US" sz="2800" dirty="0"/>
              <a:t>Spheres of Influence – what does this look like in </a:t>
            </a:r>
            <a:r>
              <a:rPr lang="en-US" sz="2800" dirty="0" err="1"/>
              <a:t>Uist</a:t>
            </a:r>
            <a:r>
              <a:rPr lang="en-US" sz="2800" dirty="0"/>
              <a:t>?</a:t>
            </a:r>
            <a:endParaRPr lang="en-GB" sz="2800" dirty="0"/>
          </a:p>
        </p:txBody>
      </p:sp>
      <p:graphicFrame>
        <p:nvGraphicFramePr>
          <p:cNvPr id="8" name="Diagram 7">
            <a:extLst>
              <a:ext uri="{FF2B5EF4-FFF2-40B4-BE49-F238E27FC236}">
                <a16:creationId xmlns:a16="http://schemas.microsoft.com/office/drawing/2014/main" id="{27BE4282-0237-6CD0-D983-1251ACDB9016}"/>
              </a:ext>
            </a:extLst>
          </p:cNvPr>
          <p:cNvGraphicFramePr/>
          <p:nvPr/>
        </p:nvGraphicFramePr>
        <p:xfrm>
          <a:off x="-775745" y="1234557"/>
          <a:ext cx="7370183" cy="4914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33D32535-5972-8ABE-E3FF-1F18E03EDA93}"/>
              </a:ext>
            </a:extLst>
          </p:cNvPr>
          <p:cNvSpPr txBox="1"/>
          <p:nvPr/>
        </p:nvSpPr>
        <p:spPr>
          <a:xfrm>
            <a:off x="5873676" y="4847416"/>
            <a:ext cx="3173506" cy="923330"/>
          </a:xfrm>
          <a:prstGeom prst="rect">
            <a:avLst/>
          </a:prstGeom>
          <a:noFill/>
          <a:ln w="76200">
            <a:solidFill>
              <a:srgbClr val="D3AB17"/>
            </a:solidFill>
          </a:ln>
        </p:spPr>
        <p:txBody>
          <a:bodyPr wrap="square" rtlCol="0">
            <a:spAutoFit/>
          </a:bodyPr>
          <a:lstStyle/>
          <a:p>
            <a:r>
              <a:rPr lang="en-US" dirty="0"/>
              <a:t>Yourself, your actions, your decisions, your behaviors, your words </a:t>
            </a:r>
            <a:endParaRPr lang="en-GB" dirty="0"/>
          </a:p>
        </p:txBody>
      </p:sp>
      <p:sp>
        <p:nvSpPr>
          <p:cNvPr id="10" name="TextBox 9">
            <a:extLst>
              <a:ext uri="{FF2B5EF4-FFF2-40B4-BE49-F238E27FC236}">
                <a16:creationId xmlns:a16="http://schemas.microsoft.com/office/drawing/2014/main" id="{3FE89123-0E43-48AF-25BA-6F3E2A79CFE1}"/>
              </a:ext>
            </a:extLst>
          </p:cNvPr>
          <p:cNvSpPr txBox="1"/>
          <p:nvPr/>
        </p:nvSpPr>
        <p:spPr>
          <a:xfrm>
            <a:off x="5873676" y="2788631"/>
            <a:ext cx="3173506" cy="1477328"/>
          </a:xfrm>
          <a:prstGeom prst="rect">
            <a:avLst/>
          </a:prstGeom>
          <a:noFill/>
          <a:ln w="76200">
            <a:solidFill>
              <a:srgbClr val="B9662D"/>
            </a:solidFill>
          </a:ln>
        </p:spPr>
        <p:txBody>
          <a:bodyPr wrap="square" rtlCol="0">
            <a:spAutoFit/>
          </a:bodyPr>
          <a:lstStyle/>
          <a:p>
            <a:r>
              <a:rPr lang="en-US" dirty="0"/>
              <a:t>Affect outcomes and engage with others but there is no direct control. Things that can be actioned at organizational level</a:t>
            </a:r>
            <a:endParaRPr lang="en-GB" dirty="0"/>
          </a:p>
        </p:txBody>
      </p:sp>
      <p:sp>
        <p:nvSpPr>
          <p:cNvPr id="11" name="TextBox 10">
            <a:extLst>
              <a:ext uri="{FF2B5EF4-FFF2-40B4-BE49-F238E27FC236}">
                <a16:creationId xmlns:a16="http://schemas.microsoft.com/office/drawing/2014/main" id="{3860B3EB-9DDE-92BB-E479-9E44DBE76A55}"/>
              </a:ext>
            </a:extLst>
          </p:cNvPr>
          <p:cNvSpPr txBox="1"/>
          <p:nvPr/>
        </p:nvSpPr>
        <p:spPr>
          <a:xfrm>
            <a:off x="5873676" y="1328223"/>
            <a:ext cx="3173506" cy="923330"/>
          </a:xfrm>
          <a:prstGeom prst="rect">
            <a:avLst/>
          </a:prstGeom>
          <a:noFill/>
          <a:ln w="76200">
            <a:solidFill>
              <a:srgbClr val="91352B"/>
            </a:solidFill>
          </a:ln>
        </p:spPr>
        <p:txBody>
          <a:bodyPr wrap="square" rtlCol="0">
            <a:spAutoFit/>
          </a:bodyPr>
          <a:lstStyle/>
          <a:p>
            <a:r>
              <a:rPr lang="en-US" dirty="0"/>
              <a:t>Of interest and concern but fully outside of sphere of control or ability to influence</a:t>
            </a:r>
            <a:endParaRPr lang="en-GB" dirty="0"/>
          </a:p>
        </p:txBody>
      </p:sp>
    </p:spTree>
    <p:extLst>
      <p:ext uri="{BB962C8B-B14F-4D97-AF65-F5344CB8AC3E}">
        <p14:creationId xmlns:p14="http://schemas.microsoft.com/office/powerpoint/2010/main" val="2840812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C417-BC02-A4E6-99C5-6472715316C4}"/>
              </a:ext>
            </a:extLst>
          </p:cNvPr>
          <p:cNvSpPr>
            <a:spLocks noGrp="1"/>
          </p:cNvSpPr>
          <p:nvPr>
            <p:ph type="title"/>
          </p:nvPr>
        </p:nvSpPr>
        <p:spPr>
          <a:xfrm>
            <a:off x="233450" y="139083"/>
            <a:ext cx="4853455" cy="1320800"/>
          </a:xfrm>
        </p:spPr>
        <p:txBody>
          <a:bodyPr>
            <a:normAutofit/>
          </a:bodyPr>
          <a:lstStyle/>
          <a:p>
            <a:r>
              <a:rPr lang="en-US" b="1" dirty="0"/>
              <a:t>Terminology / vocab</a:t>
            </a:r>
            <a:endParaRPr lang="en-GB" b="1" dirty="0"/>
          </a:p>
        </p:txBody>
      </p:sp>
      <p:sp>
        <p:nvSpPr>
          <p:cNvPr id="3" name="Content Placeholder 2">
            <a:extLst>
              <a:ext uri="{FF2B5EF4-FFF2-40B4-BE49-F238E27FC236}">
                <a16:creationId xmlns:a16="http://schemas.microsoft.com/office/drawing/2014/main" id="{5AEFCC78-9495-0B4F-9E98-07D4A17CEBDD}"/>
              </a:ext>
            </a:extLst>
          </p:cNvPr>
          <p:cNvSpPr txBox="1">
            <a:spLocks/>
          </p:cNvSpPr>
          <p:nvPr/>
        </p:nvSpPr>
        <p:spPr>
          <a:xfrm>
            <a:off x="805735" y="1357822"/>
            <a:ext cx="8562340" cy="15078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accent3"/>
              </a:buClr>
              <a:buFont typeface="Wingdings" pitchFamily="2" charset="2"/>
              <a:buNone/>
              <a:defRPr/>
            </a:pPr>
            <a:r>
              <a:rPr lang="en-GB" sz="2400" b="1" dirty="0">
                <a:latin typeface="Calibri" panose="020F0502020204030204" pitchFamily="34" charset="0"/>
                <a:cs typeface="Arial" panose="020B0604020202020204" pitchFamily="34" charset="0"/>
              </a:rPr>
              <a:t>Race vs ethnicity?</a:t>
            </a:r>
          </a:p>
          <a:p>
            <a:pPr marL="0" indent="0">
              <a:buClr>
                <a:schemeClr val="accent3"/>
              </a:buClr>
              <a:buFont typeface="Wingdings" pitchFamily="2" charset="2"/>
              <a:buNone/>
              <a:defRPr/>
            </a:pPr>
            <a:endParaRPr lang="en-GB" sz="16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4CAC4B65-5DFB-80A4-7305-326716DC48B1}"/>
              </a:ext>
            </a:extLst>
          </p:cNvPr>
          <p:cNvSpPr txBox="1">
            <a:spLocks/>
          </p:cNvSpPr>
          <p:nvPr/>
        </p:nvSpPr>
        <p:spPr>
          <a:xfrm>
            <a:off x="706174" y="3429001"/>
            <a:ext cx="8562340" cy="65537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accent3"/>
              </a:buClr>
              <a:buFont typeface="Wingdings" pitchFamily="2" charset="2"/>
              <a:buNone/>
              <a:defRPr/>
            </a:pPr>
            <a:r>
              <a:rPr lang="en-GB" sz="2400" b="1" dirty="0">
                <a:latin typeface="Calibri" panose="020F0502020204030204" pitchFamily="34" charset="0"/>
                <a:cs typeface="Arial" panose="020B0604020202020204" pitchFamily="34" charset="0"/>
              </a:rPr>
              <a:t>What should I use?</a:t>
            </a:r>
          </a:p>
          <a:p>
            <a:pPr marL="0" indent="0">
              <a:buClr>
                <a:schemeClr val="accent3"/>
              </a:buClr>
              <a:buFont typeface="Wingdings" pitchFamily="2" charset="2"/>
              <a:buNone/>
              <a:defRPr/>
            </a:pPr>
            <a:endParaRPr lang="en-GB"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C49EEF2-F204-4D98-8CAE-396CAAD7893D}"/>
              </a:ext>
            </a:extLst>
          </p:cNvPr>
          <p:cNvSpPr txBox="1"/>
          <p:nvPr/>
        </p:nvSpPr>
        <p:spPr>
          <a:xfrm>
            <a:off x="805735" y="1925053"/>
            <a:ext cx="6300918" cy="1107996"/>
          </a:xfrm>
          <a:prstGeom prst="rect">
            <a:avLst/>
          </a:prstGeom>
          <a:noFill/>
        </p:spPr>
        <p:txBody>
          <a:bodyPr wrap="square" rtlCol="0">
            <a:spAutoFit/>
          </a:bodyPr>
          <a:lstStyle/>
          <a:p>
            <a:pPr marL="0" indent="0">
              <a:buClr>
                <a:schemeClr val="accent3"/>
              </a:buClr>
              <a:buFont typeface="Wingdings" pitchFamily="2" charset="2"/>
              <a:buNone/>
              <a:defRPr/>
            </a:pPr>
            <a:r>
              <a:rPr lang="en-GB" sz="2400" i="1" dirty="0">
                <a:latin typeface="Calibri" panose="020F0502020204030204" pitchFamily="34" charset="0"/>
                <a:cs typeface="Arial" panose="020B0604020202020204" pitchFamily="34" charset="0"/>
              </a:rPr>
              <a:t>Race = physical attributes or traits </a:t>
            </a:r>
          </a:p>
          <a:p>
            <a:pPr marL="0" indent="0">
              <a:buClr>
                <a:schemeClr val="accent3"/>
              </a:buClr>
              <a:buFont typeface="Wingdings" pitchFamily="2" charset="2"/>
              <a:buNone/>
              <a:defRPr/>
            </a:pPr>
            <a:r>
              <a:rPr lang="en-GB" sz="2400" i="1" dirty="0">
                <a:latin typeface="Calibri" panose="020F0502020204030204" pitchFamily="34" charset="0"/>
                <a:cs typeface="Arial" panose="020B0604020202020204" pitchFamily="34" charset="0"/>
              </a:rPr>
              <a:t>Ethnicity = shared experiences </a:t>
            </a:r>
          </a:p>
          <a:p>
            <a:endParaRPr lang="en-GB" dirty="0"/>
          </a:p>
        </p:txBody>
      </p:sp>
      <p:sp>
        <p:nvSpPr>
          <p:cNvPr id="6" name="TextBox 5">
            <a:extLst>
              <a:ext uri="{FF2B5EF4-FFF2-40B4-BE49-F238E27FC236}">
                <a16:creationId xmlns:a16="http://schemas.microsoft.com/office/drawing/2014/main" id="{F7DFED28-17D6-0315-640A-2052B703F2F6}"/>
              </a:ext>
            </a:extLst>
          </p:cNvPr>
          <p:cNvSpPr txBox="1"/>
          <p:nvPr/>
        </p:nvSpPr>
        <p:spPr>
          <a:xfrm>
            <a:off x="706174" y="4093743"/>
            <a:ext cx="8562340" cy="1107996"/>
          </a:xfrm>
          <a:prstGeom prst="rect">
            <a:avLst/>
          </a:prstGeom>
          <a:noFill/>
        </p:spPr>
        <p:txBody>
          <a:bodyPr wrap="square" rtlCol="0">
            <a:spAutoFit/>
          </a:bodyPr>
          <a:lstStyle/>
          <a:p>
            <a:pPr marL="0" indent="0">
              <a:buClr>
                <a:schemeClr val="accent3"/>
              </a:buClr>
              <a:buFont typeface="Wingdings" pitchFamily="2" charset="2"/>
              <a:buNone/>
              <a:defRPr/>
            </a:pPr>
            <a:r>
              <a:rPr lang="en-GB" sz="2400" i="1" dirty="0">
                <a:latin typeface="Calibri" panose="020F0502020204030204" pitchFamily="34" charset="0"/>
                <a:cs typeface="Arial" panose="020B0604020202020204" pitchFamily="34" charset="0"/>
              </a:rPr>
              <a:t>BAME, BME, POC EM, ME, VME, BIPOC, Black, Brown, mixed race, mixed heritage, </a:t>
            </a:r>
          </a:p>
          <a:p>
            <a:endParaRPr lang="en-GB" dirty="0"/>
          </a:p>
        </p:txBody>
      </p:sp>
      <p:grpSp>
        <p:nvGrpSpPr>
          <p:cNvPr id="7" name="Group 6">
            <a:extLst>
              <a:ext uri="{FF2B5EF4-FFF2-40B4-BE49-F238E27FC236}">
                <a16:creationId xmlns:a16="http://schemas.microsoft.com/office/drawing/2014/main" id="{1386A874-D5ED-866A-8F8A-57812DC95ACB}"/>
              </a:ext>
            </a:extLst>
          </p:cNvPr>
          <p:cNvGrpSpPr/>
          <p:nvPr/>
        </p:nvGrpSpPr>
        <p:grpSpPr>
          <a:xfrm>
            <a:off x="7105096" y="957430"/>
            <a:ext cx="1983791" cy="1998279"/>
            <a:chOff x="2456458" y="2457266"/>
            <a:chExt cx="2457266" cy="2457266"/>
          </a:xfrm>
          <a:scene3d>
            <a:camera prst="orthographicFront"/>
            <a:lightRig rig="flat" dir="t"/>
          </a:scene3d>
        </p:grpSpPr>
        <p:sp>
          <p:nvSpPr>
            <p:cNvPr id="8" name="Oval 7">
              <a:extLst>
                <a:ext uri="{FF2B5EF4-FFF2-40B4-BE49-F238E27FC236}">
                  <a16:creationId xmlns:a16="http://schemas.microsoft.com/office/drawing/2014/main" id="{3E881EE4-607A-1E70-5E72-D7E2AA442A56}"/>
                </a:ext>
              </a:extLst>
            </p:cNvPr>
            <p:cNvSpPr/>
            <p:nvPr/>
          </p:nvSpPr>
          <p:spPr>
            <a:xfrm>
              <a:off x="2456458" y="2457266"/>
              <a:ext cx="2457266" cy="245726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2">
                <a:hueOff val="2339815"/>
                <a:satOff val="2888"/>
                <a:lumOff val="18432"/>
                <a:alphaOff val="0"/>
              </a:schemeClr>
            </a:fillRef>
            <a:effectRef idx="2">
              <a:schemeClr val="accent2">
                <a:hueOff val="2339815"/>
                <a:satOff val="2888"/>
                <a:lumOff val="18432"/>
                <a:alphaOff val="0"/>
              </a:schemeClr>
            </a:effectRef>
            <a:fontRef idx="minor">
              <a:schemeClr val="lt1"/>
            </a:fontRef>
          </p:style>
          <p:txBody>
            <a:bodyPr/>
            <a:lstStyle/>
            <a:p>
              <a:endParaRPr lang="en-GB"/>
            </a:p>
          </p:txBody>
        </p:sp>
        <p:sp>
          <p:nvSpPr>
            <p:cNvPr id="9" name="Oval 4">
              <a:extLst>
                <a:ext uri="{FF2B5EF4-FFF2-40B4-BE49-F238E27FC236}">
                  <a16:creationId xmlns:a16="http://schemas.microsoft.com/office/drawing/2014/main" id="{8E5EFF12-9004-3D11-3297-E0C1BEB5F80F}"/>
                </a:ext>
              </a:extLst>
            </p:cNvPr>
            <p:cNvSpPr txBox="1"/>
            <p:nvPr/>
          </p:nvSpPr>
          <p:spPr>
            <a:xfrm>
              <a:off x="2816316" y="3071583"/>
              <a:ext cx="1737549" cy="12286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Control</a:t>
              </a:r>
              <a:endParaRPr lang="en-GB" sz="2500" kern="1200" dirty="0"/>
            </a:p>
          </p:txBody>
        </p:sp>
      </p:grpSp>
    </p:spTree>
    <p:extLst>
      <p:ext uri="{BB962C8B-B14F-4D97-AF65-F5344CB8AC3E}">
        <p14:creationId xmlns:p14="http://schemas.microsoft.com/office/powerpoint/2010/main" val="265040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C417-BC02-A4E6-99C5-6472715316C4}"/>
              </a:ext>
            </a:extLst>
          </p:cNvPr>
          <p:cNvSpPr>
            <a:spLocks noGrp="1"/>
          </p:cNvSpPr>
          <p:nvPr>
            <p:ph type="title"/>
          </p:nvPr>
        </p:nvSpPr>
        <p:spPr>
          <a:xfrm>
            <a:off x="233450" y="139083"/>
            <a:ext cx="8679438" cy="1320800"/>
          </a:xfrm>
        </p:spPr>
        <p:txBody>
          <a:bodyPr>
            <a:normAutofit/>
          </a:bodyPr>
          <a:lstStyle/>
          <a:p>
            <a:r>
              <a:rPr lang="en-US" b="1" dirty="0"/>
              <a:t>Challenging racism &amp; microaggressions</a:t>
            </a:r>
            <a:endParaRPr lang="en-GB" b="1" dirty="0"/>
          </a:p>
        </p:txBody>
      </p:sp>
      <p:sp>
        <p:nvSpPr>
          <p:cNvPr id="3" name="Content Placeholder 2">
            <a:extLst>
              <a:ext uri="{FF2B5EF4-FFF2-40B4-BE49-F238E27FC236}">
                <a16:creationId xmlns:a16="http://schemas.microsoft.com/office/drawing/2014/main" id="{627448D4-E8FD-011A-A7F0-3939CEC5C4A9}"/>
              </a:ext>
            </a:extLst>
          </p:cNvPr>
          <p:cNvSpPr txBox="1">
            <a:spLocks/>
          </p:cNvSpPr>
          <p:nvPr/>
        </p:nvSpPr>
        <p:spPr>
          <a:xfrm>
            <a:off x="649571" y="1179066"/>
            <a:ext cx="7435649" cy="22499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accent3"/>
              </a:buClr>
              <a:buFont typeface="Wingdings" pitchFamily="2" charset="2"/>
              <a:buNone/>
              <a:defRPr/>
            </a:pPr>
            <a:r>
              <a:rPr lang="en-GB" sz="2400" b="1" dirty="0">
                <a:latin typeface="Calibri" panose="020F0502020204030204" pitchFamily="34" charset="0"/>
                <a:cs typeface="Arial" panose="020B0604020202020204" pitchFamily="34" charset="0"/>
              </a:rPr>
              <a:t>To challenge or not to challenge?</a:t>
            </a:r>
          </a:p>
          <a:p>
            <a:pPr>
              <a:buClr>
                <a:schemeClr val="accent3"/>
              </a:buClr>
              <a:defRPr/>
            </a:pPr>
            <a:r>
              <a:rPr lang="en-GB" sz="2400" dirty="0">
                <a:latin typeface="Calibri" panose="020F0502020204030204" pitchFamily="34" charset="0"/>
                <a:cs typeface="Arial" panose="020B0604020202020204" pitchFamily="34" charset="0"/>
              </a:rPr>
              <a:t>Challenge to avoid escalation </a:t>
            </a:r>
          </a:p>
          <a:p>
            <a:pPr>
              <a:buClr>
                <a:schemeClr val="accent3"/>
              </a:buClr>
              <a:defRPr/>
            </a:pPr>
            <a:r>
              <a:rPr lang="en-GB" sz="2400" dirty="0">
                <a:latin typeface="Calibri" panose="020F0502020204030204" pitchFamily="34" charset="0"/>
                <a:cs typeface="Arial" panose="020B0604020202020204" pitchFamily="34" charset="0"/>
              </a:rPr>
              <a:t>Be part of the solution, not the problem</a:t>
            </a:r>
          </a:p>
          <a:p>
            <a:pPr>
              <a:buClr>
                <a:schemeClr val="accent3"/>
              </a:buClr>
              <a:defRPr/>
            </a:pPr>
            <a:r>
              <a:rPr lang="en-GB" sz="2400" dirty="0">
                <a:latin typeface="Calibri" panose="020F0502020204030204" pitchFamily="34" charset="0"/>
                <a:cs typeface="Arial" panose="020B0604020202020204" pitchFamily="34" charset="0"/>
              </a:rPr>
              <a:t>Consistent commitment </a:t>
            </a:r>
          </a:p>
        </p:txBody>
      </p:sp>
      <p:sp>
        <p:nvSpPr>
          <p:cNvPr id="4" name="Content Placeholder 2">
            <a:extLst>
              <a:ext uri="{FF2B5EF4-FFF2-40B4-BE49-F238E27FC236}">
                <a16:creationId xmlns:a16="http://schemas.microsoft.com/office/drawing/2014/main" id="{B607B622-9B4A-7449-90B3-06422A4902AC}"/>
              </a:ext>
            </a:extLst>
          </p:cNvPr>
          <p:cNvSpPr txBox="1">
            <a:spLocks/>
          </p:cNvSpPr>
          <p:nvPr/>
        </p:nvSpPr>
        <p:spPr>
          <a:xfrm>
            <a:off x="649571" y="3593432"/>
            <a:ext cx="7435649" cy="288757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accent3"/>
              </a:buClr>
              <a:buFont typeface="Wingdings" pitchFamily="2" charset="2"/>
              <a:buNone/>
              <a:defRPr/>
            </a:pPr>
            <a:r>
              <a:rPr lang="en-GB" sz="2400" b="1" dirty="0">
                <a:latin typeface="Calibri" panose="020F0502020204030204" pitchFamily="34" charset="0"/>
                <a:cs typeface="Arial" panose="020B0604020202020204" pitchFamily="34" charset="0"/>
              </a:rPr>
              <a:t>How to challenge</a:t>
            </a:r>
          </a:p>
          <a:p>
            <a:pPr>
              <a:buClr>
                <a:schemeClr val="accent3"/>
              </a:buClr>
              <a:defRPr/>
            </a:pPr>
            <a:r>
              <a:rPr lang="en-GB" sz="2400" dirty="0">
                <a:latin typeface="Calibri" panose="020F0502020204030204" pitchFamily="34" charset="0"/>
                <a:cs typeface="Arial" panose="020B0604020202020204" pitchFamily="34" charset="0"/>
              </a:rPr>
              <a:t>Calling out</a:t>
            </a:r>
          </a:p>
          <a:p>
            <a:pPr>
              <a:buClr>
                <a:schemeClr val="accent3"/>
              </a:buClr>
              <a:defRPr/>
            </a:pPr>
            <a:r>
              <a:rPr lang="en-GB" sz="2400" dirty="0">
                <a:latin typeface="Calibri" panose="020F0502020204030204" pitchFamily="34" charset="0"/>
                <a:cs typeface="Arial" panose="020B0604020202020204" pitchFamily="34" charset="0"/>
              </a:rPr>
              <a:t>Calling in</a:t>
            </a:r>
          </a:p>
          <a:p>
            <a:pPr>
              <a:buClr>
                <a:schemeClr val="accent3"/>
              </a:buClr>
              <a:defRPr/>
            </a:pPr>
            <a:r>
              <a:rPr lang="en-GB" sz="2400" dirty="0">
                <a:latin typeface="Calibri" panose="020F0502020204030204" pitchFamily="34" charset="0"/>
                <a:cs typeface="Arial" panose="020B0604020202020204" pitchFamily="34" charset="0"/>
              </a:rPr>
              <a:t>Written challenge</a:t>
            </a:r>
          </a:p>
          <a:p>
            <a:pPr>
              <a:buClr>
                <a:schemeClr val="accent3"/>
              </a:buClr>
              <a:defRPr/>
            </a:pPr>
            <a:r>
              <a:rPr lang="en-GB" sz="2400" dirty="0">
                <a:latin typeface="Calibri" panose="020F0502020204030204" pitchFamily="34" charset="0"/>
                <a:cs typeface="Arial" panose="020B0604020202020204" pitchFamily="34" charset="0"/>
              </a:rPr>
              <a:t>Ask for support </a:t>
            </a:r>
          </a:p>
          <a:p>
            <a:pPr>
              <a:buClr>
                <a:schemeClr val="accent3"/>
              </a:buClr>
              <a:defRPr/>
            </a:pPr>
            <a:r>
              <a:rPr lang="en-GB" sz="2400" dirty="0">
                <a:latin typeface="Calibri" panose="020F0502020204030204" pitchFamily="34" charset="0"/>
                <a:cs typeface="Arial" panose="020B0604020202020204" pitchFamily="34" charset="0"/>
              </a:rPr>
              <a:t>Refer to senior manager </a:t>
            </a:r>
          </a:p>
        </p:txBody>
      </p:sp>
      <p:pic>
        <p:nvPicPr>
          <p:cNvPr id="11266" name="Picture 2" descr="Discussion Icon Transparent PNG - 1200x1200 - Free Download on NicePNG">
            <a:extLst>
              <a:ext uri="{FF2B5EF4-FFF2-40B4-BE49-F238E27FC236}">
                <a16:creationId xmlns:a16="http://schemas.microsoft.com/office/drawing/2014/main" id="{E4408DA6-A7CE-8B99-7FBD-F45ADF61A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107" y="3806210"/>
            <a:ext cx="2831498" cy="24620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44CFCC0-DBFC-66F2-5B96-5B3324F5CA43}"/>
              </a:ext>
            </a:extLst>
          </p:cNvPr>
          <p:cNvGrpSpPr/>
          <p:nvPr/>
        </p:nvGrpSpPr>
        <p:grpSpPr>
          <a:xfrm>
            <a:off x="7472537" y="1179066"/>
            <a:ext cx="1983791" cy="1998279"/>
            <a:chOff x="2456458" y="2457266"/>
            <a:chExt cx="2457266" cy="2457266"/>
          </a:xfrm>
          <a:scene3d>
            <a:camera prst="orthographicFront"/>
            <a:lightRig rig="flat" dir="t"/>
          </a:scene3d>
        </p:grpSpPr>
        <p:sp>
          <p:nvSpPr>
            <p:cNvPr id="6" name="Oval 5">
              <a:extLst>
                <a:ext uri="{FF2B5EF4-FFF2-40B4-BE49-F238E27FC236}">
                  <a16:creationId xmlns:a16="http://schemas.microsoft.com/office/drawing/2014/main" id="{3E8EE5AB-9FBA-6DED-77A9-F19825E5E863}"/>
                </a:ext>
              </a:extLst>
            </p:cNvPr>
            <p:cNvSpPr/>
            <p:nvPr/>
          </p:nvSpPr>
          <p:spPr>
            <a:xfrm>
              <a:off x="2456458" y="2457266"/>
              <a:ext cx="2457266" cy="2457266"/>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2">
                <a:hueOff val="2339815"/>
                <a:satOff val="2888"/>
                <a:lumOff val="18432"/>
                <a:alphaOff val="0"/>
              </a:schemeClr>
            </a:fillRef>
            <a:effectRef idx="2">
              <a:schemeClr val="accent2">
                <a:hueOff val="2339815"/>
                <a:satOff val="2888"/>
                <a:lumOff val="18432"/>
                <a:alphaOff val="0"/>
              </a:schemeClr>
            </a:effectRef>
            <a:fontRef idx="minor">
              <a:schemeClr val="lt1"/>
            </a:fontRef>
          </p:style>
          <p:txBody>
            <a:bodyPr/>
            <a:lstStyle/>
            <a:p>
              <a:endParaRPr lang="en-GB"/>
            </a:p>
          </p:txBody>
        </p:sp>
        <p:sp>
          <p:nvSpPr>
            <p:cNvPr id="7" name="Oval 4">
              <a:extLst>
                <a:ext uri="{FF2B5EF4-FFF2-40B4-BE49-F238E27FC236}">
                  <a16:creationId xmlns:a16="http://schemas.microsoft.com/office/drawing/2014/main" id="{A7954DF8-93E0-03AF-BBC6-953BD3FD341C}"/>
                </a:ext>
              </a:extLst>
            </p:cNvPr>
            <p:cNvSpPr txBox="1"/>
            <p:nvPr/>
          </p:nvSpPr>
          <p:spPr>
            <a:xfrm>
              <a:off x="2816316" y="3071583"/>
              <a:ext cx="1737549" cy="12286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Control</a:t>
              </a:r>
              <a:endParaRPr lang="en-GB" sz="2500" kern="1200" dirty="0"/>
            </a:p>
          </p:txBody>
        </p:sp>
      </p:grpSp>
    </p:spTree>
    <p:extLst>
      <p:ext uri="{BB962C8B-B14F-4D97-AF65-F5344CB8AC3E}">
        <p14:creationId xmlns:p14="http://schemas.microsoft.com/office/powerpoint/2010/main" val="7181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ission &amp; Vision | NSIN">
            <a:extLst>
              <a:ext uri="{FF2B5EF4-FFF2-40B4-BE49-F238E27FC236}">
                <a16:creationId xmlns:a16="http://schemas.microsoft.com/office/drawing/2014/main" id="{3E224D21-7E7D-10C9-89BC-FCD1F5B962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36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5CDD60-3659-FF2A-345C-FAB5BC34D036}"/>
              </a:ext>
            </a:extLst>
          </p:cNvPr>
          <p:cNvSpPr>
            <a:spLocks noGrp="1"/>
          </p:cNvSpPr>
          <p:nvPr>
            <p:ph type="title"/>
          </p:nvPr>
        </p:nvSpPr>
        <p:spPr>
          <a:xfrm>
            <a:off x="467759" y="454951"/>
            <a:ext cx="3851123" cy="1320800"/>
          </a:xfrm>
        </p:spPr>
        <p:txBody>
          <a:bodyPr>
            <a:normAutofit/>
          </a:bodyPr>
          <a:lstStyle/>
          <a:p>
            <a:r>
              <a:rPr lang="en-US" b="1"/>
              <a:t>Aims and objectives </a:t>
            </a:r>
            <a:endParaRPr lang="en-GB" b="1"/>
          </a:p>
        </p:txBody>
      </p:sp>
      <p:sp>
        <p:nvSpPr>
          <p:cNvPr id="3" name="Content Placeholder 2">
            <a:extLst>
              <a:ext uri="{FF2B5EF4-FFF2-40B4-BE49-F238E27FC236}">
                <a16:creationId xmlns:a16="http://schemas.microsoft.com/office/drawing/2014/main" id="{45D19BAF-A476-FD70-BFF2-9B1C09EB75C5}"/>
              </a:ext>
            </a:extLst>
          </p:cNvPr>
          <p:cNvSpPr>
            <a:spLocks noGrp="1"/>
          </p:cNvSpPr>
          <p:nvPr>
            <p:ph idx="1"/>
          </p:nvPr>
        </p:nvSpPr>
        <p:spPr>
          <a:xfrm>
            <a:off x="467759" y="1913456"/>
            <a:ext cx="4763558" cy="4489593"/>
          </a:xfrm>
        </p:spPr>
        <p:txBody>
          <a:bodyPr>
            <a:normAutofit/>
          </a:bodyPr>
          <a:lstStyle/>
          <a:p>
            <a:pPr marL="0" lvl="0" indent="0">
              <a:lnSpc>
                <a:spcPct val="90000"/>
              </a:lnSpc>
              <a:buNone/>
            </a:pPr>
            <a:r>
              <a:rPr lang="en-US" sz="2000" b="1" u="sng" dirty="0">
                <a:latin typeface="Calibri" panose="020F0502020204030204" pitchFamily="34" charset="0"/>
                <a:ea typeface="Calibri" panose="020F0502020204030204" pitchFamily="34" charset="0"/>
                <a:cs typeface="Times New Roman" panose="02020603050405020304" pitchFamily="18" charset="0"/>
              </a:rPr>
              <a:t>Aim:</a:t>
            </a:r>
          </a:p>
          <a:p>
            <a:pPr marL="0" lvl="0" indent="0">
              <a:lnSpc>
                <a:spcPct val="90000"/>
              </a:lnSpc>
              <a:buNone/>
            </a:pPr>
            <a:r>
              <a:rPr lang="en-US" sz="2000" b="1" dirty="0">
                <a:latin typeface="Calibri" panose="020F0502020204030204" pitchFamily="34" charset="0"/>
                <a:ea typeface="Calibri" panose="020F0502020204030204" pitchFamily="34" charset="0"/>
                <a:cs typeface="Times New Roman" panose="02020603050405020304" pitchFamily="18" charset="0"/>
              </a:rPr>
              <a:t>Develop understanding of anti-racism in theory and in practice </a:t>
            </a:r>
          </a:p>
          <a:p>
            <a:pPr marL="0" lvl="0" indent="0">
              <a:lnSpc>
                <a:spcPct val="90000"/>
              </a:lnSpc>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90000"/>
              </a:lnSpc>
              <a:buNone/>
            </a:pPr>
            <a:r>
              <a:rPr lang="en-US" sz="2000" b="1" u="sng" dirty="0">
                <a:latin typeface="Calibri" panose="020F0502020204030204" pitchFamily="34" charset="0"/>
                <a:ea typeface="Calibri" panose="020F0502020204030204" pitchFamily="34" charset="0"/>
                <a:cs typeface="Times New Roman" panose="02020603050405020304" pitchFamily="18" charset="0"/>
              </a:rPr>
              <a:t>Objectives: </a:t>
            </a:r>
          </a:p>
          <a:p>
            <a:pPr marL="0" lvl="0" indent="0">
              <a:lnSpc>
                <a:spcPct val="90000"/>
              </a:lnSpc>
              <a:buNone/>
            </a:pPr>
            <a:r>
              <a:rPr lang="en-US" sz="2000" dirty="0">
                <a:latin typeface="Calibri" panose="020F0502020204030204" pitchFamily="34" charset="0"/>
                <a:ea typeface="Calibri" panose="020F0502020204030204" pitchFamily="34" charset="0"/>
                <a:cs typeface="Times New Roman" panose="02020603050405020304" pitchFamily="18" charset="0"/>
              </a:rPr>
              <a:t>- Review race in environment sector </a:t>
            </a:r>
          </a:p>
          <a:p>
            <a:pPr marL="0" lvl="0" indent="0">
              <a:lnSpc>
                <a:spcPct val="90000"/>
              </a:lnSpc>
              <a:buNone/>
            </a:pPr>
            <a:r>
              <a:rPr lang="en-US" sz="2000" dirty="0">
                <a:latin typeface="Calibri" panose="020F0502020204030204" pitchFamily="34" charset="0"/>
                <a:ea typeface="Calibri" panose="020F0502020204030204" pitchFamily="34" charset="0"/>
                <a:cs typeface="Times New Roman" panose="02020603050405020304" pitchFamily="18" charset="0"/>
              </a:rPr>
              <a:t>- Understand the key concepts of anti-racism</a:t>
            </a:r>
          </a:p>
          <a:p>
            <a:pPr marL="0" lvl="0" indent="0">
              <a:lnSpc>
                <a:spcPct val="90000"/>
              </a:lnSpc>
              <a:buNone/>
            </a:pPr>
            <a:r>
              <a:rPr lang="en-US" sz="2000" dirty="0">
                <a:latin typeface="Calibri" panose="020F0502020204030204" pitchFamily="34" charset="0"/>
                <a:ea typeface="Calibri" panose="020F0502020204030204" pitchFamily="34" charset="0"/>
                <a:cs typeface="Times New Roman" panose="02020603050405020304" pitchFamily="18" charset="0"/>
              </a:rPr>
              <a:t>- Build confidence around terminology and challenging racism</a:t>
            </a:r>
          </a:p>
          <a:p>
            <a:pPr marL="0" lvl="0" indent="0">
              <a:lnSpc>
                <a:spcPct val="90000"/>
              </a:lnSpc>
              <a:buNone/>
            </a:pPr>
            <a:r>
              <a:rPr lang="en-US" sz="2000" dirty="0">
                <a:latin typeface="Calibri" panose="020F0502020204030204" pitchFamily="34" charset="0"/>
                <a:ea typeface="Calibri" panose="020F0502020204030204" pitchFamily="34" charset="0"/>
                <a:cs typeface="Times New Roman" panose="02020603050405020304" pitchFamily="18" charset="0"/>
              </a:rPr>
              <a:t>- Review good practice EM community engagement </a:t>
            </a:r>
          </a:p>
        </p:txBody>
      </p:sp>
      <p:cxnSp>
        <p:nvCxnSpPr>
          <p:cNvPr id="2055" name="Straight Connector 205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7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572128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C417-BC02-A4E6-99C5-6472715316C4}"/>
              </a:ext>
            </a:extLst>
          </p:cNvPr>
          <p:cNvSpPr>
            <a:spLocks noGrp="1"/>
          </p:cNvSpPr>
          <p:nvPr>
            <p:ph type="title"/>
          </p:nvPr>
        </p:nvSpPr>
        <p:spPr>
          <a:xfrm>
            <a:off x="233450" y="139083"/>
            <a:ext cx="4853455" cy="1320800"/>
          </a:xfrm>
        </p:spPr>
        <p:txBody>
          <a:bodyPr>
            <a:normAutofit/>
          </a:bodyPr>
          <a:lstStyle/>
          <a:p>
            <a:r>
              <a:rPr lang="en-US" b="1" dirty="0"/>
              <a:t>Anti-racism in an </a:t>
            </a:r>
            <a:r>
              <a:rPr lang="en-US" b="1" dirty="0" err="1"/>
              <a:t>organisation</a:t>
            </a:r>
            <a:endParaRPr lang="en-GB" b="1" dirty="0"/>
          </a:p>
        </p:txBody>
      </p:sp>
      <p:graphicFrame>
        <p:nvGraphicFramePr>
          <p:cNvPr id="8" name="Diagram 7">
            <a:extLst>
              <a:ext uri="{FF2B5EF4-FFF2-40B4-BE49-F238E27FC236}">
                <a16:creationId xmlns:a16="http://schemas.microsoft.com/office/drawing/2014/main" id="{793B3672-36BB-0430-F110-7C2BC8CFC783}"/>
              </a:ext>
            </a:extLst>
          </p:cNvPr>
          <p:cNvGraphicFramePr/>
          <p:nvPr>
            <p:extLst>
              <p:ext uri="{D42A27DB-BD31-4B8C-83A1-F6EECF244321}">
                <p14:modId xmlns:p14="http://schemas.microsoft.com/office/powerpoint/2010/main" val="113523695"/>
              </p:ext>
            </p:extLst>
          </p:nvPr>
        </p:nvGraphicFramePr>
        <p:xfrm>
          <a:off x="2089063" y="799483"/>
          <a:ext cx="8013874" cy="5324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Right 2">
            <a:extLst>
              <a:ext uri="{FF2B5EF4-FFF2-40B4-BE49-F238E27FC236}">
                <a16:creationId xmlns:a16="http://schemas.microsoft.com/office/drawing/2014/main" id="{1183A175-D9C0-7F8B-826A-F3E53219BECA}"/>
              </a:ext>
            </a:extLst>
          </p:cNvPr>
          <p:cNvSpPr/>
          <p:nvPr/>
        </p:nvSpPr>
        <p:spPr>
          <a:xfrm rot="19922131">
            <a:off x="1051454" y="3048090"/>
            <a:ext cx="2918708" cy="7618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234D8F9C-4AF9-2136-D238-1500DDED61D0}"/>
              </a:ext>
            </a:extLst>
          </p:cNvPr>
          <p:cNvGrpSpPr/>
          <p:nvPr/>
        </p:nvGrpSpPr>
        <p:grpSpPr>
          <a:xfrm>
            <a:off x="606616" y="4933703"/>
            <a:ext cx="1727793" cy="1723192"/>
            <a:chOff x="2456458" y="2457266"/>
            <a:chExt cx="2457266" cy="2457266"/>
          </a:xfrm>
          <a:scene3d>
            <a:camera prst="orthographicFront"/>
            <a:lightRig rig="flat" dir="t"/>
          </a:scene3d>
        </p:grpSpPr>
        <p:sp>
          <p:nvSpPr>
            <p:cNvPr id="9" name="Oval 8">
              <a:extLst>
                <a:ext uri="{FF2B5EF4-FFF2-40B4-BE49-F238E27FC236}">
                  <a16:creationId xmlns:a16="http://schemas.microsoft.com/office/drawing/2014/main" id="{71248BD5-84A8-ECFF-A166-3EFB67E67FE7}"/>
                </a:ext>
              </a:extLst>
            </p:cNvPr>
            <p:cNvSpPr/>
            <p:nvPr/>
          </p:nvSpPr>
          <p:spPr>
            <a:xfrm>
              <a:off x="2456458" y="2457266"/>
              <a:ext cx="2457266" cy="2457266"/>
            </a:xfrm>
            <a:prstGeom prst="ellipse">
              <a:avLst/>
            </a:prstGeom>
            <a:solidFill>
              <a:srgbClr val="B46022"/>
            </a:solidFill>
            <a:sp3d prstMaterial="plastic">
              <a:bevelT w="120900" h="88900"/>
              <a:bevelB w="88900" h="31750" prst="angle"/>
            </a:sp3d>
          </p:spPr>
          <p:style>
            <a:lnRef idx="0">
              <a:schemeClr val="lt1">
                <a:hueOff val="0"/>
                <a:satOff val="0"/>
                <a:lumOff val="0"/>
                <a:alphaOff val="0"/>
              </a:schemeClr>
            </a:lnRef>
            <a:fillRef idx="3">
              <a:schemeClr val="accent2">
                <a:hueOff val="2339815"/>
                <a:satOff val="2888"/>
                <a:lumOff val="18432"/>
                <a:alphaOff val="0"/>
              </a:schemeClr>
            </a:fillRef>
            <a:effectRef idx="2">
              <a:schemeClr val="accent2">
                <a:hueOff val="2339815"/>
                <a:satOff val="2888"/>
                <a:lumOff val="18432"/>
                <a:alphaOff val="0"/>
              </a:schemeClr>
            </a:effectRef>
            <a:fontRef idx="minor">
              <a:schemeClr val="lt1"/>
            </a:fontRef>
          </p:style>
          <p:txBody>
            <a:bodyPr/>
            <a:lstStyle/>
            <a:p>
              <a:endParaRPr lang="en-GB" dirty="0"/>
            </a:p>
          </p:txBody>
        </p:sp>
        <p:sp>
          <p:nvSpPr>
            <p:cNvPr id="10" name="Oval 4">
              <a:extLst>
                <a:ext uri="{FF2B5EF4-FFF2-40B4-BE49-F238E27FC236}">
                  <a16:creationId xmlns:a16="http://schemas.microsoft.com/office/drawing/2014/main" id="{16770C99-B54F-374C-315B-862CD52847C0}"/>
                </a:ext>
              </a:extLst>
            </p:cNvPr>
            <p:cNvSpPr txBox="1"/>
            <p:nvPr/>
          </p:nvSpPr>
          <p:spPr>
            <a:xfrm>
              <a:off x="2816316" y="3071583"/>
              <a:ext cx="1737549" cy="12286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1400" kern="1200" dirty="0"/>
                <a:t>Influence</a:t>
              </a:r>
              <a:endParaRPr lang="en-GB" sz="1400" kern="1200" dirty="0"/>
            </a:p>
          </p:txBody>
        </p:sp>
      </p:grpSp>
    </p:spTree>
    <p:extLst>
      <p:ext uri="{BB962C8B-B14F-4D97-AF65-F5344CB8AC3E}">
        <p14:creationId xmlns:p14="http://schemas.microsoft.com/office/powerpoint/2010/main" val="204992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9C7E364-24BC-39AA-426F-B40EBBFDB756}"/>
              </a:ext>
            </a:extLst>
          </p:cNvPr>
          <p:cNvSpPr>
            <a:spLocks noGrp="1"/>
          </p:cNvSpPr>
          <p:nvPr>
            <p:ph type="title"/>
          </p:nvPr>
        </p:nvSpPr>
        <p:spPr>
          <a:xfrm>
            <a:off x="4614024" y="0"/>
            <a:ext cx="4512989" cy="2227730"/>
          </a:xfrm>
        </p:spPr>
        <p:txBody>
          <a:bodyPr anchor="ctr">
            <a:normAutofit/>
          </a:bodyPr>
          <a:lstStyle/>
          <a:p>
            <a:pPr algn="r" eaLnBrk="1" hangingPunct="1"/>
            <a:r>
              <a:rPr lang="en-GB" altLang="en-US" b="1" dirty="0">
                <a:solidFill>
                  <a:schemeClr val="tx1"/>
                </a:solidFill>
                <a:latin typeface="Arial" panose="020B0604020202020204" pitchFamily="34" charset="0"/>
                <a:cs typeface="Arial" panose="020B0604020202020204" pitchFamily="34" charset="0"/>
              </a:rPr>
              <a:t>Community Engagement </a:t>
            </a:r>
          </a:p>
        </p:txBody>
      </p:sp>
      <p:pic>
        <p:nvPicPr>
          <p:cNvPr id="23556" name="Picture 3" descr="C:\Users\colinlee\AppData\Local\Microsoft\Windows\Temporary Internet Files\Content.IE5\OYL48N6U\questions-2[1].jpg">
            <a:extLst>
              <a:ext uri="{FF2B5EF4-FFF2-40B4-BE49-F238E27FC236}">
                <a16:creationId xmlns:a16="http://schemas.microsoft.com/office/drawing/2014/main" id="{7F17EA22-28BB-6BA6-AD84-94FF3C17B5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545062"/>
            <a:ext cx="3856774" cy="38567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51D4A183-FA6E-477A-E167-87ECD7D0C4B7}"/>
              </a:ext>
            </a:extLst>
          </p:cNvPr>
          <p:cNvSpPr>
            <a:spLocks noGrp="1"/>
          </p:cNvSpPr>
          <p:nvPr>
            <p:ph idx="1"/>
          </p:nvPr>
        </p:nvSpPr>
        <p:spPr>
          <a:xfrm>
            <a:off x="4614025" y="2266957"/>
            <a:ext cx="4512988" cy="3317938"/>
          </a:xfrm>
        </p:spPr>
        <p:txBody>
          <a:bodyPr anchor="t">
            <a:normAutofit fontScale="85000" lnSpcReduction="10000"/>
          </a:bodyPr>
          <a:lstStyle/>
          <a:p>
            <a:pPr marL="0" indent="0" algn="r">
              <a:buClr>
                <a:schemeClr val="accent3"/>
              </a:buClr>
              <a:buNone/>
              <a:defRPr/>
            </a:pPr>
            <a:r>
              <a:rPr lang="en-GB" sz="2800" i="1" dirty="0">
                <a:solidFill>
                  <a:schemeClr val="tx1"/>
                </a:solidFill>
                <a:latin typeface="Arial" panose="020B0604020202020204" pitchFamily="34" charset="0"/>
                <a:cs typeface="Arial" panose="020B0604020202020204" pitchFamily="34" charset="0"/>
              </a:rPr>
              <a:t>What do you think should be considered when engaging with ethnic minority communities?</a:t>
            </a:r>
          </a:p>
          <a:p>
            <a:pPr marL="0" indent="0" algn="r">
              <a:buClr>
                <a:schemeClr val="accent3"/>
              </a:buClr>
              <a:buNone/>
              <a:defRPr/>
            </a:pPr>
            <a:endParaRPr lang="en-GB" sz="2800" i="1" dirty="0">
              <a:solidFill>
                <a:schemeClr val="tx1"/>
              </a:solidFill>
              <a:latin typeface="Arial" panose="020B0604020202020204" pitchFamily="34" charset="0"/>
              <a:cs typeface="Arial" panose="020B0604020202020204" pitchFamily="34" charset="0"/>
            </a:endParaRPr>
          </a:p>
          <a:p>
            <a:pPr marL="0" indent="0" algn="r">
              <a:buClr>
                <a:schemeClr val="accent3"/>
              </a:buClr>
              <a:buNone/>
              <a:defRPr/>
            </a:pPr>
            <a:r>
              <a:rPr lang="en-GB" sz="2800" i="1" dirty="0">
                <a:solidFill>
                  <a:schemeClr val="tx1"/>
                </a:solidFill>
                <a:latin typeface="Arial" panose="020B0604020202020204" pitchFamily="34" charset="0"/>
                <a:cs typeface="Arial" panose="020B0604020202020204" pitchFamily="34" charset="0"/>
              </a:rPr>
              <a:t> What are the challenges?</a:t>
            </a:r>
          </a:p>
          <a:p>
            <a:pPr marL="0" indent="0" algn="r">
              <a:buClr>
                <a:schemeClr val="accent3"/>
              </a:buClr>
              <a:buNone/>
              <a:defRPr/>
            </a:pPr>
            <a:endParaRPr lang="en-GB" sz="2800" i="1" dirty="0">
              <a:solidFill>
                <a:schemeClr val="tx1"/>
              </a:solidFill>
              <a:latin typeface="Arial" panose="020B0604020202020204" pitchFamily="34" charset="0"/>
              <a:cs typeface="Arial" panose="020B0604020202020204" pitchFamily="34" charset="0"/>
            </a:endParaRPr>
          </a:p>
          <a:p>
            <a:pPr marL="0" indent="0" algn="r">
              <a:buClr>
                <a:schemeClr val="accent3"/>
              </a:buClr>
              <a:buNone/>
              <a:defRPr/>
            </a:pPr>
            <a:r>
              <a:rPr lang="en-GB" sz="2800" i="1" dirty="0">
                <a:solidFill>
                  <a:schemeClr val="tx1"/>
                </a:solidFill>
                <a:latin typeface="Arial" panose="020B0604020202020204" pitchFamily="34" charset="0"/>
                <a:cs typeface="Arial" panose="020B0604020202020204" pitchFamily="34" charset="0"/>
              </a:rPr>
              <a:t>What is our experience of EM community engagement?</a:t>
            </a:r>
          </a:p>
          <a:p>
            <a:pPr marL="0" indent="0">
              <a:buClr>
                <a:schemeClr val="accent3"/>
              </a:buClr>
              <a:buNone/>
              <a:defRPr/>
            </a:pPr>
            <a:endParaRPr lang="en-GB" b="1" dirty="0">
              <a:solidFill>
                <a:srgbClr val="FFFFFF"/>
              </a:solidFill>
              <a:latin typeface="Arial" panose="020B0604020202020204" pitchFamily="34" charset="0"/>
              <a:cs typeface="Arial" panose="020B0604020202020204" pitchFamily="34" charset="0"/>
            </a:endParaRPr>
          </a:p>
          <a:p>
            <a:pPr marL="0" indent="0">
              <a:buClr>
                <a:schemeClr val="accent3"/>
              </a:buClr>
              <a:buNone/>
              <a:defRPr/>
            </a:pPr>
            <a:endParaRPr lang="en-GB" b="1" dirty="0">
              <a:solidFill>
                <a:srgbClr val="FFFFFF"/>
              </a:solidFill>
              <a:latin typeface="Arial" panose="020B0604020202020204" pitchFamily="34" charset="0"/>
              <a:cs typeface="Arial" panose="020B0604020202020204" pitchFamily="34" charset="0"/>
            </a:endParaRPr>
          </a:p>
          <a:p>
            <a:pPr marL="0" indent="0">
              <a:buClr>
                <a:schemeClr val="accent3"/>
              </a:buClr>
              <a:buNone/>
              <a:defRPr/>
            </a:pPr>
            <a:endParaRPr lang="en-GB" b="1"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84DB91F-339A-40FA-86D1-B6174571D412}"/>
              </a:ext>
            </a:extLst>
          </p:cNvPr>
          <p:cNvSpPr>
            <a:spLocks noGrp="1"/>
          </p:cNvSpPr>
          <p:nvPr>
            <p:ph type="title"/>
          </p:nvPr>
        </p:nvSpPr>
        <p:spPr>
          <a:xfrm>
            <a:off x="193240" y="59266"/>
            <a:ext cx="8596668" cy="1320800"/>
          </a:xfrm>
        </p:spPr>
        <p:txBody>
          <a:bodyPr/>
          <a:lstStyle/>
          <a:p>
            <a:pPr eaLnBrk="1" hangingPunct="1"/>
            <a:r>
              <a:rPr lang="en-GB" altLang="en-US" sz="2800" b="1" dirty="0">
                <a:latin typeface="Arial" panose="020B0604020202020204" pitchFamily="34" charset="0"/>
                <a:cs typeface="Arial" panose="020B0604020202020204" pitchFamily="34" charset="0"/>
              </a:rPr>
              <a:t>EM Community Engagement – good practice tips</a:t>
            </a:r>
          </a:p>
        </p:txBody>
      </p:sp>
      <p:graphicFrame>
        <p:nvGraphicFramePr>
          <p:cNvPr id="5" name="Diagram 4">
            <a:extLst>
              <a:ext uri="{FF2B5EF4-FFF2-40B4-BE49-F238E27FC236}">
                <a16:creationId xmlns:a16="http://schemas.microsoft.com/office/drawing/2014/main" id="{E5E8DC3F-0FCF-3245-C43E-0EBD3FC0447E}"/>
              </a:ext>
            </a:extLst>
          </p:cNvPr>
          <p:cNvGraphicFramePr/>
          <p:nvPr>
            <p:extLst>
              <p:ext uri="{D42A27DB-BD31-4B8C-83A1-F6EECF244321}">
                <p14:modId xmlns:p14="http://schemas.microsoft.com/office/powerpoint/2010/main" val="1381269940"/>
              </p:ext>
            </p:extLst>
          </p:nvPr>
        </p:nvGraphicFramePr>
        <p:xfrm>
          <a:off x="0" y="797109"/>
          <a:ext cx="6829515" cy="586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BA50D856-8CD2-680B-B625-2041C3016462}"/>
              </a:ext>
            </a:extLst>
          </p:cNvPr>
          <p:cNvGraphicFramePr/>
          <p:nvPr>
            <p:extLst>
              <p:ext uri="{D42A27DB-BD31-4B8C-83A1-F6EECF244321}">
                <p14:modId xmlns:p14="http://schemas.microsoft.com/office/powerpoint/2010/main" val="3216284361"/>
              </p:ext>
            </p:extLst>
          </p:nvPr>
        </p:nvGraphicFramePr>
        <p:xfrm>
          <a:off x="7622703" y="2379855"/>
          <a:ext cx="2033196" cy="23134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nstein's Ladder of Citizen Participation explained">
            <a:extLst>
              <a:ext uri="{FF2B5EF4-FFF2-40B4-BE49-F238E27FC236}">
                <a16:creationId xmlns:a16="http://schemas.microsoft.com/office/drawing/2014/main" id="{BE85AAFD-A2D0-51C2-F430-4A5608A5B83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867"/>
          <a:stretch/>
        </p:blipFill>
        <p:spPr bwMode="auto">
          <a:xfrm>
            <a:off x="460898" y="946675"/>
            <a:ext cx="6896075" cy="47656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176F632F-A990-E5BA-4D84-ACA4BFC82256}"/>
              </a:ext>
            </a:extLst>
          </p:cNvPr>
          <p:cNvGraphicFramePr/>
          <p:nvPr>
            <p:extLst>
              <p:ext uri="{D42A27DB-BD31-4B8C-83A1-F6EECF244321}">
                <p14:modId xmlns:p14="http://schemas.microsoft.com/office/powerpoint/2010/main" val="3387551072"/>
              </p:ext>
            </p:extLst>
          </p:nvPr>
        </p:nvGraphicFramePr>
        <p:xfrm>
          <a:off x="7622703" y="2379855"/>
          <a:ext cx="2033196" cy="2313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6234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DD60-3659-FF2A-345C-FAB5BC34D036}"/>
              </a:ext>
            </a:extLst>
          </p:cNvPr>
          <p:cNvSpPr>
            <a:spLocks noGrp="1"/>
          </p:cNvSpPr>
          <p:nvPr>
            <p:ph type="title"/>
          </p:nvPr>
        </p:nvSpPr>
        <p:spPr>
          <a:xfrm>
            <a:off x="677334" y="372420"/>
            <a:ext cx="8596668" cy="1320800"/>
          </a:xfrm>
        </p:spPr>
        <p:txBody>
          <a:bodyPr/>
          <a:lstStyle/>
          <a:p>
            <a:r>
              <a:rPr lang="en-US" b="1" dirty="0">
                <a:solidFill>
                  <a:srgbClr val="FF0000"/>
                </a:solidFill>
              </a:rPr>
              <a:t>Ethnic Minority Environmental Network</a:t>
            </a:r>
            <a:br>
              <a:rPr lang="en-US" b="1" dirty="0">
                <a:solidFill>
                  <a:srgbClr val="FF0000"/>
                </a:solidFill>
              </a:rPr>
            </a:br>
            <a:r>
              <a:rPr lang="en-US" b="1" dirty="0" err="1">
                <a:solidFill>
                  <a:srgbClr val="FF0000"/>
                </a:solidFill>
              </a:rPr>
              <a:t>SEvEN</a:t>
            </a:r>
            <a:r>
              <a:rPr lang="en-US" b="1" dirty="0">
                <a:solidFill>
                  <a:srgbClr val="FF0000"/>
                </a:solidFill>
              </a:rPr>
              <a:t>: Seven Voices One Future</a:t>
            </a:r>
          </a:p>
        </p:txBody>
      </p:sp>
      <p:pic>
        <p:nvPicPr>
          <p:cNvPr id="3" name="Picture 2" descr="A computer with a screen showing a farm scene&#10;&#10;Description automatically generated">
            <a:extLst>
              <a:ext uri="{FF2B5EF4-FFF2-40B4-BE49-F238E27FC236}">
                <a16:creationId xmlns:a16="http://schemas.microsoft.com/office/drawing/2014/main" id="{B578453C-A07C-66CD-AD0B-AD2F9F6707D0}"/>
              </a:ext>
            </a:extLst>
          </p:cNvPr>
          <p:cNvPicPr>
            <a:picLocks noChangeAspect="1"/>
          </p:cNvPicPr>
          <p:nvPr/>
        </p:nvPicPr>
        <p:blipFill>
          <a:blip r:embed="rId3"/>
          <a:stretch>
            <a:fillRect/>
          </a:stretch>
        </p:blipFill>
        <p:spPr>
          <a:xfrm>
            <a:off x="1034875" y="1925491"/>
            <a:ext cx="3642049" cy="4114800"/>
          </a:xfrm>
          <a:prstGeom prst="rect">
            <a:avLst/>
          </a:prstGeom>
        </p:spPr>
      </p:pic>
      <p:pic>
        <p:nvPicPr>
          <p:cNvPr id="4" name="Picture 3" descr="A group of people standing in a room with a stage and a projector screen&#10;&#10;Description automatically generated">
            <a:extLst>
              <a:ext uri="{FF2B5EF4-FFF2-40B4-BE49-F238E27FC236}">
                <a16:creationId xmlns:a16="http://schemas.microsoft.com/office/drawing/2014/main" id="{3F004CDA-3A09-823C-D4E5-6A193E53A664}"/>
              </a:ext>
            </a:extLst>
          </p:cNvPr>
          <p:cNvPicPr>
            <a:picLocks noChangeAspect="1"/>
          </p:cNvPicPr>
          <p:nvPr/>
        </p:nvPicPr>
        <p:blipFill>
          <a:blip r:embed="rId4"/>
          <a:stretch>
            <a:fillRect/>
          </a:stretch>
        </p:blipFill>
        <p:spPr>
          <a:xfrm>
            <a:off x="5056094" y="1925491"/>
            <a:ext cx="5486400" cy="4114800"/>
          </a:xfrm>
          <a:prstGeom prst="rect">
            <a:avLst/>
          </a:prstGeom>
        </p:spPr>
      </p:pic>
    </p:spTree>
    <p:extLst>
      <p:ext uri="{BB962C8B-B14F-4D97-AF65-F5344CB8AC3E}">
        <p14:creationId xmlns:p14="http://schemas.microsoft.com/office/powerpoint/2010/main" val="1530298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DD60-3659-FF2A-345C-FAB5BC34D036}"/>
              </a:ext>
            </a:extLst>
          </p:cNvPr>
          <p:cNvSpPr>
            <a:spLocks noGrp="1"/>
          </p:cNvSpPr>
          <p:nvPr>
            <p:ph type="title"/>
          </p:nvPr>
        </p:nvSpPr>
        <p:spPr>
          <a:xfrm>
            <a:off x="-1422" y="1025"/>
            <a:ext cx="8596668" cy="1320800"/>
          </a:xfrm>
        </p:spPr>
        <p:txBody>
          <a:bodyPr>
            <a:normAutofit fontScale="90000"/>
          </a:bodyPr>
          <a:lstStyle/>
          <a:p>
            <a:r>
              <a:rPr lang="en-US" b="1" dirty="0">
                <a:solidFill>
                  <a:srgbClr val="FF0000"/>
                </a:solidFill>
              </a:rPr>
              <a:t>Ethnic Minority Environmental Network (EMEN) – Pollok Country Park: Nature Walk</a:t>
            </a:r>
            <a:endParaRPr lang="en-GB" b="1" dirty="0">
              <a:solidFill>
                <a:srgbClr val="FF0000"/>
              </a:solidFill>
            </a:endParaRPr>
          </a:p>
        </p:txBody>
      </p:sp>
      <p:pic>
        <p:nvPicPr>
          <p:cNvPr id="3" name="Picture 2" descr="A group of people standing in front of a building&#10;&#10;Description automatically generated">
            <a:extLst>
              <a:ext uri="{FF2B5EF4-FFF2-40B4-BE49-F238E27FC236}">
                <a16:creationId xmlns:a16="http://schemas.microsoft.com/office/drawing/2014/main" id="{5E00938A-FF83-EFA3-B0C6-8C379DDFF7F6}"/>
              </a:ext>
            </a:extLst>
          </p:cNvPr>
          <p:cNvPicPr>
            <a:picLocks noChangeAspect="1"/>
          </p:cNvPicPr>
          <p:nvPr/>
        </p:nvPicPr>
        <p:blipFill>
          <a:blip r:embed="rId3"/>
          <a:stretch>
            <a:fillRect/>
          </a:stretch>
        </p:blipFill>
        <p:spPr>
          <a:xfrm>
            <a:off x="2111188" y="1086650"/>
            <a:ext cx="5754059" cy="5773269"/>
          </a:xfrm>
          <a:prstGeom prst="rect">
            <a:avLst/>
          </a:prstGeom>
        </p:spPr>
      </p:pic>
    </p:spTree>
    <p:extLst>
      <p:ext uri="{BB962C8B-B14F-4D97-AF65-F5344CB8AC3E}">
        <p14:creationId xmlns:p14="http://schemas.microsoft.com/office/powerpoint/2010/main" val="1949335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DD60-3659-FF2A-345C-FAB5BC34D036}"/>
              </a:ext>
            </a:extLst>
          </p:cNvPr>
          <p:cNvSpPr>
            <a:spLocks noGrp="1"/>
          </p:cNvSpPr>
          <p:nvPr>
            <p:ph type="title"/>
          </p:nvPr>
        </p:nvSpPr>
        <p:spPr>
          <a:xfrm>
            <a:off x="5209562" y="609600"/>
            <a:ext cx="4030691" cy="1320800"/>
          </a:xfrm>
        </p:spPr>
        <p:txBody>
          <a:bodyPr vert="horz" lIns="91440" tIns="45720" rIns="91440" bIns="45720" rtlCol="0" anchor="t">
            <a:normAutofit/>
          </a:bodyPr>
          <a:lstStyle/>
          <a:p>
            <a:r>
              <a:rPr lang="en-US" b="1" u="sng" dirty="0" err="1"/>
              <a:t>Organisational</a:t>
            </a:r>
            <a:r>
              <a:rPr lang="en-US" b="1" u="sng" dirty="0"/>
              <a:t>/ project stance</a:t>
            </a:r>
          </a:p>
        </p:txBody>
      </p:sp>
      <p:sp>
        <p:nvSpPr>
          <p:cNvPr id="6" name="TextBox 5">
            <a:extLst>
              <a:ext uri="{FF2B5EF4-FFF2-40B4-BE49-F238E27FC236}">
                <a16:creationId xmlns:a16="http://schemas.microsoft.com/office/drawing/2014/main" id="{D1381B56-DAA7-34D5-EE02-19648F77F658}"/>
              </a:ext>
            </a:extLst>
          </p:cNvPr>
          <p:cNvSpPr txBox="1"/>
          <p:nvPr/>
        </p:nvSpPr>
        <p:spPr>
          <a:xfrm>
            <a:off x="5209562" y="1818751"/>
            <a:ext cx="4667967" cy="4661561"/>
          </a:xfrm>
          <a:prstGeom prst="rect">
            <a:avLst/>
          </a:prstGeom>
        </p:spPr>
        <p:txBody>
          <a:bodyPr vert="horz" lIns="91440" tIns="45720" rIns="91440" bIns="45720" rtlCol="0">
            <a:normAutofit fontScale="77500" lnSpcReduction="20000"/>
          </a:bodyPr>
          <a:lstStyle/>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r>
              <a:rPr lang="en-US" sz="2000" i="1" dirty="0">
                <a:solidFill>
                  <a:schemeClr val="tx1">
                    <a:lumMod val="75000"/>
                    <a:lumOff val="25000"/>
                  </a:schemeClr>
                </a:solidFill>
              </a:rPr>
              <a:t> What is my </a:t>
            </a:r>
            <a:r>
              <a:rPr lang="en-US" sz="2000" i="1" dirty="0" err="1">
                <a:solidFill>
                  <a:schemeClr val="tx1">
                    <a:lumMod val="75000"/>
                    <a:lumOff val="25000"/>
                  </a:schemeClr>
                </a:solidFill>
              </a:rPr>
              <a:t>organisation’s</a:t>
            </a:r>
            <a:r>
              <a:rPr lang="en-US" sz="2000" i="1" dirty="0">
                <a:solidFill>
                  <a:schemeClr val="tx1">
                    <a:lumMod val="75000"/>
                    <a:lumOff val="25000"/>
                  </a:schemeClr>
                </a:solidFill>
              </a:rPr>
              <a:t> stance on anti-racism?</a:t>
            </a:r>
          </a:p>
          <a:p>
            <a:pPr>
              <a:spcBef>
                <a:spcPts val="1000"/>
              </a:spcBef>
              <a:buClr>
                <a:schemeClr val="accent1"/>
              </a:buClr>
              <a:buSzPct val="80000"/>
            </a:pPr>
            <a:endParaRPr lang="en-US" sz="2000" i="1" dirty="0">
              <a:solidFill>
                <a:schemeClr val="tx1">
                  <a:lumMod val="75000"/>
                  <a:lumOff val="25000"/>
                </a:schemeClr>
              </a:solidFill>
            </a:endParaRPr>
          </a:p>
          <a:p>
            <a:pPr>
              <a:spcBef>
                <a:spcPts val="1000"/>
              </a:spcBef>
              <a:buClr>
                <a:schemeClr val="accent1"/>
              </a:buClr>
              <a:buSzPct val="80000"/>
              <a:buFont typeface="Wingdings 3" charset="2"/>
              <a:buChar char=""/>
            </a:pPr>
            <a:r>
              <a:rPr lang="en-US" sz="2000" i="1" dirty="0">
                <a:solidFill>
                  <a:schemeClr val="tx1">
                    <a:lumMod val="75000"/>
                    <a:lumOff val="25000"/>
                  </a:schemeClr>
                </a:solidFill>
              </a:rPr>
              <a:t> How do we regularly communicate this to the public?</a:t>
            </a:r>
          </a:p>
          <a:p>
            <a:pPr>
              <a:spcBef>
                <a:spcPts val="1000"/>
              </a:spcBef>
              <a:buClr>
                <a:schemeClr val="accent1"/>
              </a:buClr>
              <a:buSzPct val="80000"/>
            </a:pPr>
            <a:endParaRPr lang="en-US" sz="2000" i="1" dirty="0">
              <a:solidFill>
                <a:schemeClr val="tx1">
                  <a:lumMod val="75000"/>
                  <a:lumOff val="25000"/>
                </a:schemeClr>
              </a:solidFill>
            </a:endParaRPr>
          </a:p>
          <a:p>
            <a:pPr>
              <a:spcBef>
                <a:spcPts val="1000"/>
              </a:spcBef>
              <a:buClr>
                <a:schemeClr val="accent1"/>
              </a:buClr>
              <a:buSzPct val="80000"/>
              <a:buFont typeface="Wingdings 3" charset="2"/>
              <a:buChar char=""/>
            </a:pPr>
            <a:r>
              <a:rPr lang="en-US" sz="2000" i="1" dirty="0">
                <a:solidFill>
                  <a:schemeClr val="tx1">
                    <a:lumMod val="75000"/>
                    <a:lumOff val="25000"/>
                  </a:schemeClr>
                </a:solidFill>
              </a:rPr>
              <a:t> Do we use diverse imagery?</a:t>
            </a:r>
          </a:p>
          <a:p>
            <a:pPr>
              <a:spcBef>
                <a:spcPts val="1000"/>
              </a:spcBef>
              <a:buClr>
                <a:schemeClr val="accent1"/>
              </a:buClr>
              <a:buSzPct val="80000"/>
            </a:pPr>
            <a:endParaRPr lang="en-US" sz="2000" i="1" dirty="0">
              <a:solidFill>
                <a:schemeClr val="tx1">
                  <a:lumMod val="75000"/>
                  <a:lumOff val="25000"/>
                </a:schemeClr>
              </a:solidFill>
            </a:endParaRPr>
          </a:p>
          <a:p>
            <a:pPr>
              <a:spcBef>
                <a:spcPts val="1000"/>
              </a:spcBef>
              <a:buClr>
                <a:schemeClr val="accent1"/>
              </a:buClr>
              <a:buSzPct val="80000"/>
              <a:buFont typeface="Wingdings 3" charset="2"/>
              <a:buChar char=""/>
            </a:pPr>
            <a:r>
              <a:rPr lang="en-US" sz="2000" i="1" dirty="0">
                <a:solidFill>
                  <a:schemeClr val="tx1">
                    <a:lumMod val="75000"/>
                    <a:lumOff val="25000"/>
                  </a:schemeClr>
                </a:solidFill>
              </a:rPr>
              <a:t> What agreed language and terminology are we using?</a:t>
            </a:r>
          </a:p>
          <a:p>
            <a:pPr>
              <a:spcBef>
                <a:spcPts val="1000"/>
              </a:spcBef>
              <a:buClr>
                <a:schemeClr val="accent1"/>
              </a:buClr>
              <a:buSzPct val="80000"/>
            </a:pPr>
            <a:endParaRPr lang="en-US" sz="2000" i="1" dirty="0">
              <a:solidFill>
                <a:schemeClr val="tx1">
                  <a:lumMod val="75000"/>
                  <a:lumOff val="25000"/>
                </a:schemeClr>
              </a:solidFill>
            </a:endParaRPr>
          </a:p>
          <a:p>
            <a:pPr>
              <a:spcBef>
                <a:spcPts val="1000"/>
              </a:spcBef>
              <a:buClr>
                <a:schemeClr val="accent1"/>
              </a:buClr>
              <a:buSzPct val="80000"/>
              <a:buFont typeface="Wingdings 3" charset="2"/>
              <a:buChar char=""/>
            </a:pPr>
            <a:r>
              <a:rPr lang="en-US" sz="2000" i="1" dirty="0">
                <a:solidFill>
                  <a:schemeClr val="tx1">
                    <a:lumMod val="75000"/>
                    <a:lumOff val="25000"/>
                  </a:schemeClr>
                </a:solidFill>
              </a:rPr>
              <a:t> What are we currently doing to break down barriers for ethnic </a:t>
            </a:r>
            <a:r>
              <a:rPr lang="en-US" sz="2000" i="1" dirty="0" err="1">
                <a:solidFill>
                  <a:schemeClr val="tx1">
                    <a:lumMod val="75000"/>
                    <a:lumOff val="25000"/>
                  </a:schemeClr>
                </a:solidFill>
              </a:rPr>
              <a:t>miniorities</a:t>
            </a:r>
            <a:r>
              <a:rPr lang="en-US" sz="2000" i="1" dirty="0">
                <a:solidFill>
                  <a:schemeClr val="tx1">
                    <a:lumMod val="75000"/>
                    <a:lumOff val="25000"/>
                  </a:schemeClr>
                </a:solidFill>
              </a:rPr>
              <a:t>?</a:t>
            </a:r>
          </a:p>
          <a:p>
            <a:pPr>
              <a:spcBef>
                <a:spcPts val="1000"/>
              </a:spcBef>
              <a:buClr>
                <a:schemeClr val="accent1"/>
              </a:buClr>
              <a:buSzPct val="80000"/>
            </a:pPr>
            <a:endParaRPr lang="en-US" sz="2000" i="1" dirty="0">
              <a:solidFill>
                <a:schemeClr val="tx1">
                  <a:lumMod val="75000"/>
                  <a:lumOff val="25000"/>
                </a:schemeClr>
              </a:solidFill>
            </a:endParaRPr>
          </a:p>
          <a:p>
            <a:pPr>
              <a:spcBef>
                <a:spcPts val="1000"/>
              </a:spcBef>
              <a:buClr>
                <a:schemeClr val="accent1"/>
              </a:buClr>
              <a:buSzPct val="80000"/>
              <a:buFont typeface="Wingdings 3" charset="2"/>
              <a:buChar char=""/>
            </a:pPr>
            <a:r>
              <a:rPr lang="en-US" sz="2000" i="1" dirty="0">
                <a:solidFill>
                  <a:schemeClr val="tx1">
                    <a:lumMod val="75000"/>
                    <a:lumOff val="25000"/>
                  </a:schemeClr>
                </a:solidFill>
              </a:rPr>
              <a:t> Can we be doing more?</a:t>
            </a:r>
          </a:p>
        </p:txBody>
      </p:sp>
      <p:pic>
        <p:nvPicPr>
          <p:cNvPr id="4098" name="Picture 2" descr="Free Thinking Clipart Pictures - Clipartix">
            <a:extLst>
              <a:ext uri="{FF2B5EF4-FFF2-40B4-BE49-F238E27FC236}">
                <a16:creationId xmlns:a16="http://schemas.microsoft.com/office/drawing/2014/main" id="{A09320BE-32CE-7744-695F-4321369D4A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1" r="-2" b="-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554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DD60-3659-FF2A-345C-FAB5BC34D036}"/>
              </a:ext>
            </a:extLst>
          </p:cNvPr>
          <p:cNvSpPr>
            <a:spLocks noGrp="1"/>
          </p:cNvSpPr>
          <p:nvPr>
            <p:ph type="title"/>
          </p:nvPr>
        </p:nvSpPr>
        <p:spPr>
          <a:xfrm>
            <a:off x="133774" y="51539"/>
            <a:ext cx="8596668" cy="1320800"/>
          </a:xfrm>
        </p:spPr>
        <p:txBody>
          <a:bodyPr/>
          <a:lstStyle/>
          <a:p>
            <a:r>
              <a:rPr lang="en-US" b="1" dirty="0">
                <a:solidFill>
                  <a:srgbClr val="FF0000"/>
                </a:solidFill>
              </a:rPr>
              <a:t>Anti-racism in a nutshell:</a:t>
            </a:r>
            <a:endParaRPr lang="en-GB" b="1" dirty="0">
              <a:solidFill>
                <a:srgbClr val="FF0000"/>
              </a:solidFill>
            </a:endParaRPr>
          </a:p>
        </p:txBody>
      </p:sp>
      <p:pic>
        <p:nvPicPr>
          <p:cNvPr id="3" name="Picture 2" descr="Equality, diversity and inclusion – protected characteristics champions –  University Executive Board - Cardiff University">
            <a:extLst>
              <a:ext uri="{FF2B5EF4-FFF2-40B4-BE49-F238E27FC236}">
                <a16:creationId xmlns:a16="http://schemas.microsoft.com/office/drawing/2014/main" id="{71EDA03E-317A-17B2-60B6-899F9F34DC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11" t="3191" r="16660" b="5167"/>
          <a:stretch/>
        </p:blipFill>
        <p:spPr bwMode="auto">
          <a:xfrm>
            <a:off x="5740400" y="0"/>
            <a:ext cx="3696897" cy="3654486"/>
          </a:xfrm>
          <a:prstGeom prst="rect">
            <a:avLst/>
          </a:prstGeom>
          <a:noFill/>
          <a:extLst>
            <a:ext uri="{909E8E84-426E-40DD-AFC4-6F175D3DCCD1}">
              <a14:hiddenFill xmlns:a14="http://schemas.microsoft.com/office/drawing/2010/main">
                <a:solidFill>
                  <a:srgbClr val="FFFFFF"/>
                </a:solidFill>
              </a14:hiddenFill>
            </a:ext>
          </a:extLst>
        </p:spPr>
      </p:pic>
      <p:sp>
        <p:nvSpPr>
          <p:cNvPr id="4" name="Arrow: Up 3">
            <a:extLst>
              <a:ext uri="{FF2B5EF4-FFF2-40B4-BE49-F238E27FC236}">
                <a16:creationId xmlns:a16="http://schemas.microsoft.com/office/drawing/2014/main" id="{59B26CFC-28B9-81A5-B0C3-8CA71D1A5451}"/>
              </a:ext>
            </a:extLst>
          </p:cNvPr>
          <p:cNvSpPr/>
          <p:nvPr/>
        </p:nvSpPr>
        <p:spPr>
          <a:xfrm rot="16584391">
            <a:off x="9646993" y="1855637"/>
            <a:ext cx="818148" cy="3253249"/>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a:extLst>
              <a:ext uri="{FF2B5EF4-FFF2-40B4-BE49-F238E27FC236}">
                <a16:creationId xmlns:a16="http://schemas.microsoft.com/office/drawing/2014/main" id="{BCADEE77-280A-5EEA-4694-DCE37DBD274D}"/>
              </a:ext>
            </a:extLst>
          </p:cNvPr>
          <p:cNvSpPr txBox="1">
            <a:spLocks/>
          </p:cNvSpPr>
          <p:nvPr/>
        </p:nvSpPr>
        <p:spPr>
          <a:xfrm>
            <a:off x="456777" y="799110"/>
            <a:ext cx="5331460" cy="15078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accent3"/>
              </a:buClr>
              <a:buFont typeface="Wingdings" pitchFamily="2" charset="2"/>
              <a:buNone/>
              <a:defRPr/>
            </a:pPr>
            <a:r>
              <a:rPr lang="en-GB" sz="2400" b="1" dirty="0">
                <a:latin typeface="Calibri" panose="020F0502020204030204" pitchFamily="34" charset="0"/>
                <a:cs typeface="Arial" panose="020B0604020202020204" pitchFamily="34" charset="0"/>
              </a:rPr>
              <a:t>An anti-racist approach: </a:t>
            </a:r>
          </a:p>
          <a:p>
            <a:pPr marL="0" indent="0">
              <a:buClr>
                <a:schemeClr val="accent3"/>
              </a:buClr>
              <a:buFont typeface="Wingdings" pitchFamily="2" charset="2"/>
              <a:buNone/>
              <a:defRPr/>
            </a:pPr>
            <a:r>
              <a:rPr lang="en-GB" sz="2400" i="1" dirty="0">
                <a:latin typeface="Calibri" panose="020F0502020204030204" pitchFamily="34" charset="0"/>
                <a:cs typeface="Arial" panose="020B0604020202020204" pitchFamily="34" charset="0"/>
              </a:rPr>
              <a:t>To not be racist, does not mean you are anti-racist.</a:t>
            </a:r>
          </a:p>
          <a:p>
            <a:pPr marL="0" indent="0">
              <a:buClr>
                <a:schemeClr val="accent3"/>
              </a:buClr>
              <a:buFont typeface="Wingdings" pitchFamily="2" charset="2"/>
              <a:buNone/>
              <a:defRPr/>
            </a:pPr>
            <a:endParaRPr lang="en-GB" sz="1600" dirty="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42706CA7-4534-DCF4-B2E7-232A85B081C0}"/>
              </a:ext>
            </a:extLst>
          </p:cNvPr>
          <p:cNvSpPr txBox="1">
            <a:spLocks/>
          </p:cNvSpPr>
          <p:nvPr/>
        </p:nvSpPr>
        <p:spPr>
          <a:xfrm>
            <a:off x="408940" y="2481270"/>
            <a:ext cx="5331460" cy="224993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accent3"/>
              </a:buClr>
              <a:buFont typeface="Wingdings" pitchFamily="2" charset="2"/>
              <a:buNone/>
              <a:defRPr/>
            </a:pPr>
            <a:r>
              <a:rPr lang="en-GB" sz="2400" b="1" dirty="0">
                <a:latin typeface="Calibri" panose="020F0502020204030204" pitchFamily="34" charset="0"/>
                <a:cs typeface="Arial" panose="020B0604020202020204" pitchFamily="34" charset="0"/>
              </a:rPr>
              <a:t>EDI, equality vs equity</a:t>
            </a:r>
          </a:p>
          <a:p>
            <a:pPr>
              <a:buClr>
                <a:schemeClr val="accent3"/>
              </a:buClr>
              <a:defRPr/>
            </a:pPr>
            <a:r>
              <a:rPr lang="en-GB" sz="2400" i="1" dirty="0">
                <a:latin typeface="Calibri" panose="020F0502020204030204" pitchFamily="34" charset="0"/>
                <a:cs typeface="Arial" panose="020B0604020202020204" pitchFamily="34" charset="0"/>
              </a:rPr>
              <a:t>Equality: everyone treated the same with equal opportunities </a:t>
            </a:r>
          </a:p>
          <a:p>
            <a:pPr>
              <a:buClr>
                <a:schemeClr val="accent3"/>
              </a:buClr>
              <a:defRPr/>
            </a:pPr>
            <a:r>
              <a:rPr lang="en-GB" sz="2400" i="1" dirty="0">
                <a:latin typeface="Calibri" panose="020F0502020204030204" pitchFamily="34" charset="0"/>
                <a:cs typeface="Arial" panose="020B0604020202020204" pitchFamily="34" charset="0"/>
              </a:rPr>
              <a:t>Equity: giving people what they need to achieve their fullest potential. Acknowledging the playing field is not level</a:t>
            </a:r>
          </a:p>
        </p:txBody>
      </p:sp>
      <p:sp>
        <p:nvSpPr>
          <p:cNvPr id="14" name="Content Placeholder 2">
            <a:extLst>
              <a:ext uri="{FF2B5EF4-FFF2-40B4-BE49-F238E27FC236}">
                <a16:creationId xmlns:a16="http://schemas.microsoft.com/office/drawing/2014/main" id="{FD6262C9-19D8-6931-A09C-1F04445A38F8}"/>
              </a:ext>
            </a:extLst>
          </p:cNvPr>
          <p:cNvSpPr txBox="1">
            <a:spLocks/>
          </p:cNvSpPr>
          <p:nvPr/>
        </p:nvSpPr>
        <p:spPr>
          <a:xfrm>
            <a:off x="408940" y="5079889"/>
            <a:ext cx="4117340" cy="15078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accent3"/>
              </a:buClr>
              <a:buFont typeface="Wingdings" pitchFamily="2" charset="2"/>
              <a:buNone/>
              <a:defRPr/>
            </a:pPr>
            <a:r>
              <a:rPr lang="en-GB" sz="2400" b="1">
                <a:latin typeface="Calibri" panose="020F0502020204030204" pitchFamily="34" charset="0"/>
                <a:cs typeface="Arial" panose="020B0604020202020204" pitchFamily="34" charset="0"/>
              </a:rPr>
              <a:t>Shereen Daniels: </a:t>
            </a:r>
          </a:p>
          <a:p>
            <a:pPr marL="0" indent="0">
              <a:buClr>
                <a:schemeClr val="accent3"/>
              </a:buClr>
              <a:buFont typeface="Wingdings" pitchFamily="2" charset="2"/>
              <a:buNone/>
              <a:defRPr/>
            </a:pPr>
            <a:r>
              <a:rPr lang="en-GB" sz="2400" i="1">
                <a:latin typeface="Calibri" panose="020F0502020204030204" pitchFamily="34" charset="0"/>
                <a:cs typeface="Arial" panose="020B0604020202020204" pitchFamily="34" charset="0"/>
              </a:rPr>
              <a:t>“Equality is the destination. Equity is how we get there”. </a:t>
            </a:r>
          </a:p>
          <a:p>
            <a:pPr marL="0" indent="0">
              <a:buClr>
                <a:schemeClr val="accent3"/>
              </a:buClr>
              <a:buFont typeface="Wingdings" pitchFamily="2" charset="2"/>
              <a:buNone/>
              <a:defRPr/>
            </a:pPr>
            <a:endParaRPr lang="en-GB" sz="1600">
              <a:latin typeface="Arial" panose="020B0604020202020204" pitchFamily="34" charset="0"/>
              <a:cs typeface="Arial" panose="020B0604020202020204" pitchFamily="34" charset="0"/>
            </a:endParaRPr>
          </a:p>
        </p:txBody>
      </p:sp>
      <p:pic>
        <p:nvPicPr>
          <p:cNvPr id="2050" name="Picture 2" descr="IWD: Equality versus Equity: What's the difference as we #EmbraceEquity for  IWD 2023 and beyond?">
            <a:extLst>
              <a:ext uri="{FF2B5EF4-FFF2-40B4-BE49-F238E27FC236}">
                <a16:creationId xmlns:a16="http://schemas.microsoft.com/office/drawing/2014/main" id="{1FF74AA3-C11A-B3DC-99FD-8EB727601A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06"/>
          <a:stretch/>
        </p:blipFill>
        <p:spPr bwMode="auto">
          <a:xfrm>
            <a:off x="5281712" y="4003171"/>
            <a:ext cx="6224488" cy="255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00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C417-BC02-A4E6-99C5-6472715316C4}"/>
              </a:ext>
            </a:extLst>
          </p:cNvPr>
          <p:cNvSpPr>
            <a:spLocks noGrp="1"/>
          </p:cNvSpPr>
          <p:nvPr>
            <p:ph type="title"/>
          </p:nvPr>
        </p:nvSpPr>
        <p:spPr>
          <a:xfrm>
            <a:off x="233449" y="139083"/>
            <a:ext cx="6131839" cy="1320800"/>
          </a:xfrm>
        </p:spPr>
        <p:txBody>
          <a:bodyPr>
            <a:normAutofit fontScale="90000"/>
          </a:bodyPr>
          <a:lstStyle/>
          <a:p>
            <a:r>
              <a:rPr lang="en-US" b="1" dirty="0"/>
              <a:t>What can we/</a:t>
            </a:r>
            <a:r>
              <a:rPr lang="en-US" b="1" dirty="0" err="1"/>
              <a:t>organisations</a:t>
            </a:r>
            <a:r>
              <a:rPr lang="en-US" b="1" dirty="0"/>
              <a:t> do?</a:t>
            </a:r>
            <a:br>
              <a:rPr lang="en-US" b="1" dirty="0"/>
            </a:br>
            <a:r>
              <a:rPr lang="en-US" b="1" dirty="0"/>
              <a:t>Top 10 tips.</a:t>
            </a:r>
            <a:endParaRPr lang="en-GB" b="1" dirty="0"/>
          </a:p>
        </p:txBody>
      </p:sp>
      <p:graphicFrame>
        <p:nvGraphicFramePr>
          <p:cNvPr id="12" name="Diagram 11">
            <a:extLst>
              <a:ext uri="{FF2B5EF4-FFF2-40B4-BE49-F238E27FC236}">
                <a16:creationId xmlns:a16="http://schemas.microsoft.com/office/drawing/2014/main" id="{64E412DA-EC35-8A5B-C1AE-ECCC97B88A54}"/>
              </a:ext>
            </a:extLst>
          </p:cNvPr>
          <p:cNvGraphicFramePr/>
          <p:nvPr/>
        </p:nvGraphicFramePr>
        <p:xfrm>
          <a:off x="780249" y="1535838"/>
          <a:ext cx="7218532" cy="4760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7803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20A8D-3795-3D57-4400-47EFBD9966AF}"/>
            </a:ext>
          </a:extLst>
        </p:cNvPr>
        <p:cNvGrpSpPr/>
        <p:nvPr/>
      </p:nvGrpSpPr>
      <p:grpSpPr>
        <a:xfrm>
          <a:off x="0" y="0"/>
          <a:ext cx="0" cy="0"/>
          <a:chOff x="0" y="0"/>
          <a:chExt cx="0" cy="0"/>
        </a:xfrm>
      </p:grpSpPr>
      <p:pic>
        <p:nvPicPr>
          <p:cNvPr id="2050" name="Picture 2" descr="Mission &amp; Vision | NSIN">
            <a:extLst>
              <a:ext uri="{FF2B5EF4-FFF2-40B4-BE49-F238E27FC236}">
                <a16:creationId xmlns:a16="http://schemas.microsoft.com/office/drawing/2014/main" id="{DCF24FDC-D365-2D19-A53B-DD83AF37F9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36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D7666A-63CA-36B7-6C52-ADB80DF8B74A}"/>
              </a:ext>
            </a:extLst>
          </p:cNvPr>
          <p:cNvSpPr>
            <a:spLocks noGrp="1"/>
          </p:cNvSpPr>
          <p:nvPr>
            <p:ph type="title"/>
          </p:nvPr>
        </p:nvSpPr>
        <p:spPr>
          <a:xfrm>
            <a:off x="467759" y="454951"/>
            <a:ext cx="3851123" cy="1320800"/>
          </a:xfrm>
        </p:spPr>
        <p:txBody>
          <a:bodyPr>
            <a:normAutofit/>
          </a:bodyPr>
          <a:lstStyle/>
          <a:p>
            <a:r>
              <a:rPr lang="en-US" b="1"/>
              <a:t>Aims and objectives </a:t>
            </a:r>
            <a:endParaRPr lang="en-GB" b="1"/>
          </a:p>
        </p:txBody>
      </p:sp>
      <p:sp>
        <p:nvSpPr>
          <p:cNvPr id="3" name="Content Placeholder 2">
            <a:extLst>
              <a:ext uri="{FF2B5EF4-FFF2-40B4-BE49-F238E27FC236}">
                <a16:creationId xmlns:a16="http://schemas.microsoft.com/office/drawing/2014/main" id="{B93FFC00-23D3-D788-4C5A-338BEDDA5285}"/>
              </a:ext>
            </a:extLst>
          </p:cNvPr>
          <p:cNvSpPr>
            <a:spLocks noGrp="1"/>
          </p:cNvSpPr>
          <p:nvPr>
            <p:ph idx="1"/>
          </p:nvPr>
        </p:nvSpPr>
        <p:spPr>
          <a:xfrm>
            <a:off x="467759" y="1913456"/>
            <a:ext cx="4763558" cy="4489593"/>
          </a:xfrm>
        </p:spPr>
        <p:txBody>
          <a:bodyPr>
            <a:normAutofit/>
          </a:bodyPr>
          <a:lstStyle/>
          <a:p>
            <a:pPr marL="0" lvl="0" indent="0">
              <a:lnSpc>
                <a:spcPct val="90000"/>
              </a:lnSpc>
              <a:buNone/>
            </a:pPr>
            <a:r>
              <a:rPr lang="en-US" sz="2000" b="1" u="sng" dirty="0">
                <a:latin typeface="Calibri" panose="020F0502020204030204" pitchFamily="34" charset="0"/>
                <a:ea typeface="Calibri" panose="020F0502020204030204" pitchFamily="34" charset="0"/>
                <a:cs typeface="Times New Roman" panose="02020603050405020304" pitchFamily="18" charset="0"/>
              </a:rPr>
              <a:t>Aim:</a:t>
            </a:r>
          </a:p>
          <a:p>
            <a:pPr marL="0" lvl="0" indent="0">
              <a:lnSpc>
                <a:spcPct val="90000"/>
              </a:lnSpc>
              <a:buNone/>
            </a:pPr>
            <a:r>
              <a:rPr lang="en-US" sz="2000" b="1" dirty="0">
                <a:latin typeface="Calibri" panose="020F0502020204030204" pitchFamily="34" charset="0"/>
                <a:ea typeface="Calibri" panose="020F0502020204030204" pitchFamily="34" charset="0"/>
                <a:cs typeface="Times New Roman" panose="02020603050405020304" pitchFamily="18" charset="0"/>
              </a:rPr>
              <a:t>Develop understanding of anti-racism in theory and in practice </a:t>
            </a:r>
          </a:p>
          <a:p>
            <a:pPr marL="0" lvl="0" indent="0">
              <a:lnSpc>
                <a:spcPct val="90000"/>
              </a:lnSpc>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90000"/>
              </a:lnSpc>
              <a:buNone/>
            </a:pPr>
            <a:r>
              <a:rPr lang="en-US" sz="2000" b="1" u="sng" dirty="0">
                <a:latin typeface="Calibri" panose="020F0502020204030204" pitchFamily="34" charset="0"/>
                <a:ea typeface="Calibri" panose="020F0502020204030204" pitchFamily="34" charset="0"/>
                <a:cs typeface="Times New Roman" panose="02020603050405020304" pitchFamily="18" charset="0"/>
              </a:rPr>
              <a:t>Objectives: </a:t>
            </a:r>
          </a:p>
          <a:p>
            <a:pPr marL="0" lvl="0" indent="0">
              <a:lnSpc>
                <a:spcPct val="90000"/>
              </a:lnSpc>
              <a:buNone/>
            </a:pPr>
            <a:r>
              <a:rPr lang="en-US" sz="2000" dirty="0">
                <a:latin typeface="Calibri" panose="020F0502020204030204" pitchFamily="34" charset="0"/>
                <a:ea typeface="Calibri" panose="020F0502020204030204" pitchFamily="34" charset="0"/>
                <a:cs typeface="Times New Roman" panose="02020603050405020304" pitchFamily="18" charset="0"/>
              </a:rPr>
              <a:t>- Review race in environment sector </a:t>
            </a:r>
          </a:p>
          <a:p>
            <a:pPr marL="0" lvl="0" indent="0">
              <a:lnSpc>
                <a:spcPct val="90000"/>
              </a:lnSpc>
              <a:buNone/>
            </a:pPr>
            <a:r>
              <a:rPr lang="en-US" sz="2000" dirty="0">
                <a:latin typeface="Calibri" panose="020F0502020204030204" pitchFamily="34" charset="0"/>
                <a:ea typeface="Calibri" panose="020F0502020204030204" pitchFamily="34" charset="0"/>
                <a:cs typeface="Times New Roman" panose="02020603050405020304" pitchFamily="18" charset="0"/>
              </a:rPr>
              <a:t>- Understand the key concepts of anti-racism</a:t>
            </a:r>
          </a:p>
          <a:p>
            <a:pPr marL="0" lvl="0" indent="0">
              <a:lnSpc>
                <a:spcPct val="90000"/>
              </a:lnSpc>
              <a:buNone/>
            </a:pPr>
            <a:r>
              <a:rPr lang="en-US" sz="2000" dirty="0">
                <a:latin typeface="Calibri" panose="020F0502020204030204" pitchFamily="34" charset="0"/>
                <a:ea typeface="Calibri" panose="020F0502020204030204" pitchFamily="34" charset="0"/>
                <a:cs typeface="Times New Roman" panose="02020603050405020304" pitchFamily="18" charset="0"/>
              </a:rPr>
              <a:t>- Build confidence around terminology and challenging racism</a:t>
            </a:r>
          </a:p>
          <a:p>
            <a:pPr marL="0" lvl="0" indent="0">
              <a:lnSpc>
                <a:spcPct val="90000"/>
              </a:lnSpc>
              <a:buNone/>
            </a:pPr>
            <a:r>
              <a:rPr lang="en-US" sz="2000" dirty="0">
                <a:latin typeface="Calibri" panose="020F0502020204030204" pitchFamily="34" charset="0"/>
                <a:ea typeface="Calibri" panose="020F0502020204030204" pitchFamily="34" charset="0"/>
                <a:cs typeface="Times New Roman" panose="02020603050405020304" pitchFamily="18" charset="0"/>
              </a:rPr>
              <a:t>- Review good practice EM community engagement </a:t>
            </a:r>
          </a:p>
        </p:txBody>
      </p:sp>
    </p:spTree>
    <p:extLst>
      <p:ext uri="{BB962C8B-B14F-4D97-AF65-F5344CB8AC3E}">
        <p14:creationId xmlns:p14="http://schemas.microsoft.com/office/powerpoint/2010/main" val="149974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0895-FF56-C647-EC6E-88FE6B5E0A98}"/>
              </a:ext>
            </a:extLst>
          </p:cNvPr>
          <p:cNvSpPr>
            <a:spLocks noGrp="1"/>
          </p:cNvSpPr>
          <p:nvPr>
            <p:ph type="ctrTitle"/>
          </p:nvPr>
        </p:nvSpPr>
        <p:spPr>
          <a:xfrm>
            <a:off x="6154018" y="1483752"/>
            <a:ext cx="3626964" cy="2786430"/>
          </a:xfrm>
        </p:spPr>
        <p:txBody>
          <a:bodyPr>
            <a:normAutofit/>
          </a:bodyPr>
          <a:lstStyle/>
          <a:p>
            <a:r>
              <a:rPr lang="en-US" sz="4200" dirty="0">
                <a:solidFill>
                  <a:schemeClr val="tx1"/>
                </a:solidFill>
              </a:rPr>
              <a:t>1. EDI (race) in </a:t>
            </a:r>
            <a:br>
              <a:rPr lang="en-US" sz="4200" dirty="0">
                <a:solidFill>
                  <a:schemeClr val="tx1"/>
                </a:solidFill>
              </a:rPr>
            </a:br>
            <a:r>
              <a:rPr lang="en-US" sz="4200" dirty="0">
                <a:solidFill>
                  <a:schemeClr val="tx1"/>
                </a:solidFill>
              </a:rPr>
              <a:t>environment sector</a:t>
            </a:r>
            <a:endParaRPr lang="en-GB" sz="4200" dirty="0">
              <a:solidFill>
                <a:schemeClr val="tx1"/>
              </a:solidFill>
            </a:endParaRPr>
          </a:p>
        </p:txBody>
      </p:sp>
      <p:pic>
        <p:nvPicPr>
          <p:cNvPr id="4" name="Picture 3" descr="Equality, diversity and inclusion – protected characteristics champions –  University Executive Board - Cardiff University">
            <a:extLst>
              <a:ext uri="{FF2B5EF4-FFF2-40B4-BE49-F238E27FC236}">
                <a16:creationId xmlns:a16="http://schemas.microsoft.com/office/drawing/2014/main" id="{BB37EE5C-1075-1670-3CEB-2C716B85FD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11" r="14868" b="-1"/>
          <a:stretch/>
        </p:blipFill>
        <p:spPr bwMode="auto">
          <a:xfrm>
            <a:off x="827810" y="986245"/>
            <a:ext cx="5268190" cy="5539867"/>
          </a:xfrm>
          <a:prstGeom prst="rect">
            <a:avLst/>
          </a:prstGeom>
          <a:noFill/>
          <a:extLst>
            <a:ext uri="{909E8E84-426E-40DD-AFC4-6F175D3DCCD1}">
              <a14:hiddenFill xmlns:a14="http://schemas.microsoft.com/office/drawing/2010/main">
                <a:solidFill>
                  <a:srgbClr val="FFFFFF"/>
                </a:solidFill>
              </a14:hiddenFill>
            </a:ext>
          </a:extLst>
        </p:spPr>
      </p:pic>
      <p:sp>
        <p:nvSpPr>
          <p:cNvPr id="5" name="Arrow: Up 4">
            <a:extLst>
              <a:ext uri="{FF2B5EF4-FFF2-40B4-BE49-F238E27FC236}">
                <a16:creationId xmlns:a16="http://schemas.microsoft.com/office/drawing/2014/main" id="{6CF576B7-B3BF-3318-3CB7-B33DBD86DDD4}"/>
              </a:ext>
            </a:extLst>
          </p:cNvPr>
          <p:cNvSpPr/>
          <p:nvPr/>
        </p:nvSpPr>
        <p:spPr>
          <a:xfrm rot="17004029">
            <a:off x="5686926" y="4456459"/>
            <a:ext cx="818148" cy="325324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736E375C-75B0-2A28-4E4C-FDAD7573D0C6}"/>
              </a:ext>
            </a:extLst>
          </p:cNvPr>
          <p:cNvSpPr txBox="1">
            <a:spLocks/>
          </p:cNvSpPr>
          <p:nvPr/>
        </p:nvSpPr>
        <p:spPr>
          <a:xfrm>
            <a:off x="-3315618" y="331888"/>
            <a:ext cx="8286856" cy="708978"/>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i="1" dirty="0">
                <a:solidFill>
                  <a:schemeClr val="tx1"/>
                </a:solidFill>
              </a:rPr>
              <a:t>Equality Act 2010</a:t>
            </a:r>
            <a:endParaRPr lang="en-GB" sz="3200" i="1" dirty="0">
              <a:solidFill>
                <a:schemeClr val="tx1"/>
              </a:solidFill>
            </a:endParaRPr>
          </a:p>
        </p:txBody>
      </p:sp>
    </p:spTree>
    <p:extLst>
      <p:ext uri="{BB962C8B-B14F-4D97-AF65-F5344CB8AC3E}">
        <p14:creationId xmlns:p14="http://schemas.microsoft.com/office/powerpoint/2010/main" val="1817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70DA7-6222-6B05-D9EE-D7D576B7BC95}"/>
              </a:ext>
            </a:extLst>
          </p:cNvPr>
          <p:cNvSpPr>
            <a:spLocks noGrp="1"/>
          </p:cNvSpPr>
          <p:nvPr>
            <p:ph type="ctrTitle"/>
          </p:nvPr>
        </p:nvSpPr>
        <p:spPr>
          <a:xfrm>
            <a:off x="1507067" y="1766503"/>
            <a:ext cx="7766936" cy="1646302"/>
          </a:xfrm>
        </p:spPr>
        <p:txBody>
          <a:bodyPr/>
          <a:lstStyle/>
          <a:p>
            <a:r>
              <a:rPr lang="en-US" dirty="0">
                <a:solidFill>
                  <a:schemeClr val="tx1"/>
                </a:solidFill>
              </a:rPr>
              <a:t>Thank you</a:t>
            </a:r>
            <a:endParaRPr lang="en-GB" dirty="0">
              <a:solidFill>
                <a:schemeClr val="tx1"/>
              </a:solidFill>
            </a:endParaRPr>
          </a:p>
        </p:txBody>
      </p:sp>
      <p:sp>
        <p:nvSpPr>
          <p:cNvPr id="3" name="Subtitle 2">
            <a:extLst>
              <a:ext uri="{FF2B5EF4-FFF2-40B4-BE49-F238E27FC236}">
                <a16:creationId xmlns:a16="http://schemas.microsoft.com/office/drawing/2014/main" id="{D43A6C11-C6DC-FC15-3106-7506BCB433BB}"/>
              </a:ext>
            </a:extLst>
          </p:cNvPr>
          <p:cNvSpPr>
            <a:spLocks noGrp="1"/>
          </p:cNvSpPr>
          <p:nvPr>
            <p:ph type="subTitle" idx="1"/>
          </p:nvPr>
        </p:nvSpPr>
        <p:spPr>
          <a:xfrm>
            <a:off x="1507067" y="3445196"/>
            <a:ext cx="7766936" cy="1096899"/>
          </a:xfrm>
        </p:spPr>
        <p:txBody>
          <a:bodyPr>
            <a:normAutofit/>
          </a:bodyPr>
          <a:lstStyle/>
          <a:p>
            <a:r>
              <a:rPr lang="en-US" sz="4000">
                <a:solidFill>
                  <a:schemeClr val="tx1"/>
                </a:solidFill>
              </a:rPr>
              <a:t>Questions</a:t>
            </a:r>
            <a:endParaRPr lang="en-GB" sz="4000">
              <a:solidFill>
                <a:schemeClr val="tx1"/>
              </a:solidFill>
            </a:endParaRPr>
          </a:p>
        </p:txBody>
      </p:sp>
      <p:pic>
        <p:nvPicPr>
          <p:cNvPr id="1026" name="Picture 2" descr="CEMVO Scotland – Strengthening Communities Tackling Inequalities">
            <a:extLst>
              <a:ext uri="{FF2B5EF4-FFF2-40B4-BE49-F238E27FC236}">
                <a16:creationId xmlns:a16="http://schemas.microsoft.com/office/drawing/2014/main" id="{EAE16A49-E3C9-06C9-DBB4-0BBA455CD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96" y="4145288"/>
            <a:ext cx="4029890" cy="217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88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70DA7-6222-6B05-D9EE-D7D576B7BC95}"/>
              </a:ext>
            </a:extLst>
          </p:cNvPr>
          <p:cNvSpPr>
            <a:spLocks noGrp="1"/>
          </p:cNvSpPr>
          <p:nvPr>
            <p:ph type="ctrTitle"/>
          </p:nvPr>
        </p:nvSpPr>
        <p:spPr>
          <a:xfrm>
            <a:off x="304802" y="-474911"/>
            <a:ext cx="7766936" cy="1646302"/>
          </a:xfrm>
        </p:spPr>
        <p:txBody>
          <a:bodyPr/>
          <a:lstStyle/>
          <a:p>
            <a:r>
              <a:rPr lang="en-US" dirty="0">
                <a:solidFill>
                  <a:schemeClr val="tx1"/>
                </a:solidFill>
              </a:rPr>
              <a:t>Evaluation Form</a:t>
            </a:r>
            <a:endParaRPr lang="en-GB" dirty="0">
              <a:solidFill>
                <a:schemeClr val="tx1"/>
              </a:solidFill>
            </a:endParaRPr>
          </a:p>
        </p:txBody>
      </p:sp>
      <p:pic>
        <p:nvPicPr>
          <p:cNvPr id="5" name="Picture 4">
            <a:extLst>
              <a:ext uri="{FF2B5EF4-FFF2-40B4-BE49-F238E27FC236}">
                <a16:creationId xmlns:a16="http://schemas.microsoft.com/office/drawing/2014/main" id="{04A45C1C-37D2-F71F-5E67-8B20F0272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215" y="2075606"/>
            <a:ext cx="4428631" cy="1549680"/>
          </a:xfrm>
          <a:prstGeom prst="rect">
            <a:avLst/>
          </a:prstGeom>
        </p:spPr>
      </p:pic>
      <p:sp>
        <p:nvSpPr>
          <p:cNvPr id="6" name="Title 1">
            <a:extLst>
              <a:ext uri="{FF2B5EF4-FFF2-40B4-BE49-F238E27FC236}">
                <a16:creationId xmlns:a16="http://schemas.microsoft.com/office/drawing/2014/main" id="{5F37629A-B70E-28BA-AB7D-F52D8826A16B}"/>
              </a:ext>
            </a:extLst>
          </p:cNvPr>
          <p:cNvSpPr txBox="1">
            <a:spLocks/>
          </p:cNvSpPr>
          <p:nvPr/>
        </p:nvSpPr>
        <p:spPr>
          <a:xfrm>
            <a:off x="1022037" y="4529501"/>
            <a:ext cx="8455469" cy="143621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tx1"/>
                </a:solidFill>
                <a:hlinkClick r:id="rId4"/>
              </a:rPr>
              <a:t>christopher.clannachan@cemvoscotland.org.uk</a:t>
            </a:r>
            <a:endParaRPr lang="en-US" sz="2800" dirty="0">
              <a:solidFill>
                <a:schemeClr val="tx1"/>
              </a:solidFill>
            </a:endParaRPr>
          </a:p>
          <a:p>
            <a:pPr algn="ctr"/>
            <a:r>
              <a:rPr lang="en-US" sz="2800" dirty="0">
                <a:solidFill>
                  <a:schemeClr val="tx1"/>
                </a:solidFill>
                <a:hlinkClick r:id="rId5"/>
              </a:rPr>
              <a:t>claregallagher@cemvoscotland.org.uk</a:t>
            </a:r>
            <a:r>
              <a:rPr lang="en-US" sz="2800" dirty="0">
                <a:solidFill>
                  <a:schemeClr val="tx1"/>
                </a:solidFill>
              </a:rPr>
              <a:t> </a:t>
            </a:r>
          </a:p>
        </p:txBody>
      </p:sp>
      <p:pic>
        <p:nvPicPr>
          <p:cNvPr id="7" name="Picture 6" descr="A qr code on a red background&#10;&#10;Description automatically generated">
            <a:extLst>
              <a:ext uri="{FF2B5EF4-FFF2-40B4-BE49-F238E27FC236}">
                <a16:creationId xmlns:a16="http://schemas.microsoft.com/office/drawing/2014/main" id="{B0774568-FABB-CDCC-A93A-016227B837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4887" y="1430766"/>
            <a:ext cx="3349815" cy="3349815"/>
          </a:xfrm>
          <a:prstGeom prst="rect">
            <a:avLst/>
          </a:prstGeom>
        </p:spPr>
      </p:pic>
    </p:spTree>
    <p:extLst>
      <p:ext uri="{BB962C8B-B14F-4D97-AF65-F5344CB8AC3E}">
        <p14:creationId xmlns:p14="http://schemas.microsoft.com/office/powerpoint/2010/main" val="291334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DD60-3659-FF2A-345C-FAB5BC34D036}"/>
              </a:ext>
            </a:extLst>
          </p:cNvPr>
          <p:cNvSpPr>
            <a:spLocks noGrp="1"/>
          </p:cNvSpPr>
          <p:nvPr>
            <p:ph type="title"/>
          </p:nvPr>
        </p:nvSpPr>
        <p:spPr>
          <a:xfrm>
            <a:off x="677334" y="372420"/>
            <a:ext cx="8596668" cy="1320800"/>
          </a:xfrm>
        </p:spPr>
        <p:txBody>
          <a:bodyPr/>
          <a:lstStyle/>
          <a:p>
            <a:r>
              <a:rPr lang="en-US" b="1" dirty="0">
                <a:solidFill>
                  <a:srgbClr val="FF0000"/>
                </a:solidFill>
              </a:rPr>
              <a:t>Why race?</a:t>
            </a:r>
            <a:endParaRPr lang="en-GB" b="1" dirty="0">
              <a:solidFill>
                <a:srgbClr val="FF0000"/>
              </a:solidFill>
            </a:endParaRPr>
          </a:p>
        </p:txBody>
      </p:sp>
      <p:sp>
        <p:nvSpPr>
          <p:cNvPr id="6" name="TextBox 5">
            <a:extLst>
              <a:ext uri="{FF2B5EF4-FFF2-40B4-BE49-F238E27FC236}">
                <a16:creationId xmlns:a16="http://schemas.microsoft.com/office/drawing/2014/main" id="{D1381B56-DAA7-34D5-EE02-19648F77F658}"/>
              </a:ext>
            </a:extLst>
          </p:cNvPr>
          <p:cNvSpPr txBox="1"/>
          <p:nvPr/>
        </p:nvSpPr>
        <p:spPr>
          <a:xfrm>
            <a:off x="782048" y="1231555"/>
            <a:ext cx="8491954" cy="461665"/>
          </a:xfrm>
          <a:prstGeom prst="rect">
            <a:avLst/>
          </a:prstGeom>
          <a:noFill/>
        </p:spPr>
        <p:txBody>
          <a:bodyPr wrap="square" rtlCol="0">
            <a:spAutoFit/>
          </a:bodyPr>
          <a:lstStyle/>
          <a:p>
            <a:pPr marL="285750" indent="-285750">
              <a:buFont typeface="Arial" panose="020B0604020202020204" pitchFamily="34" charset="0"/>
              <a:buChar char="•"/>
            </a:pPr>
            <a:r>
              <a:rPr lang="en-US" sz="2400"/>
              <a:t>Environment sector - 2</a:t>
            </a:r>
            <a:r>
              <a:rPr lang="en-US" sz="2400" baseline="30000"/>
              <a:t>nd</a:t>
            </a:r>
            <a:r>
              <a:rPr lang="en-US" sz="2400"/>
              <a:t> least racially diverse after farming</a:t>
            </a:r>
          </a:p>
        </p:txBody>
      </p:sp>
      <p:sp>
        <p:nvSpPr>
          <p:cNvPr id="4" name="TextBox 3">
            <a:extLst>
              <a:ext uri="{FF2B5EF4-FFF2-40B4-BE49-F238E27FC236}">
                <a16:creationId xmlns:a16="http://schemas.microsoft.com/office/drawing/2014/main" id="{F4C9FDA2-3890-68F0-803D-EF4A9A78E026}"/>
              </a:ext>
            </a:extLst>
          </p:cNvPr>
          <p:cNvSpPr txBox="1"/>
          <p:nvPr/>
        </p:nvSpPr>
        <p:spPr>
          <a:xfrm>
            <a:off x="782048" y="1832630"/>
            <a:ext cx="8019682" cy="830997"/>
          </a:xfrm>
          <a:prstGeom prst="rect">
            <a:avLst/>
          </a:prstGeom>
          <a:noFill/>
        </p:spPr>
        <p:txBody>
          <a:bodyPr wrap="square">
            <a:spAutoFit/>
          </a:bodyPr>
          <a:lstStyle/>
          <a:p>
            <a:pPr marL="285750" indent="-285750">
              <a:buFont typeface="Arial" panose="020B0604020202020204" pitchFamily="34" charset="0"/>
              <a:buChar char="•"/>
            </a:pPr>
            <a:r>
              <a:rPr lang="en-US" sz="2400"/>
              <a:t>4.81% are EM compared to 12.64% across other professions</a:t>
            </a:r>
            <a:endParaRPr lang="en-GB" sz="2000"/>
          </a:p>
        </p:txBody>
      </p:sp>
      <p:sp>
        <p:nvSpPr>
          <p:cNvPr id="5" name="TextBox 4">
            <a:extLst>
              <a:ext uri="{FF2B5EF4-FFF2-40B4-BE49-F238E27FC236}">
                <a16:creationId xmlns:a16="http://schemas.microsoft.com/office/drawing/2014/main" id="{E4596CDD-99D6-ED04-9DE7-62D17EC719E2}"/>
              </a:ext>
            </a:extLst>
          </p:cNvPr>
          <p:cNvSpPr txBox="1"/>
          <p:nvPr/>
        </p:nvSpPr>
        <p:spPr>
          <a:xfrm>
            <a:off x="782048" y="2803037"/>
            <a:ext cx="8150310" cy="1200329"/>
          </a:xfrm>
          <a:prstGeom prst="rect">
            <a:avLst/>
          </a:prstGeom>
          <a:noFill/>
        </p:spPr>
        <p:txBody>
          <a:bodyPr wrap="square">
            <a:spAutoFit/>
          </a:bodyPr>
          <a:lstStyle/>
          <a:p>
            <a:pPr marL="285750" indent="-285750">
              <a:buFont typeface="Arial" panose="020B0604020202020204" pitchFamily="34" charset="0"/>
              <a:buChar char="•"/>
            </a:pPr>
            <a:r>
              <a:rPr lang="en-US" sz="2400"/>
              <a:t>EM experience racism in form of stereotyping, discrimination, exclusion and lack of opportunity for progression</a:t>
            </a:r>
            <a:endParaRPr lang="en-GB" sz="2000"/>
          </a:p>
        </p:txBody>
      </p:sp>
      <p:sp>
        <p:nvSpPr>
          <p:cNvPr id="7" name="TextBox 6">
            <a:extLst>
              <a:ext uri="{FF2B5EF4-FFF2-40B4-BE49-F238E27FC236}">
                <a16:creationId xmlns:a16="http://schemas.microsoft.com/office/drawing/2014/main" id="{3FB49D0D-8B06-A921-0D44-4A388F319A3C}"/>
              </a:ext>
            </a:extLst>
          </p:cNvPr>
          <p:cNvSpPr txBox="1"/>
          <p:nvPr/>
        </p:nvSpPr>
        <p:spPr>
          <a:xfrm>
            <a:off x="782048" y="4166935"/>
            <a:ext cx="7346442" cy="830997"/>
          </a:xfrm>
          <a:prstGeom prst="rect">
            <a:avLst/>
          </a:prstGeom>
          <a:noFill/>
        </p:spPr>
        <p:txBody>
          <a:bodyPr wrap="square">
            <a:spAutoFit/>
          </a:bodyPr>
          <a:lstStyle/>
          <a:p>
            <a:pPr marL="285750" indent="-285750">
              <a:buFont typeface="Arial" panose="020B0604020202020204" pitchFamily="34" charset="0"/>
              <a:buChar char="•"/>
            </a:pPr>
            <a:r>
              <a:rPr lang="en-US" sz="2400" dirty="0"/>
              <a:t>84% </a:t>
            </a:r>
            <a:r>
              <a:rPr lang="en-US" sz="2400" dirty="0" err="1"/>
              <a:t>organisations</a:t>
            </a:r>
            <a:r>
              <a:rPr lang="en-US" sz="2400" dirty="0"/>
              <a:t> willing to take action but only 4% have a plan in place </a:t>
            </a:r>
            <a:endParaRPr lang="en-GB" sz="2400" dirty="0"/>
          </a:p>
        </p:txBody>
      </p:sp>
      <p:sp>
        <p:nvSpPr>
          <p:cNvPr id="3" name="TextBox 2">
            <a:extLst>
              <a:ext uri="{FF2B5EF4-FFF2-40B4-BE49-F238E27FC236}">
                <a16:creationId xmlns:a16="http://schemas.microsoft.com/office/drawing/2014/main" id="{8D679BFB-DCD7-BA81-53F3-1913C9A162CD}"/>
              </a:ext>
            </a:extLst>
          </p:cNvPr>
          <p:cNvSpPr txBox="1"/>
          <p:nvPr/>
        </p:nvSpPr>
        <p:spPr>
          <a:xfrm>
            <a:off x="782048" y="5161501"/>
            <a:ext cx="7346442" cy="461665"/>
          </a:xfrm>
          <a:prstGeom prst="rect">
            <a:avLst/>
          </a:prstGeom>
          <a:noFill/>
        </p:spPr>
        <p:txBody>
          <a:bodyPr wrap="square">
            <a:spAutoFit/>
          </a:bodyPr>
          <a:lstStyle/>
          <a:p>
            <a:pPr marL="285750" indent="-285750">
              <a:buFont typeface="Arial" panose="020B0604020202020204" pitchFamily="34" charset="0"/>
              <a:buChar char="•"/>
            </a:pPr>
            <a:r>
              <a:rPr lang="en-US" sz="2400" i="1" dirty="0">
                <a:solidFill>
                  <a:srgbClr val="FF0000"/>
                </a:solidFill>
              </a:rPr>
              <a:t>How do we help break this cycle?</a:t>
            </a:r>
            <a:endParaRPr lang="en-GB" sz="2400" i="1" dirty="0">
              <a:solidFill>
                <a:srgbClr val="FF0000"/>
              </a:solidFill>
            </a:endParaRPr>
          </a:p>
        </p:txBody>
      </p:sp>
      <p:sp>
        <p:nvSpPr>
          <p:cNvPr id="8" name="TextBox 7">
            <a:extLst>
              <a:ext uri="{FF2B5EF4-FFF2-40B4-BE49-F238E27FC236}">
                <a16:creationId xmlns:a16="http://schemas.microsoft.com/office/drawing/2014/main" id="{DDFA3166-9A46-947B-01E0-2A9238F49DAF}"/>
              </a:ext>
            </a:extLst>
          </p:cNvPr>
          <p:cNvSpPr txBox="1"/>
          <p:nvPr/>
        </p:nvSpPr>
        <p:spPr>
          <a:xfrm>
            <a:off x="782048" y="5786735"/>
            <a:ext cx="7346442" cy="461665"/>
          </a:xfrm>
          <a:prstGeom prst="rect">
            <a:avLst/>
          </a:prstGeom>
          <a:noFill/>
        </p:spPr>
        <p:txBody>
          <a:bodyPr wrap="square">
            <a:spAutoFit/>
          </a:bodyPr>
          <a:lstStyle/>
          <a:p>
            <a:pPr marL="285750" indent="-285750">
              <a:buFont typeface="Arial" panose="020B0604020202020204" pitchFamily="34" charset="0"/>
              <a:buChar char="•"/>
            </a:pPr>
            <a:r>
              <a:rPr lang="en-US" sz="2400" i="1">
                <a:solidFill>
                  <a:srgbClr val="FF0000"/>
                </a:solidFill>
              </a:rPr>
              <a:t>Being proactively anti-racist</a:t>
            </a:r>
            <a:endParaRPr lang="en-GB" sz="2400" i="1" dirty="0">
              <a:solidFill>
                <a:srgbClr val="FF0000"/>
              </a:solidFill>
            </a:endParaRPr>
          </a:p>
        </p:txBody>
      </p:sp>
    </p:spTree>
    <p:extLst>
      <p:ext uri="{BB962C8B-B14F-4D97-AF65-F5344CB8AC3E}">
        <p14:creationId xmlns:p14="http://schemas.microsoft.com/office/powerpoint/2010/main" val="31700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7" grpId="0"/>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DD60-3659-FF2A-345C-FAB5BC34D036}"/>
              </a:ext>
            </a:extLst>
          </p:cNvPr>
          <p:cNvSpPr>
            <a:spLocks noGrp="1"/>
          </p:cNvSpPr>
          <p:nvPr>
            <p:ph type="title"/>
          </p:nvPr>
        </p:nvSpPr>
        <p:spPr>
          <a:xfrm>
            <a:off x="677334" y="372420"/>
            <a:ext cx="8596668" cy="1320800"/>
          </a:xfrm>
        </p:spPr>
        <p:txBody>
          <a:bodyPr/>
          <a:lstStyle/>
          <a:p>
            <a:r>
              <a:rPr lang="en-US" b="1" dirty="0">
                <a:solidFill>
                  <a:srgbClr val="FF0000"/>
                </a:solidFill>
              </a:rPr>
              <a:t>Ethnic Minority Environmental Network (EMEN) Experiences </a:t>
            </a:r>
            <a:endParaRPr lang="en-GB" b="1" dirty="0">
              <a:solidFill>
                <a:srgbClr val="FF0000"/>
              </a:solidFill>
            </a:endParaRPr>
          </a:p>
        </p:txBody>
      </p:sp>
      <p:pic>
        <p:nvPicPr>
          <p:cNvPr id="3" name="Picture 2">
            <a:extLst>
              <a:ext uri="{FF2B5EF4-FFF2-40B4-BE49-F238E27FC236}">
                <a16:creationId xmlns:a16="http://schemas.microsoft.com/office/drawing/2014/main" id="{2B8D6F63-CDC0-4097-9E77-80D49D44974A}"/>
              </a:ext>
            </a:extLst>
          </p:cNvPr>
          <p:cNvPicPr>
            <a:picLocks noChangeAspect="1"/>
          </p:cNvPicPr>
          <p:nvPr/>
        </p:nvPicPr>
        <p:blipFill>
          <a:blip r:embed="rId3"/>
          <a:stretch>
            <a:fillRect/>
          </a:stretch>
        </p:blipFill>
        <p:spPr>
          <a:xfrm>
            <a:off x="799882" y="1790224"/>
            <a:ext cx="8395345" cy="4695356"/>
          </a:xfrm>
          <a:prstGeom prst="rect">
            <a:avLst/>
          </a:prstGeom>
        </p:spPr>
      </p:pic>
    </p:spTree>
    <p:extLst>
      <p:ext uri="{BB962C8B-B14F-4D97-AF65-F5344CB8AC3E}">
        <p14:creationId xmlns:p14="http://schemas.microsoft.com/office/powerpoint/2010/main" val="3410302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0895-FF56-C647-EC6E-88FE6B5E0A98}"/>
              </a:ext>
            </a:extLst>
          </p:cNvPr>
          <p:cNvSpPr>
            <a:spLocks noGrp="1"/>
          </p:cNvSpPr>
          <p:nvPr>
            <p:ph type="ctrTitle"/>
          </p:nvPr>
        </p:nvSpPr>
        <p:spPr>
          <a:xfrm>
            <a:off x="834501" y="2404534"/>
            <a:ext cx="8439502" cy="1646302"/>
          </a:xfrm>
        </p:spPr>
        <p:txBody>
          <a:bodyPr/>
          <a:lstStyle/>
          <a:p>
            <a:r>
              <a:rPr lang="en-US" dirty="0">
                <a:solidFill>
                  <a:schemeClr val="tx1">
                    <a:lumMod val="95000"/>
                    <a:lumOff val="5000"/>
                  </a:schemeClr>
                </a:solidFill>
              </a:rPr>
              <a:t>2. Anti-racism:</a:t>
            </a:r>
            <a:br>
              <a:rPr lang="en-US" dirty="0">
                <a:solidFill>
                  <a:schemeClr val="tx1">
                    <a:lumMod val="95000"/>
                    <a:lumOff val="5000"/>
                  </a:schemeClr>
                </a:solidFill>
              </a:rPr>
            </a:br>
            <a:r>
              <a:rPr lang="en-US" dirty="0">
                <a:solidFill>
                  <a:schemeClr val="tx1">
                    <a:lumMod val="95000"/>
                    <a:lumOff val="5000"/>
                  </a:schemeClr>
                </a:solidFill>
              </a:rPr>
              <a:t>In Theory</a:t>
            </a:r>
            <a:endParaRPr lang="en-GB" dirty="0">
              <a:solidFill>
                <a:schemeClr val="tx1">
                  <a:lumMod val="95000"/>
                  <a:lumOff val="5000"/>
                </a:schemeClr>
              </a:solidFill>
            </a:endParaRPr>
          </a:p>
        </p:txBody>
      </p:sp>
    </p:spTree>
    <p:extLst>
      <p:ext uri="{BB962C8B-B14F-4D97-AF65-F5344CB8AC3E}">
        <p14:creationId xmlns:p14="http://schemas.microsoft.com/office/powerpoint/2010/main" val="317185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C4AA-3DD0-43F6-9DF1-E337BEA38F64}"/>
              </a:ext>
            </a:extLst>
          </p:cNvPr>
          <p:cNvSpPr>
            <a:spLocks noGrp="1"/>
          </p:cNvSpPr>
          <p:nvPr>
            <p:ph type="title"/>
          </p:nvPr>
        </p:nvSpPr>
        <p:spPr>
          <a:xfrm>
            <a:off x="1502728" y="1473047"/>
            <a:ext cx="7971133" cy="1428275"/>
          </a:xfrm>
        </p:spPr>
        <p:txBody>
          <a:bodyPr>
            <a:normAutofit/>
          </a:bodyPr>
          <a:lstStyle/>
          <a:p>
            <a:pPr algn="ctr"/>
            <a:r>
              <a:rPr lang="en-GB" sz="2400" i="1" dirty="0"/>
              <a:t>To be not racist, does not mean you are anti-racist. </a:t>
            </a:r>
            <a:br>
              <a:rPr lang="en-GB" sz="2400" i="1" dirty="0"/>
            </a:br>
            <a:r>
              <a:rPr lang="en-GB" sz="2400" i="1" dirty="0"/>
              <a:t>To be anti-racist, it’s crucial to understand where racism stemmed from …</a:t>
            </a:r>
          </a:p>
        </p:txBody>
      </p:sp>
      <p:sp>
        <p:nvSpPr>
          <p:cNvPr id="3" name="Content Placeholder 2">
            <a:extLst>
              <a:ext uri="{FF2B5EF4-FFF2-40B4-BE49-F238E27FC236}">
                <a16:creationId xmlns:a16="http://schemas.microsoft.com/office/drawing/2014/main" id="{810CC87F-1F3A-4720-AB51-95E5ECA5BC3B}"/>
              </a:ext>
            </a:extLst>
          </p:cNvPr>
          <p:cNvSpPr>
            <a:spLocks noGrp="1"/>
          </p:cNvSpPr>
          <p:nvPr>
            <p:ph idx="1"/>
          </p:nvPr>
        </p:nvSpPr>
        <p:spPr>
          <a:xfrm>
            <a:off x="432786" y="3197933"/>
            <a:ext cx="6405088" cy="3307056"/>
          </a:xfrm>
        </p:spPr>
        <p:txBody>
          <a:bodyPr>
            <a:normAutofit/>
          </a:bodyPr>
          <a:lstStyle/>
          <a:p>
            <a:pPr marL="457200" indent="-457200">
              <a:buFont typeface="Arial" panose="020B0604020202020204" pitchFamily="34" charset="0"/>
              <a:buChar char="•"/>
            </a:pPr>
            <a:r>
              <a:rPr lang="en-GB" sz="2000"/>
              <a:t>Sociological concept enforced by West based on their own self-constructed superiority. </a:t>
            </a:r>
          </a:p>
          <a:p>
            <a:pPr marL="457200" indent="-457200">
              <a:buFont typeface="Arial" panose="020B0604020202020204" pitchFamily="34" charset="0"/>
              <a:buChar char="•"/>
            </a:pPr>
            <a:r>
              <a:rPr lang="en-GB" sz="2000"/>
              <a:t>‘New World’ ideologies: preferred science and philosophy, promoting justifications for slavery and control</a:t>
            </a:r>
          </a:p>
          <a:p>
            <a:pPr marL="457200" indent="-457200">
              <a:buFont typeface="Arial" panose="020B0604020202020204" pitchFamily="34" charset="0"/>
              <a:buChar char="•"/>
            </a:pPr>
            <a:r>
              <a:rPr lang="en-GB" sz="2000"/>
              <a:t>Atlantic Slave Trade, Commonwealth, British Empire</a:t>
            </a:r>
          </a:p>
        </p:txBody>
      </p:sp>
      <p:sp>
        <p:nvSpPr>
          <p:cNvPr id="7" name="Rectangle: Diagonal Corners Rounded 6">
            <a:extLst>
              <a:ext uri="{FF2B5EF4-FFF2-40B4-BE49-F238E27FC236}">
                <a16:creationId xmlns:a16="http://schemas.microsoft.com/office/drawing/2014/main" id="{F67D8C07-58FB-39E5-2E6C-4140EFE951C0}"/>
              </a:ext>
            </a:extLst>
          </p:cNvPr>
          <p:cNvSpPr/>
          <p:nvPr/>
        </p:nvSpPr>
        <p:spPr>
          <a:xfrm>
            <a:off x="7256585" y="2901324"/>
            <a:ext cx="4232030" cy="3007107"/>
          </a:xfrm>
          <a:prstGeom prst="round2Diag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grpSp>
        <p:nvGrpSpPr>
          <p:cNvPr id="10" name="Group 9">
            <a:extLst>
              <a:ext uri="{FF2B5EF4-FFF2-40B4-BE49-F238E27FC236}">
                <a16:creationId xmlns:a16="http://schemas.microsoft.com/office/drawing/2014/main" id="{BD7A751A-1E37-418A-8C46-186798C4D98F}"/>
              </a:ext>
            </a:extLst>
          </p:cNvPr>
          <p:cNvGrpSpPr/>
          <p:nvPr/>
        </p:nvGrpSpPr>
        <p:grpSpPr>
          <a:xfrm>
            <a:off x="7433446" y="2901324"/>
            <a:ext cx="4473880" cy="2792280"/>
            <a:chOff x="839069" y="3765291"/>
            <a:chExt cx="3837366" cy="2338269"/>
          </a:xfrm>
        </p:grpSpPr>
        <p:sp>
          <p:nvSpPr>
            <p:cNvPr id="4" name="TextBox 3">
              <a:extLst>
                <a:ext uri="{FF2B5EF4-FFF2-40B4-BE49-F238E27FC236}">
                  <a16:creationId xmlns:a16="http://schemas.microsoft.com/office/drawing/2014/main" id="{6B2C8341-C7C0-410F-9FB6-2520D4E03D96}"/>
                </a:ext>
              </a:extLst>
            </p:cNvPr>
            <p:cNvSpPr txBox="1"/>
            <p:nvPr/>
          </p:nvSpPr>
          <p:spPr>
            <a:xfrm>
              <a:off x="839069" y="3765291"/>
              <a:ext cx="1243049" cy="233826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150000"/>
                </a:lnSpc>
              </a:pPr>
              <a:r>
                <a:rPr lang="en-GB" sz="2400" u="sng"/>
                <a:t>West</a:t>
              </a:r>
            </a:p>
            <a:p>
              <a:pPr>
                <a:lnSpc>
                  <a:spcPct val="150000"/>
                </a:lnSpc>
              </a:pPr>
              <a:r>
                <a:rPr lang="en-GB" sz="2400"/>
                <a:t>Clean</a:t>
              </a:r>
              <a:br>
                <a:rPr lang="en-GB" sz="2400"/>
              </a:br>
              <a:r>
                <a:rPr lang="en-GB" sz="2400"/>
                <a:t>Civilised</a:t>
              </a:r>
            </a:p>
            <a:p>
              <a:pPr>
                <a:lnSpc>
                  <a:spcPct val="150000"/>
                </a:lnSpc>
              </a:pPr>
              <a:r>
                <a:rPr lang="en-GB" sz="2400"/>
                <a:t>Educated</a:t>
              </a:r>
            </a:p>
            <a:p>
              <a:pPr>
                <a:lnSpc>
                  <a:spcPct val="150000"/>
                </a:lnSpc>
              </a:pPr>
              <a:r>
                <a:rPr lang="en-GB" sz="2400"/>
                <a:t>Capitalist</a:t>
              </a:r>
            </a:p>
          </p:txBody>
        </p:sp>
        <p:sp>
          <p:nvSpPr>
            <p:cNvPr id="5" name="TextBox 4">
              <a:extLst>
                <a:ext uri="{FF2B5EF4-FFF2-40B4-BE49-F238E27FC236}">
                  <a16:creationId xmlns:a16="http://schemas.microsoft.com/office/drawing/2014/main" id="{692CB874-0443-4692-9509-1C9E0B0B3F4A}"/>
                </a:ext>
              </a:extLst>
            </p:cNvPr>
            <p:cNvSpPr txBox="1"/>
            <p:nvPr/>
          </p:nvSpPr>
          <p:spPr>
            <a:xfrm>
              <a:off x="2948327" y="3765291"/>
              <a:ext cx="1728108" cy="233826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150000"/>
                </a:lnSpc>
              </a:pPr>
              <a:r>
                <a:rPr lang="en-GB" sz="2400" u="sng"/>
                <a:t>East</a:t>
              </a:r>
            </a:p>
            <a:p>
              <a:pPr>
                <a:lnSpc>
                  <a:spcPct val="150000"/>
                </a:lnSpc>
              </a:pPr>
              <a:r>
                <a:rPr lang="en-GB" sz="2400"/>
                <a:t>Dirty</a:t>
              </a:r>
              <a:br>
                <a:rPr lang="en-GB" sz="2400"/>
              </a:br>
              <a:r>
                <a:rPr lang="en-GB" sz="2400"/>
                <a:t>Uncivilised</a:t>
              </a:r>
            </a:p>
            <a:p>
              <a:pPr>
                <a:lnSpc>
                  <a:spcPct val="150000"/>
                </a:lnSpc>
              </a:pPr>
              <a:r>
                <a:rPr lang="en-GB" sz="2400"/>
                <a:t>Illiterate</a:t>
              </a:r>
            </a:p>
            <a:p>
              <a:pPr>
                <a:lnSpc>
                  <a:spcPct val="150000"/>
                </a:lnSpc>
              </a:pPr>
              <a:r>
                <a:rPr lang="en-GB" sz="2400"/>
                <a:t>Socialist</a:t>
              </a:r>
            </a:p>
          </p:txBody>
        </p:sp>
        <p:sp>
          <p:nvSpPr>
            <p:cNvPr id="6" name="TextBox 5">
              <a:extLst>
                <a:ext uri="{FF2B5EF4-FFF2-40B4-BE49-F238E27FC236}">
                  <a16:creationId xmlns:a16="http://schemas.microsoft.com/office/drawing/2014/main" id="{336E7CFD-B8B3-40FB-B753-F7DA371F73A8}"/>
                </a:ext>
              </a:extLst>
            </p:cNvPr>
            <p:cNvSpPr txBox="1"/>
            <p:nvPr/>
          </p:nvSpPr>
          <p:spPr>
            <a:xfrm>
              <a:off x="2268831" y="4470504"/>
              <a:ext cx="679495" cy="9278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r>
                <a:rPr lang="en-GB" sz="6600" b="1">
                  <a:solidFill>
                    <a:srgbClr val="FF0000"/>
                  </a:solidFill>
                </a:rPr>
                <a:t>V</a:t>
              </a:r>
            </a:p>
          </p:txBody>
        </p:sp>
      </p:grpSp>
      <p:sp>
        <p:nvSpPr>
          <p:cNvPr id="8" name="Title 1">
            <a:extLst>
              <a:ext uri="{FF2B5EF4-FFF2-40B4-BE49-F238E27FC236}">
                <a16:creationId xmlns:a16="http://schemas.microsoft.com/office/drawing/2014/main" id="{A247C24F-2C3B-87C0-9621-96825F4E2810}"/>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tx1"/>
                </a:solidFill>
              </a:rPr>
              <a:t>Race: history</a:t>
            </a:r>
            <a:endParaRPr lang="en-GB" b="1" dirty="0">
              <a:solidFill>
                <a:schemeClr val="tx1"/>
              </a:solidFill>
            </a:endParaRPr>
          </a:p>
        </p:txBody>
      </p:sp>
    </p:spTree>
    <p:custDataLst>
      <p:tags r:id="rId1"/>
    </p:custDataLst>
    <p:extLst>
      <p:ext uri="{BB962C8B-B14F-4D97-AF65-F5344CB8AC3E}">
        <p14:creationId xmlns:p14="http://schemas.microsoft.com/office/powerpoint/2010/main" val="425559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E1E5D3-F4AA-4E9E-80A4-889634F8FFB7}"/>
              </a:ext>
            </a:extLst>
          </p:cNvPr>
          <p:cNvSpPr>
            <a:spLocks noGrp="1"/>
          </p:cNvSpPr>
          <p:nvPr>
            <p:ph idx="1"/>
          </p:nvPr>
        </p:nvSpPr>
        <p:spPr>
          <a:xfrm>
            <a:off x="826887" y="2563901"/>
            <a:ext cx="3365434" cy="1478886"/>
          </a:xfrm>
        </p:spPr>
        <p:txBody>
          <a:bodyPr>
            <a:normAutofit/>
          </a:bodyPr>
          <a:lstStyle/>
          <a:p>
            <a:r>
              <a:rPr lang="en-GB"/>
              <a:t>Note:</a:t>
            </a:r>
          </a:p>
          <a:p>
            <a:r>
              <a:rPr lang="en-GB"/>
              <a:t>Adaptive/Fluid</a:t>
            </a:r>
          </a:p>
          <a:p>
            <a:r>
              <a:rPr lang="en-GB"/>
              <a:t>Subject to world events</a:t>
            </a:r>
          </a:p>
        </p:txBody>
      </p:sp>
      <p:sp>
        <p:nvSpPr>
          <p:cNvPr id="5" name="TextBox 4">
            <a:extLst>
              <a:ext uri="{FF2B5EF4-FFF2-40B4-BE49-F238E27FC236}">
                <a16:creationId xmlns:a16="http://schemas.microsoft.com/office/drawing/2014/main" id="{D9A3CC53-D9CD-45A8-9FB8-F5E6D163C980}"/>
              </a:ext>
            </a:extLst>
          </p:cNvPr>
          <p:cNvSpPr txBox="1"/>
          <p:nvPr/>
        </p:nvSpPr>
        <p:spPr>
          <a:xfrm>
            <a:off x="7159327" y="717666"/>
            <a:ext cx="2867895" cy="1077218"/>
          </a:xfrm>
          <a:prstGeom prst="rect">
            <a:avLst/>
          </a:prstGeom>
          <a:noFill/>
        </p:spPr>
        <p:txBody>
          <a:bodyPr wrap="square" rtlCol="0">
            <a:spAutoFit/>
          </a:bodyPr>
          <a:lstStyle/>
          <a:p>
            <a:r>
              <a:rPr lang="en-GB" sz="3200" dirty="0"/>
              <a:t>White /White Europeans</a:t>
            </a:r>
          </a:p>
        </p:txBody>
      </p:sp>
      <p:sp>
        <p:nvSpPr>
          <p:cNvPr id="6" name="TextBox 5">
            <a:extLst>
              <a:ext uri="{FF2B5EF4-FFF2-40B4-BE49-F238E27FC236}">
                <a16:creationId xmlns:a16="http://schemas.microsoft.com/office/drawing/2014/main" id="{E1F2DCE5-14C7-497D-9AF0-2C8F0AF6641F}"/>
              </a:ext>
            </a:extLst>
          </p:cNvPr>
          <p:cNvSpPr txBox="1"/>
          <p:nvPr/>
        </p:nvSpPr>
        <p:spPr>
          <a:xfrm>
            <a:off x="7159327" y="3466040"/>
            <a:ext cx="1306287" cy="584775"/>
          </a:xfrm>
          <a:prstGeom prst="rect">
            <a:avLst/>
          </a:prstGeom>
          <a:noFill/>
        </p:spPr>
        <p:txBody>
          <a:bodyPr wrap="square" rtlCol="0">
            <a:spAutoFit/>
          </a:bodyPr>
          <a:lstStyle/>
          <a:p>
            <a:r>
              <a:rPr lang="en-GB" sz="3200"/>
              <a:t>Asian</a:t>
            </a:r>
          </a:p>
        </p:txBody>
      </p:sp>
      <p:sp>
        <p:nvSpPr>
          <p:cNvPr id="7" name="TextBox 6">
            <a:extLst>
              <a:ext uri="{FF2B5EF4-FFF2-40B4-BE49-F238E27FC236}">
                <a16:creationId xmlns:a16="http://schemas.microsoft.com/office/drawing/2014/main" id="{953449D9-D4E9-45DC-B6CE-11068FE81E43}"/>
              </a:ext>
            </a:extLst>
          </p:cNvPr>
          <p:cNvSpPr txBox="1"/>
          <p:nvPr/>
        </p:nvSpPr>
        <p:spPr>
          <a:xfrm>
            <a:off x="7135577" y="4832894"/>
            <a:ext cx="2660074" cy="584775"/>
          </a:xfrm>
          <a:prstGeom prst="rect">
            <a:avLst/>
          </a:prstGeom>
          <a:noFill/>
        </p:spPr>
        <p:txBody>
          <a:bodyPr wrap="square" rtlCol="0">
            <a:spAutoFit/>
          </a:bodyPr>
          <a:lstStyle/>
          <a:p>
            <a:r>
              <a:rPr lang="en-GB" sz="3200"/>
              <a:t>Black African</a:t>
            </a:r>
          </a:p>
        </p:txBody>
      </p:sp>
      <p:sp>
        <p:nvSpPr>
          <p:cNvPr id="9" name="Arrow: Down 8">
            <a:extLst>
              <a:ext uri="{FF2B5EF4-FFF2-40B4-BE49-F238E27FC236}">
                <a16:creationId xmlns:a16="http://schemas.microsoft.com/office/drawing/2014/main" id="{D8510C02-1653-487E-B462-CD43CE5EA3AC}"/>
              </a:ext>
            </a:extLst>
          </p:cNvPr>
          <p:cNvSpPr/>
          <p:nvPr/>
        </p:nvSpPr>
        <p:spPr>
          <a:xfrm>
            <a:off x="5083217" y="756969"/>
            <a:ext cx="2256312" cy="5723906"/>
          </a:xfrm>
          <a:prstGeom prst="downArrow">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B57492E-9D95-41D7-9DC0-E83F489BCCB2}"/>
              </a:ext>
            </a:extLst>
          </p:cNvPr>
          <p:cNvSpPr txBox="1"/>
          <p:nvPr/>
        </p:nvSpPr>
        <p:spPr>
          <a:xfrm>
            <a:off x="482600" y="6022681"/>
            <a:ext cx="5533901" cy="276999"/>
          </a:xfrm>
          <a:prstGeom prst="rect">
            <a:avLst/>
          </a:prstGeom>
          <a:noFill/>
        </p:spPr>
        <p:txBody>
          <a:bodyPr wrap="square" rtlCol="0">
            <a:spAutoFit/>
          </a:bodyPr>
          <a:lstStyle/>
          <a:p>
            <a:r>
              <a:rPr lang="en-GB" sz="1200" i="1"/>
              <a:t>Image Credit to Sydney Palmer: https://voxatl.org/racism-colorism-issues/</a:t>
            </a:r>
          </a:p>
        </p:txBody>
      </p:sp>
      <p:sp>
        <p:nvSpPr>
          <p:cNvPr id="11" name="TextBox 10">
            <a:extLst>
              <a:ext uri="{FF2B5EF4-FFF2-40B4-BE49-F238E27FC236}">
                <a16:creationId xmlns:a16="http://schemas.microsoft.com/office/drawing/2014/main" id="{15DAE67E-B841-4E8D-846A-8A5F6262FFCD}"/>
              </a:ext>
            </a:extLst>
          </p:cNvPr>
          <p:cNvSpPr txBox="1"/>
          <p:nvPr/>
        </p:nvSpPr>
        <p:spPr>
          <a:xfrm>
            <a:off x="482600" y="5532844"/>
            <a:ext cx="4778167" cy="461665"/>
          </a:xfrm>
          <a:prstGeom prst="rect">
            <a:avLst/>
          </a:prstGeom>
          <a:noFill/>
        </p:spPr>
        <p:txBody>
          <a:bodyPr wrap="square" rtlCol="0">
            <a:spAutoFit/>
          </a:bodyPr>
          <a:lstStyle/>
          <a:p>
            <a:r>
              <a:rPr lang="en-GB" sz="1200"/>
              <a:t>Ethnicity Hierarchy is available at : https://www.hierarchystructure.com/category/racial-hierarchy/</a:t>
            </a:r>
          </a:p>
        </p:txBody>
      </p:sp>
      <p:sp>
        <p:nvSpPr>
          <p:cNvPr id="12" name="TextBox 11">
            <a:extLst>
              <a:ext uri="{FF2B5EF4-FFF2-40B4-BE49-F238E27FC236}">
                <a16:creationId xmlns:a16="http://schemas.microsoft.com/office/drawing/2014/main" id="{3198AFDF-5650-4CC4-B23C-55FFE2ADFF8D}"/>
              </a:ext>
            </a:extLst>
          </p:cNvPr>
          <p:cNvSpPr txBox="1"/>
          <p:nvPr/>
        </p:nvSpPr>
        <p:spPr>
          <a:xfrm>
            <a:off x="7135577" y="2190554"/>
            <a:ext cx="2660074" cy="584775"/>
          </a:xfrm>
          <a:prstGeom prst="rect">
            <a:avLst/>
          </a:prstGeom>
          <a:noFill/>
        </p:spPr>
        <p:txBody>
          <a:bodyPr wrap="square" rtlCol="0">
            <a:spAutoFit/>
          </a:bodyPr>
          <a:lstStyle/>
          <a:p>
            <a:r>
              <a:rPr lang="en-GB" sz="3200"/>
              <a:t>Mixed Race</a:t>
            </a:r>
          </a:p>
        </p:txBody>
      </p:sp>
      <p:sp>
        <p:nvSpPr>
          <p:cNvPr id="2" name="Content Placeholder 2">
            <a:extLst>
              <a:ext uri="{FF2B5EF4-FFF2-40B4-BE49-F238E27FC236}">
                <a16:creationId xmlns:a16="http://schemas.microsoft.com/office/drawing/2014/main" id="{E0A07A9A-BA13-FEB6-34E3-3392AC0BE531}"/>
              </a:ext>
            </a:extLst>
          </p:cNvPr>
          <p:cNvSpPr txBox="1">
            <a:spLocks/>
          </p:cNvSpPr>
          <p:nvPr/>
        </p:nvSpPr>
        <p:spPr>
          <a:xfrm>
            <a:off x="767938" y="1794884"/>
            <a:ext cx="3424382" cy="45934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1" i="1" dirty="0"/>
          </a:p>
        </p:txBody>
      </p:sp>
      <p:sp>
        <p:nvSpPr>
          <p:cNvPr id="8" name="Title 1">
            <a:extLst>
              <a:ext uri="{FF2B5EF4-FFF2-40B4-BE49-F238E27FC236}">
                <a16:creationId xmlns:a16="http://schemas.microsoft.com/office/drawing/2014/main" id="{7F26A46F-BA1E-DCDF-CA0D-ECCBA51FD427}"/>
              </a:ext>
            </a:extLst>
          </p:cNvPr>
          <p:cNvSpPr txBox="1">
            <a:spLocks/>
          </p:cNvSpPr>
          <p:nvPr/>
        </p:nvSpPr>
        <p:spPr>
          <a:xfrm>
            <a:off x="482600" y="377125"/>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solidFill>
                  <a:schemeClr val="tx1"/>
                </a:solidFill>
              </a:rPr>
              <a:t>Racial Hierarchy</a:t>
            </a:r>
            <a:endParaRPr lang="en-GB" b="1">
              <a:solidFill>
                <a:schemeClr val="tx1"/>
              </a:solidFill>
            </a:endParaRPr>
          </a:p>
        </p:txBody>
      </p:sp>
    </p:spTree>
    <p:custDataLst>
      <p:tags r:id="rId1"/>
    </p:custDataLst>
    <p:extLst>
      <p:ext uri="{BB962C8B-B14F-4D97-AF65-F5344CB8AC3E}">
        <p14:creationId xmlns:p14="http://schemas.microsoft.com/office/powerpoint/2010/main" val="45282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4F012-35DE-4A6E-A0C6-D2BA8223F974}"/>
              </a:ext>
            </a:extLst>
          </p:cNvPr>
          <p:cNvSpPr>
            <a:spLocks noGrp="1"/>
          </p:cNvSpPr>
          <p:nvPr>
            <p:ph type="title"/>
          </p:nvPr>
        </p:nvSpPr>
        <p:spPr>
          <a:xfrm>
            <a:off x="316875" y="302998"/>
            <a:ext cx="5779124" cy="830997"/>
          </a:xfrm>
        </p:spPr>
        <p:txBody>
          <a:bodyPr/>
          <a:lstStyle/>
          <a:p>
            <a:r>
              <a:rPr lang="en-GB" b="1" spc="50">
                <a:ln w="0"/>
                <a:solidFill>
                  <a:schemeClr val="tx1"/>
                </a:solidFill>
                <a:effectLst>
                  <a:innerShdw blurRad="63500" dist="50800" dir="13500000">
                    <a:srgbClr val="000000">
                      <a:alpha val="50000"/>
                    </a:srgbClr>
                  </a:innerShdw>
                </a:effectLst>
              </a:rPr>
              <a:t>White Privilege </a:t>
            </a:r>
          </a:p>
        </p:txBody>
      </p:sp>
      <p:sp>
        <p:nvSpPr>
          <p:cNvPr id="3" name="Content Placeholder 2">
            <a:extLst>
              <a:ext uri="{FF2B5EF4-FFF2-40B4-BE49-F238E27FC236}">
                <a16:creationId xmlns:a16="http://schemas.microsoft.com/office/drawing/2014/main" id="{88078BDD-A1A1-4C6C-A194-F0BB20BB3F27}"/>
              </a:ext>
            </a:extLst>
          </p:cNvPr>
          <p:cNvSpPr>
            <a:spLocks noGrp="1"/>
          </p:cNvSpPr>
          <p:nvPr>
            <p:ph idx="1"/>
          </p:nvPr>
        </p:nvSpPr>
        <p:spPr>
          <a:xfrm>
            <a:off x="355999" y="1466047"/>
            <a:ext cx="8836126" cy="2471524"/>
          </a:xfrm>
        </p:spPr>
        <p:txBody>
          <a:bodyPr>
            <a:noAutofit/>
          </a:bodyPr>
          <a:lstStyle/>
          <a:p>
            <a:pPr marL="0" indent="0">
              <a:buNone/>
            </a:pPr>
            <a:r>
              <a:rPr lang="en-GB" sz="2400" b="1"/>
              <a:t>White privilege </a:t>
            </a:r>
            <a:r>
              <a:rPr lang="en-GB" sz="2400"/>
              <a:t>is often socially rejected because: </a:t>
            </a:r>
          </a:p>
          <a:p>
            <a:pPr marL="457200" indent="-457200">
              <a:buAutoNum type="alphaLcParenR"/>
            </a:pPr>
            <a:r>
              <a:rPr lang="en-GB" sz="2400"/>
              <a:t>The word </a:t>
            </a:r>
            <a:r>
              <a:rPr lang="en-GB" sz="2400" b="1"/>
              <a:t>white</a:t>
            </a:r>
            <a:r>
              <a:rPr lang="en-GB" sz="2400"/>
              <a:t> creates discomfort among those who are not used to being defined or described by their race. And </a:t>
            </a:r>
          </a:p>
          <a:p>
            <a:pPr marL="457200" indent="-457200">
              <a:buAutoNum type="alphaLcParenR"/>
            </a:pPr>
            <a:r>
              <a:rPr lang="en-GB" sz="2400"/>
              <a:t>the word </a:t>
            </a:r>
            <a:r>
              <a:rPr lang="en-GB" sz="2400" b="1"/>
              <a:t>privilege</a:t>
            </a:r>
            <a:r>
              <a:rPr lang="en-GB" sz="2400"/>
              <a:t>, especially for poor and rural white people, sounds like a word that doesn’t belong to them—like a word that suggests they have never struggled.</a:t>
            </a:r>
          </a:p>
        </p:txBody>
      </p:sp>
      <p:sp>
        <p:nvSpPr>
          <p:cNvPr id="4" name="TextBox 3">
            <a:extLst>
              <a:ext uri="{FF2B5EF4-FFF2-40B4-BE49-F238E27FC236}">
                <a16:creationId xmlns:a16="http://schemas.microsoft.com/office/drawing/2014/main" id="{D5DAEBDB-B1B3-469F-AF6D-5D3D1A77957D}"/>
              </a:ext>
            </a:extLst>
          </p:cNvPr>
          <p:cNvSpPr txBox="1"/>
          <p:nvPr/>
        </p:nvSpPr>
        <p:spPr>
          <a:xfrm>
            <a:off x="-510276" y="4443678"/>
            <a:ext cx="9702401" cy="461665"/>
          </a:xfrm>
          <a:prstGeom prst="rect">
            <a:avLst/>
          </a:prstGeom>
          <a:noFill/>
        </p:spPr>
        <p:txBody>
          <a:bodyPr wrap="square" rtlCol="0">
            <a:spAutoFit/>
          </a:bodyPr>
          <a:lstStyle/>
          <a:p>
            <a:pPr lvl="1" indent="0" algn="ctr">
              <a:buNone/>
            </a:pPr>
            <a:r>
              <a:rPr lang="en-GB" sz="2400" dirty="0">
                <a:solidFill>
                  <a:srgbClr val="FF0000"/>
                </a:solidFill>
              </a:rPr>
              <a:t>The</a:t>
            </a:r>
            <a:r>
              <a:rPr lang="en-GB" sz="2400" dirty="0"/>
              <a:t> </a:t>
            </a:r>
            <a:r>
              <a:rPr lang="en-GB" sz="2400" dirty="0">
                <a:solidFill>
                  <a:schemeClr val="accent1"/>
                </a:solidFill>
              </a:rPr>
              <a:t>absence of struggle because of the colour of their skin. </a:t>
            </a:r>
            <a:endParaRPr lang="en-GB" sz="1400" dirty="0">
              <a:solidFill>
                <a:schemeClr val="accent1"/>
              </a:solidFill>
            </a:endParaRPr>
          </a:p>
        </p:txBody>
      </p:sp>
      <p:sp>
        <p:nvSpPr>
          <p:cNvPr id="6" name="TextBox 5">
            <a:extLst>
              <a:ext uri="{FF2B5EF4-FFF2-40B4-BE49-F238E27FC236}">
                <a16:creationId xmlns:a16="http://schemas.microsoft.com/office/drawing/2014/main" id="{84716B4B-79A2-4E69-880A-4BFC4111DE5A}"/>
              </a:ext>
            </a:extLst>
          </p:cNvPr>
          <p:cNvSpPr txBox="1"/>
          <p:nvPr/>
        </p:nvSpPr>
        <p:spPr>
          <a:xfrm>
            <a:off x="500379" y="6150114"/>
            <a:ext cx="11191241" cy="646331"/>
          </a:xfrm>
          <a:prstGeom prst="rect">
            <a:avLst/>
          </a:prstGeom>
          <a:noFill/>
        </p:spPr>
        <p:txBody>
          <a:bodyPr wrap="square">
            <a:spAutoFit/>
          </a:bodyPr>
          <a:lstStyle/>
          <a:p>
            <a:r>
              <a:rPr lang="en-GB" b="1"/>
              <a:t>Suggested resource: </a:t>
            </a:r>
            <a:r>
              <a:rPr lang="en-GB"/>
              <a:t>Peggy McIntosh (1988) </a:t>
            </a:r>
          </a:p>
          <a:p>
            <a:r>
              <a:rPr lang="en-GB"/>
              <a:t>“White Privilege: Unpacking the Invisible Knapsack.”</a:t>
            </a:r>
          </a:p>
        </p:txBody>
      </p:sp>
    </p:spTree>
    <p:extLst>
      <p:ext uri="{BB962C8B-B14F-4D97-AF65-F5344CB8AC3E}">
        <p14:creationId xmlns:p14="http://schemas.microsoft.com/office/powerpoint/2010/main" val="5167497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5|40.6|2.2|36.4|4.5|7.5|14.4"/>
</p:tagLst>
</file>

<file path=ppt/tags/tag2.xml><?xml version="1.0" encoding="utf-8"?>
<p:tagLst xmlns:a="http://schemas.openxmlformats.org/drawingml/2006/main" xmlns:r="http://schemas.openxmlformats.org/officeDocument/2006/relationships" xmlns:p="http://schemas.openxmlformats.org/presentationml/2006/main">
  <p:tag name="TIMING" val="|3.8|7.5|18.7|1.1|0.7|3.5|14.4"/>
</p:tagLst>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FF0000"/>
      </a:accent1>
      <a:accent2>
        <a:srgbClr val="932313"/>
      </a:accent2>
      <a:accent3>
        <a:srgbClr val="E6B91E"/>
      </a:accent3>
      <a:accent4>
        <a:srgbClr val="E76618"/>
      </a:accent4>
      <a:accent5>
        <a:srgbClr val="C42F1A"/>
      </a:accent5>
      <a:accent6>
        <a:srgbClr val="918655"/>
      </a:accent6>
      <a:hlink>
        <a:srgbClr val="FF0000"/>
      </a:hlink>
      <a:folHlink>
        <a:srgbClr val="FF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D555C6E69AE84A9E4B1B108A48A380" ma:contentTypeVersion="18" ma:contentTypeDescription="Create a new document." ma:contentTypeScope="" ma:versionID="5ad1d4ea4b06bffc0aae33972febb36f">
  <xsd:schema xmlns:xsd="http://www.w3.org/2001/XMLSchema" xmlns:xs="http://www.w3.org/2001/XMLSchema" xmlns:p="http://schemas.microsoft.com/office/2006/metadata/properties" xmlns:ns2="19787e05-e8b5-4be1-8f2d-2bcb45eb79ab" xmlns:ns3="d0623fc5-08fd-4e0f-a5a5-e26fb1bb5eff" targetNamespace="http://schemas.microsoft.com/office/2006/metadata/properties" ma:root="true" ma:fieldsID="f1e0c0db98637e4be9298c66c2086e08" ns2:_="" ns3:_="">
    <xsd:import namespace="19787e05-e8b5-4be1-8f2d-2bcb45eb79ab"/>
    <xsd:import namespace="d0623fc5-08fd-4e0f-a5a5-e26fb1bb5ef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87e05-e8b5-4be1-8f2d-2bcb45eb79a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850f554-0614-4492-9353-d50bb0080c8a}" ma:internalName="TaxCatchAll" ma:showField="CatchAllData" ma:web="19787e05-e8b5-4be1-8f2d-2bcb45eb79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623fc5-08fd-4e0f-a5a5-e26fb1bb5ef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a152391-5c8c-4ecd-93af-597a4a38f16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512F8C-AC21-4580-8286-E0B592C13D73}"/>
</file>

<file path=customXml/itemProps2.xml><?xml version="1.0" encoding="utf-8"?>
<ds:datastoreItem xmlns:ds="http://schemas.openxmlformats.org/officeDocument/2006/customXml" ds:itemID="{F63A2D03-7519-4EE8-A8C9-14BF907B465A}"/>
</file>

<file path=docProps/app.xml><?xml version="1.0" encoding="utf-8"?>
<Properties xmlns="http://schemas.openxmlformats.org/officeDocument/2006/extended-properties" xmlns:vt="http://schemas.openxmlformats.org/officeDocument/2006/docPropsVTypes">
  <Template>Facet</Template>
  <TotalTime>0</TotalTime>
  <Words>5082</Words>
  <Application>Microsoft Office PowerPoint</Application>
  <PresentationFormat>Widescreen</PresentationFormat>
  <Paragraphs>392</Paragraphs>
  <Slides>31</Slides>
  <Notes>29</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Courier New</vt:lpstr>
      <vt:lpstr>Franklin Gothic Book</vt:lpstr>
      <vt:lpstr>Franklin Gothic Medium</vt:lpstr>
      <vt:lpstr>Symbol</vt:lpstr>
      <vt:lpstr>Wingdings</vt:lpstr>
      <vt:lpstr>Wingdings 3</vt:lpstr>
      <vt:lpstr>Facet</vt:lpstr>
      <vt:lpstr> Part 2: Anti-racism training</vt:lpstr>
      <vt:lpstr>Aims and objectives </vt:lpstr>
      <vt:lpstr>1. EDI (race) in  environment sector</vt:lpstr>
      <vt:lpstr>Why race?</vt:lpstr>
      <vt:lpstr>Ethnic Minority Environmental Network (EMEN) Experiences </vt:lpstr>
      <vt:lpstr>2. Anti-racism: In Theory</vt:lpstr>
      <vt:lpstr>To be not racist, does not mean you are anti-racist.  To be anti-racist, it’s crucial to understand where racism stemmed from …</vt:lpstr>
      <vt:lpstr>PowerPoint Presentation</vt:lpstr>
      <vt:lpstr>White Privilege </vt:lpstr>
      <vt:lpstr>White Privilege: What do we do with it?</vt:lpstr>
      <vt:lpstr>Intersectionality</vt:lpstr>
      <vt:lpstr>Unconscious or Implicit Bias</vt:lpstr>
      <vt:lpstr>Microaggressions</vt:lpstr>
      <vt:lpstr>PowerPoint Presentation</vt:lpstr>
      <vt:lpstr>BREAK</vt:lpstr>
      <vt:lpstr>3. Anti-racism: In Practice</vt:lpstr>
      <vt:lpstr>Spheres of Influence – what does this look like in Uist?</vt:lpstr>
      <vt:lpstr>Terminology / vocab</vt:lpstr>
      <vt:lpstr>Challenging racism &amp; microaggressions</vt:lpstr>
      <vt:lpstr>Anti-racism in an organisation</vt:lpstr>
      <vt:lpstr>Community Engagement </vt:lpstr>
      <vt:lpstr>EM Community Engagement – good practice tips</vt:lpstr>
      <vt:lpstr>PowerPoint Presentation</vt:lpstr>
      <vt:lpstr>Ethnic Minority Environmental Network SEvEN: Seven Voices One Future</vt:lpstr>
      <vt:lpstr>Ethnic Minority Environmental Network (EMEN) – Pollok Country Park: Nature Walk</vt:lpstr>
      <vt:lpstr>Organisational/ project stance</vt:lpstr>
      <vt:lpstr>Anti-racism in a nutshell:</vt:lpstr>
      <vt:lpstr>What can we/organisations do? Top 10 tips.</vt:lpstr>
      <vt:lpstr>Aims and objectives </vt:lpstr>
      <vt:lpstr>Thank you</vt:lpstr>
      <vt:lpstr>Evaluation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CEMVO Scotland</dc:title>
  <dc:creator>Christopher  Clannachan</dc:creator>
  <cp:lastModifiedBy>Christopher  Clannachan</cp:lastModifiedBy>
  <cp:revision>12</cp:revision>
  <cp:lastPrinted>2023-03-14T13:31:03Z</cp:lastPrinted>
  <dcterms:created xsi:type="dcterms:W3CDTF">2022-06-30T17:10:12Z</dcterms:created>
  <dcterms:modified xsi:type="dcterms:W3CDTF">2024-02-21T16:11:54Z</dcterms:modified>
</cp:coreProperties>
</file>