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358" r:id="rId3"/>
    <p:sldId id="297" r:id="rId4"/>
    <p:sldId id="355" r:id="rId5"/>
    <p:sldId id="272" r:id="rId6"/>
    <p:sldId id="271" r:id="rId7"/>
    <p:sldId id="268" r:id="rId8"/>
    <p:sldId id="274" r:id="rId9"/>
    <p:sldId id="373" r:id="rId10"/>
    <p:sldId id="383" r:id="rId11"/>
    <p:sldId id="384" r:id="rId12"/>
    <p:sldId id="385" r:id="rId13"/>
    <p:sldId id="386" r:id="rId14"/>
    <p:sldId id="387" r:id="rId15"/>
    <p:sldId id="388" r:id="rId16"/>
    <p:sldId id="394" r:id="rId17"/>
    <p:sldId id="389" r:id="rId18"/>
    <p:sldId id="390" r:id="rId19"/>
    <p:sldId id="391" r:id="rId20"/>
    <p:sldId id="393" r:id="rId21"/>
    <p:sldId id="395" r:id="rId22"/>
    <p:sldId id="304" r:id="rId23"/>
    <p:sldId id="30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800080"/>
    <a:srgbClr val="4472C4"/>
    <a:srgbClr val="21B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4" autoAdjust="0"/>
    <p:restoredTop sz="86325" autoAdjust="0"/>
  </p:normalViewPr>
  <p:slideViewPr>
    <p:cSldViewPr snapToGrid="0">
      <p:cViewPr varScale="1">
        <p:scale>
          <a:sx n="62" d="100"/>
          <a:sy n="62" d="100"/>
        </p:scale>
        <p:origin x="1980" y="7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F73C5-B736-43BF-838D-61FC072C8104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ED2F9-863B-40FA-913E-824AADB69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88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3F97F8-4543-46D2-A59B-F994E50B105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87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9545-A5C0-8BB7-7220-D2913FE68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769BF2-FD1F-64AE-3F3D-6311F5D42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DDC36-9CFD-2908-F115-D06614B3E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01405-A552-A670-F0C3-924DBB0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0D34F-A0E1-ECCE-363A-A6DF6DD02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89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A9183-CBD8-2B1E-5441-02E330173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2B3D99-945D-81E7-9B33-1D11CEF30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A8962-175D-F6D7-A055-F9E4F718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04383-8332-A9E1-12E1-AF2FB327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D2924-C266-28AC-84A1-080F3C05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1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A74911-520F-3F5C-331C-5B14CF849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D006F-B5B2-27A3-C5B6-7F702A94E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C542C-E42A-65D2-14F6-E26B3C9C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BF90A-22AC-9E8E-6DD4-A6EA595B9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65621-7B8C-37DC-0EEA-5715951C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9C4E-F09A-558B-A798-CAC04651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C5973-59E8-1CFB-5734-F20FE09B3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A20D9-EF0F-04BE-2ADC-FE28E8E7E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A5220-3F46-61B1-B29F-D12742524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745E-F355-C18D-BF6B-132F1563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4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9DD2-7003-68B8-7462-C49B94D9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996D8-5B1E-1035-A5FF-169106AEE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67274-AAE3-8A80-8623-48A158706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C4094-40A7-4466-9553-170A843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1FFDE-CB11-9342-FCDF-BF4A4170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40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0BFCB-D0C8-D672-AE63-8E6E41EC4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E6FBA-6F1C-020D-66A2-9A9F30335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8DCE2-715C-AF5C-D163-9B11654C5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FF75A4-25FC-F027-42EB-29E442B1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C91E8-F54F-1E51-3339-8692081D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ABD6A-C600-A4A1-2DC6-8E4986C70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82A6F-7DD0-C333-ED2D-FF240F3C3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7A1B6-B3BF-C810-1E3F-5715D19BC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5E087-2018-1268-2AE2-132796E16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F98FF-BA77-465F-8300-685331C95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594F6-F481-243A-5F33-4114E162AA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AD61A-8BB6-1D5F-53D8-244CD977D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B90B6-4488-B9CD-D0DA-3025FE52C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4C2F98-B2E5-22BC-856E-5D2CF4FEA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4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4924B-AF32-20E4-D5D5-138E3F24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0183A4-CEA2-984A-0D1A-8AC747C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EF613-A068-2B89-A91B-4252EE649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70BC4D-2EAE-F566-0B42-F4234215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47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75BA4-761F-AC83-49B8-CBA3C916B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E495FD-5C5B-BB33-52E6-947E324C1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870FD-51A2-8BA8-2DFE-A82DE44A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9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2D64-6E32-7868-74CA-DA10550D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5FBDE-E3F6-E161-618C-5A1FAC3E9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7C43F-F07E-70C4-5215-10C1F3D29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8B538-B467-C84B-9573-C9D6E267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15063-68A0-363E-B52C-41BEE12DE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85C23-4D7E-19A3-BCFD-08C7A179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92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BAFE-5574-22B4-FC50-C94DB314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FE8F84-77E8-F0EA-0BCD-7347248FE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E73CC-B1D4-5E99-4FCF-D1C774FCF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B7934-686C-50B8-5204-B9F00CE14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C0ADC-128A-A462-4CAF-BD106572D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DD7A6-197A-C3E0-F00E-CD2575E7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50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B9881F-1E91-2B03-7B28-58CF2C377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B2A40-7364-E0F6-ACDA-BF7B9E92B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A79EA-E98A-012D-656D-A0B9CCD90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DA56E-3FA3-45FC-9A9F-08BD2B0380F5}" type="datetimeFigureOut">
              <a:rPr lang="en-GB" smtClean="0"/>
              <a:t>07/04/2025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CA628-AA4B-EDE6-0C59-7B9D7E536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C79E3-CD71-DC6F-68D7-2634E50BA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C5DC9-F8E9-4FF2-BC77-99DDEBEE8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13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orms.gle/rZzRrX4rksJDtdaRA" TargetMode="External"/><Relationship Id="rId4" Type="http://schemas.openxmlformats.org/officeDocument/2006/relationships/hyperlink" Target="https://padlet.com/info8899/qkqahp0eyf4wvujw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hDd3bzA7450" TargetMode="External"/><Relationship Id="rId4" Type="http://schemas.openxmlformats.org/officeDocument/2006/relationships/hyperlink" Target="https://www.youtube.com/watch?v=hDd3bzA745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jypconsultancy.co.u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ypconsultancy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B80A0F60-E938-4623-BA8C-8C38F48667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36" y="127008"/>
            <a:ext cx="3303569" cy="1171923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FE8C0C04-0FCA-40FD-8F08-84058185F67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19280" y="2207605"/>
            <a:ext cx="10553439" cy="37856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Awareness to Action:</a:t>
            </a:r>
            <a:b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 for effective bystander intervention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 Yuen (they/them)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Founder, Anti-Oppression Trainer, JYP Consultancy</a:t>
            </a:r>
          </a:p>
        </p:txBody>
      </p:sp>
    </p:spTree>
    <p:extLst>
      <p:ext uri="{BB962C8B-B14F-4D97-AF65-F5344CB8AC3E}">
        <p14:creationId xmlns:p14="http://schemas.microsoft.com/office/powerpoint/2010/main" val="2398350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16AA3-1DFC-89A5-189B-DB5D598E6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23931-AF62-E6CB-FA53-936F20A7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17" y="1555154"/>
            <a:ext cx="10515600" cy="4824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Quick, practical strategies to step in when you see harm happening.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 situations call for different strategies.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one-size-fits-all.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Your safety and the impacted person’s safety come first.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CF2A22-FC7A-B254-26FC-0347231C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65D833-8613-98D0-246E-B77AE2B8E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JYP Consultancy logo&#10;">
            <a:hlinkClick r:id="rId2"/>
            <a:extLst>
              <a:ext uri="{FF2B5EF4-FFF2-40B4-BE49-F238E27FC236}">
                <a16:creationId xmlns:a16="http://schemas.microsoft.com/office/drawing/2014/main" id="{AA86FAB8-AB2E-3BC5-A070-402388198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8B5E98FD-7F9A-3D63-6605-FFAFC7916DD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 5 Ds of Bystander Intervention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9252A95A-EFE2-DBC5-F400-27478634553E}"/>
              </a:ext>
            </a:extLst>
          </p:cNvPr>
          <p:cNvSpPr/>
          <p:nvPr/>
        </p:nvSpPr>
        <p:spPr>
          <a:xfrm>
            <a:off x="268183" y="2463010"/>
            <a:ext cx="2158458" cy="2088208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🌀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Distract</a:t>
            </a: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C5845764-430D-7FE9-BFFE-AB77DA810965}"/>
              </a:ext>
            </a:extLst>
          </p:cNvPr>
          <p:cNvSpPr/>
          <p:nvPr/>
        </p:nvSpPr>
        <p:spPr>
          <a:xfrm>
            <a:off x="2653289" y="2463010"/>
            <a:ext cx="2113722" cy="2088208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🛎️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Delegate</a:t>
            </a: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BB4F7B81-43B1-92C1-F7EE-525C935D6325}"/>
              </a:ext>
            </a:extLst>
          </p:cNvPr>
          <p:cNvSpPr/>
          <p:nvPr/>
        </p:nvSpPr>
        <p:spPr>
          <a:xfrm>
            <a:off x="4993659" y="2463010"/>
            <a:ext cx="2113722" cy="2088208"/>
          </a:xfrm>
          <a:prstGeom prst="flowChartConnector">
            <a:avLst/>
          </a:prstGeom>
          <a:solidFill>
            <a:srgbClr val="8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📷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Document</a:t>
            </a: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00265A73-541A-DB83-36C6-575564C58632}"/>
              </a:ext>
            </a:extLst>
          </p:cNvPr>
          <p:cNvSpPr/>
          <p:nvPr/>
        </p:nvSpPr>
        <p:spPr>
          <a:xfrm>
            <a:off x="7334030" y="2463010"/>
            <a:ext cx="2113722" cy="2088208"/>
          </a:xfrm>
          <a:prstGeom prst="flowChartConnector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⏳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Delay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BA8EB724-1607-41B0-0F4B-5FF49FA88E5A}"/>
              </a:ext>
            </a:extLst>
          </p:cNvPr>
          <p:cNvSpPr/>
          <p:nvPr/>
        </p:nvSpPr>
        <p:spPr>
          <a:xfrm>
            <a:off x="9674401" y="2463010"/>
            <a:ext cx="2098498" cy="2088208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✋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Direct</a:t>
            </a:r>
          </a:p>
        </p:txBody>
      </p:sp>
    </p:spTree>
    <p:extLst>
      <p:ext uri="{BB962C8B-B14F-4D97-AF65-F5344CB8AC3E}">
        <p14:creationId xmlns:p14="http://schemas.microsoft.com/office/powerpoint/2010/main" val="168083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BE7F6-EB45-6FF5-3F0A-E57EA64C4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376E1-CE4D-C7A5-C6A6-8FCB4A0B7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109" y="1555154"/>
            <a:ext cx="8387908" cy="482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Interrupt the situation without directly confronting the person causing harm.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for: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De-escalating tension and protecting safety.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Examples: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Drop something nearby.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Ask for directions.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Start an unrelated conversation.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6380E7-B315-5E6D-5B3B-87D1DF155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4DC49A-85BF-1391-EDB9-8BCE5A2E6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JYP Consultancy logo&#10;">
            <a:hlinkClick r:id="rId2"/>
            <a:extLst>
              <a:ext uri="{FF2B5EF4-FFF2-40B4-BE49-F238E27FC236}">
                <a16:creationId xmlns:a16="http://schemas.microsoft.com/office/drawing/2014/main" id="{9A77C5C9-C5BA-9DE9-AC99-A92EAA675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C6AB0FB-A0D8-7192-1EB8-472B813C62C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Distract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63F8DAB5-B0EA-7206-6B42-A2433988AE73}"/>
              </a:ext>
            </a:extLst>
          </p:cNvPr>
          <p:cNvSpPr/>
          <p:nvPr/>
        </p:nvSpPr>
        <p:spPr>
          <a:xfrm>
            <a:off x="268183" y="2463010"/>
            <a:ext cx="2158458" cy="2088208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🌀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Distract</a:t>
            </a:r>
          </a:p>
        </p:txBody>
      </p:sp>
    </p:spTree>
    <p:extLst>
      <p:ext uri="{BB962C8B-B14F-4D97-AF65-F5344CB8AC3E}">
        <p14:creationId xmlns:p14="http://schemas.microsoft.com/office/powerpoint/2010/main" val="379500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A23BF-3929-5A2E-F944-044C215A3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917897-DFBA-904A-1FB6-B1B48DA96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4C073637-CAE4-A549-A7B0-F7E7946A9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0551" y="2463010"/>
            <a:ext cx="2113722" cy="2088208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🛎️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Delegate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1251FDD-3E2B-D899-E91E-679F1EC2097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Delegate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CBD49-E560-5DF7-97B3-2C3FF0C2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109" y="1555154"/>
            <a:ext cx="8387908" cy="482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help from someone else – staff, security, a leader, another bystander.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for: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When you don’t feel safe stepping in directly.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Examples: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Find someone with authority.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Ask another bystander to assist.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A68B93-C883-5063-7DD2-EF7394EBA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254FCA53-C18F-7802-00EE-111B76F6F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DC748-72CB-4F83-4D2A-2BB84F0A96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BD448F-BDF8-9B8D-C988-31AA4BAA7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7A43447B-26FA-4C2D-E7A7-D0A19F9D2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0551" y="2463010"/>
            <a:ext cx="2113722" cy="2088208"/>
          </a:xfrm>
          <a:prstGeom prst="flowChartConnector">
            <a:avLst/>
          </a:prstGeom>
          <a:solidFill>
            <a:srgbClr val="8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📷</a:t>
            </a:r>
          </a:p>
          <a:p>
            <a:pPr algn="ctr"/>
            <a:r>
              <a:rPr lang="en-GB" sz="2400" dirty="0"/>
              <a:t>Document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F47DA69-61BB-FCE8-F1BF-3988EE27099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Document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A1006-7814-C454-AA31-16861EB9D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109" y="1555154"/>
            <a:ext cx="8387908" cy="482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Record what’s happening (with permission) to support the person being harmed later.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for: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Creating a record, if safe and respectful.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Examples: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Take notes.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Record video (only if safe).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Share documentation with the harmed person –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social media without consent.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77C820F3-9F2B-831B-4891-DAFF3368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05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4E941-CE85-040C-ABE0-350DE1ABA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A54F308-9CC0-6124-9153-6FF89FA69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B9E473DB-2722-F8DE-B6A2-962F9925D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0551" y="2463010"/>
            <a:ext cx="2113722" cy="2088208"/>
          </a:xfrm>
          <a:prstGeom prst="flowChartConnector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⏳</a:t>
            </a:r>
          </a:p>
          <a:p>
            <a:pPr algn="ctr"/>
            <a:r>
              <a:rPr lang="en-GB" sz="2400" dirty="0"/>
              <a:t>Delay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245B40-D9B6-371B-354B-13DF90A3F3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Delay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ECEE-3B15-8BEA-2633-5E44B799F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109" y="1555154"/>
            <a:ext cx="8387908" cy="482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in after the incident if it’s not safe to intervene during. 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for: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Showing care and supporting healing even after harm.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Examples: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“Are you okay?”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“I saw what happened – that wasn’t right.”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“Can I help you report it or find support?”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42EDDB-0C47-8C14-CAF6-D6EBA682DF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CA0A43C4-E36F-3F0D-1ADE-F8A054D76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5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4F456-89B8-AEE8-3D83-875C76A07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E28BC5-5FFA-0F4C-DA66-E1C9B7CD3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3E1A28B5-2D42-A40E-EFDF-E1BC0E6D7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8163" y="2463010"/>
            <a:ext cx="2098498" cy="2088208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✋</a:t>
            </a:r>
          </a:p>
          <a:p>
            <a:pPr algn="ctr"/>
            <a:r>
              <a:rPr lang="en-GB" sz="2400" dirty="0"/>
              <a:t>Direct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A8F915A-E4E3-392D-3BA8-735E66E9A1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Direct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77E06-C3E7-621F-455F-1DB1C86CE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109" y="1555154"/>
            <a:ext cx="8387908" cy="482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Speak up in the moment to address the harm.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Good for: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When you feel safe and able to be clear and firm.</a:t>
            </a:r>
          </a:p>
          <a:p>
            <a:pPr marL="0" indent="0">
              <a:buNone/>
            </a:pP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Examples: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“That’s not appropriate.”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“Please stop – that’s not okay.”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“Let’s move on from that comment.”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234CE0-FC94-9FF8-38E8-BEE26DD7A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9C9150EA-C774-9DDC-4326-76D7E7CF2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74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9D5038-9CE8-70E4-108F-4664E85F3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C861C911-AB4C-2E6F-B92C-AD275BE5A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8163" y="2463010"/>
            <a:ext cx="2098498" cy="2088208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✋</a:t>
            </a:r>
          </a:p>
          <a:p>
            <a:pPr algn="ctr"/>
            <a:r>
              <a:rPr lang="en-GB" sz="2400" dirty="0"/>
              <a:t>Direct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3505CB1-EEEF-FAAE-4CA3-2A7061107A2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Starter scripts for Direct interventions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0C02D-615F-B442-4F48-82F43575A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7109" y="1413164"/>
            <a:ext cx="8551718" cy="5349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“Hey, I know that was meant kindly, but comments like that can sometimes feel a little off.”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(Then redirect: “Let’s focus on [their contribution/event details] instead.”)</a:t>
            </a:r>
          </a:p>
          <a:p>
            <a:pPr marL="0" indent="0">
              <a:buNone/>
            </a:pP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“Just so you know, I really appreciate your ideas/your being here.”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(Centres the person instead of the harm.)</a:t>
            </a:r>
          </a:p>
          <a:p>
            <a:pPr marL="0" indent="0">
              <a:buNone/>
            </a:pP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Sometimes comments like that can unintentionally make people feel othered. Let’s keep it welcoming for everyone.”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(Naming the impact without blaming.)</a:t>
            </a:r>
          </a:p>
          <a:p>
            <a:pPr marL="0" indent="0">
              <a:buNone/>
            </a:pP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“Let’s keep it focussed on [skills/ideas/why we’re here]!” 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(Gentle nudge without big confrontation.)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30C8EB-8738-E461-EDB3-E808101E3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628325-A543-B34E-5B3A-DF1BCAB9E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8467A4BA-23B3-44A3-9286-75CEF01F1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6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199E-46F2-98B6-8950-6F20AD995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747DD6-74AF-27E0-B1D1-E996F37CB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4A96DBA-C325-EAE8-8A2B-5162FC09113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Choosing the right strategy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965D4-A63C-3408-057F-D89D7B4BF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17" y="1261500"/>
            <a:ext cx="10515600" cy="5325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do you choose?</a:t>
            </a:r>
          </a:p>
          <a:p>
            <a:pPr marL="0" indent="0">
              <a:buNone/>
            </a:pP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Context: 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it escalating? Public or private? Are you safe?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Power dynamics: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 has more power (e.g. authority, social status)? Will a direct approach make it worse?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Safety: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Protect yourself and the person harmed.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Impact: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Focus on supporting the </a:t>
            </a: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person harmed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not punishing the person causing harm.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F09327-CBCD-6868-5BA7-8C3ED7EC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97FFAEC3-8803-3D7D-0408-714852DB5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35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A5116-5386-822B-7E6D-E6A28AE0E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8AEAB4C-9196-9940-AF34-F9C145746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742E011-3AAB-31CC-DB1C-322D12AD66D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No “Perfect” Intervention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65EE9C-A028-4D90-DE4A-8FF6E55D7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D3C61298-B6CD-B905-31A3-4874466A0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6208C121-21FE-3C7E-71F9-3ACFE27B944E}"/>
              </a:ext>
            </a:extLst>
          </p:cNvPr>
          <p:cNvSpPr/>
          <p:nvPr/>
        </p:nvSpPr>
        <p:spPr>
          <a:xfrm>
            <a:off x="340920" y="1664867"/>
            <a:ext cx="2158458" cy="2088208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🌀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Distract</a:t>
            </a:r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9F0F7809-F8F7-D7D5-16CE-6E6265802233}"/>
              </a:ext>
            </a:extLst>
          </p:cNvPr>
          <p:cNvSpPr/>
          <p:nvPr/>
        </p:nvSpPr>
        <p:spPr>
          <a:xfrm>
            <a:off x="2726026" y="1664867"/>
            <a:ext cx="2113722" cy="2088208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🛎️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Delegate</a:t>
            </a: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201350CB-30E7-ABC2-397F-4C7EEEB68F98}"/>
              </a:ext>
            </a:extLst>
          </p:cNvPr>
          <p:cNvSpPr/>
          <p:nvPr/>
        </p:nvSpPr>
        <p:spPr>
          <a:xfrm>
            <a:off x="5066396" y="1664867"/>
            <a:ext cx="2113722" cy="2088208"/>
          </a:xfrm>
          <a:prstGeom prst="flowChartConnector">
            <a:avLst/>
          </a:prstGeom>
          <a:solidFill>
            <a:srgbClr val="8000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📷</a:t>
            </a:r>
          </a:p>
          <a:p>
            <a:pPr algn="ctr"/>
            <a:r>
              <a:rPr lang="en-GB" sz="2400" dirty="0"/>
              <a:t>Document</a:t>
            </a: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75F1CEEA-EC73-0EF1-7558-D36C2B682F5E}"/>
              </a:ext>
            </a:extLst>
          </p:cNvPr>
          <p:cNvSpPr/>
          <p:nvPr/>
        </p:nvSpPr>
        <p:spPr>
          <a:xfrm>
            <a:off x="7406767" y="1664867"/>
            <a:ext cx="2113722" cy="2088208"/>
          </a:xfrm>
          <a:prstGeom prst="flowChartConnector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⏳</a:t>
            </a:r>
          </a:p>
          <a:p>
            <a:pPr algn="ctr"/>
            <a:r>
              <a:rPr lang="en-GB" sz="2400" dirty="0"/>
              <a:t>Delay</a:t>
            </a: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109E625C-D0B8-C5D2-953A-BB1DD6393E94}"/>
              </a:ext>
            </a:extLst>
          </p:cNvPr>
          <p:cNvSpPr/>
          <p:nvPr/>
        </p:nvSpPr>
        <p:spPr>
          <a:xfrm>
            <a:off x="9747138" y="1664867"/>
            <a:ext cx="2098498" cy="2088208"/>
          </a:xfrm>
          <a:prstGeom prst="flowChartConnector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✋</a:t>
            </a:r>
          </a:p>
          <a:p>
            <a:pPr algn="ctr"/>
            <a:r>
              <a:rPr lang="en-GB" sz="2400" dirty="0"/>
              <a:t>Direct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75365-888F-CA3D-BD39-7D9C31C75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336" y="4594788"/>
            <a:ext cx="10515600" cy="1764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Any supportive action is better than silence.</a:t>
            </a:r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don’t have to fix everything – even small actions can show care, shift group dynamics, and reduce harm.</a:t>
            </a:r>
          </a:p>
        </p:txBody>
      </p:sp>
    </p:spTree>
    <p:extLst>
      <p:ext uri="{BB962C8B-B14F-4D97-AF65-F5344CB8AC3E}">
        <p14:creationId xmlns:p14="http://schemas.microsoft.com/office/powerpoint/2010/main" val="390289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40138-853B-FAA2-3993-344174674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3F71D4-5226-A8F5-52B8-38A7DE464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EB7AE9A-16FF-AF4D-A5B6-F172F29883F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Quick discussion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9979D-6DF0-CE72-0FAE-62D0174A1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17" y="1890793"/>
            <a:ext cx="10515600" cy="4695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Why do you think people hesitate to intervene?</a:t>
            </a:r>
          </a:p>
          <a:p>
            <a:pPr marL="0" indent="0">
              <a:buNone/>
            </a:pP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Which D feels most natural to you – and why?</a:t>
            </a:r>
          </a:p>
          <a:p>
            <a:pPr marL="0" indent="0">
              <a:buNone/>
            </a:pP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there a D that feels more difficult/uncomfortable for you? Why do you think that is?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0B117F-10AC-1318-0276-41F764065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02D670EA-CD12-235C-3B03-7171A03AF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253E85-83BD-4501-BFCB-983EB9600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E121A-5EF6-4744-96A4-EEBB722D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755" y="271405"/>
            <a:ext cx="10515600" cy="70059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Today’s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8A367-61BD-4330-AC6A-9EA9C2E1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1147768"/>
            <a:ext cx="6071235" cy="571023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microaggressions, their impacts, and the role of power dynamics.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options for bystander intervention and how they work.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confidence in responding by evaluating scenarios and interventions.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75C4FA31-0B1E-44E2-B100-44A083437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661B9E51-F8E7-4570-878A-5FA44A30A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978" y="1690688"/>
            <a:ext cx="4764282" cy="423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487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09CDED-3924-818B-2A9F-D11CE3097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D88B58-8087-B6BE-2A26-16D6CDEF8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5AC116A-A4C7-9E05-F663-F93E85DD46C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Activity: Scenario analysis &amp; response planning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20F21-1388-EFBE-F1CC-5D24F09A9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17" y="1261500"/>
            <a:ext cx="10515600" cy="5500866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Groups of 3-4 (15 mins)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 your assigned scenario, discuss and plan:</a:t>
            </a:r>
          </a:p>
          <a:p>
            <a:pPr lvl="1"/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Identify the harm:</a:t>
            </a:r>
          </a:p>
          <a:p>
            <a:pPr lvl="2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What’s happening? Who is impacted?</a:t>
            </a:r>
          </a:p>
          <a:p>
            <a:pPr lvl="1"/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Discuss interventions:</a:t>
            </a:r>
          </a:p>
          <a:p>
            <a:pPr lvl="2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Choose 2-3 possible responses (using the 5 Ds)</a:t>
            </a:r>
          </a:p>
          <a:p>
            <a:pPr lvl="1"/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Analyse options:</a:t>
            </a:r>
          </a:p>
          <a:p>
            <a:pPr lvl="2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are the pros and cons of each response?</a:t>
            </a:r>
          </a:p>
          <a:p>
            <a:pPr lvl="2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Think about risks, power dynamics and potential impact.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Nominate someone to share their screen in the breakout room and type up notes.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 up your notes on the shared Google doc – be ready to share with the wider group!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408314-466D-6CA5-8F69-DEF369173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0BF509D4-D925-F750-BA3A-D0B8B23CC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30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941206-A35B-BD8C-EE3C-02963DA35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2765C41-B9BC-56DD-E7AF-A7EF66778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681F5D0-657A-E742-942F-0FF67155166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Key takeaways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5C7A-41E9-64B8-9A29-FD36C6129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17" y="1261500"/>
            <a:ext cx="10515600" cy="55008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Microaggressions cause harm – even when unintentional.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have tools: 5 Ds =  5 ways to step up.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Courage + care &gt; perfection.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interventions = real change.</a:t>
            </a: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What’s one thing you’re taking away from today’s session?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EBCE6C-944A-F378-89B6-E3332FC9E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1DE88FAB-34FF-6AE7-FABD-5527C904F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03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D61552C-397D-4C43-B64A-86CD97F3C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hlinkClick r:id="rId2"/>
            <a:extLst>
              <a:ext uri="{FF2B5EF4-FFF2-40B4-BE49-F238E27FC236}">
                <a16:creationId xmlns:a16="http://schemas.microsoft.com/office/drawing/2014/main" id="{8E2CACD0-FDAC-48A2-9B40-05A25C9B9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E681725-F7CD-4353-AE46-64A676C61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706755" y="271405"/>
            <a:ext cx="10515600" cy="700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BBE9D5-608F-AB0C-B0CE-5359473E79A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13715" y="298550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Links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6594FC-4916-4C6A-89D3-60F002678EE2}"/>
              </a:ext>
            </a:extLst>
          </p:cNvPr>
          <p:cNvSpPr txBox="1"/>
          <p:nvPr/>
        </p:nvSpPr>
        <p:spPr>
          <a:xfrm>
            <a:off x="884265" y="2033042"/>
            <a:ext cx="977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Allyship resources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GB" sz="32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Feedback form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036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A0D1EA-0638-4425-A7EA-F8E743A4A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5990736"/>
            <a:ext cx="2098499" cy="74443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323300A-801C-4323-9724-04079882E0F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60230" y="2414954"/>
            <a:ext cx="9671539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Questions?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A5D5DC-089C-4DAC-BC71-644E44438050}"/>
              </a:ext>
            </a:extLst>
          </p:cNvPr>
          <p:cNvSpPr txBox="1"/>
          <p:nvPr/>
        </p:nvSpPr>
        <p:spPr>
          <a:xfrm>
            <a:off x="3440722" y="4290646"/>
            <a:ext cx="5310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Contact us at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info@jypconsultancy.co.uk</a:t>
            </a:r>
          </a:p>
        </p:txBody>
      </p:sp>
    </p:spTree>
    <p:extLst>
      <p:ext uri="{BB962C8B-B14F-4D97-AF65-F5344CB8AC3E}">
        <p14:creationId xmlns:p14="http://schemas.microsoft.com/office/powerpoint/2010/main" val="110421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253E85-83BD-4501-BFCB-983EB9600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D199E8-5E5C-4C93-AC7C-5E2470FB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755" y="271405"/>
            <a:ext cx="10515600" cy="70059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Working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8A367-61BD-4330-AC6A-9EA9C2E1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782" y="1162050"/>
            <a:ext cx="11100435" cy="541019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Listen to each other with respect.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Listen to understand others.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Commit to learning, not debating.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 mindful of power dynamics.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Respect confidentiality.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Speak from your experiences; speak from “I”.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expectation to share your experiences.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Taking risks – participating, making mistakes is part of learning.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Supportive and challenging.</a:t>
            </a:r>
          </a:p>
          <a:p>
            <a:pPr marL="0" indent="0" fontAlgn="base">
              <a:buNone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to leave/return without explanation.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75C4FA31-0B1E-44E2-B100-44A083437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18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253E85-83BD-4501-BFCB-983EB9600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75C4FA31-0B1E-44E2-B100-44A083437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BE121A-5EF6-4744-96A4-EEBB722D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755" y="271405"/>
            <a:ext cx="10515600" cy="70059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99F4C-AB83-6ADA-4A4B-222833598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782" y="1162050"/>
            <a:ext cx="11100435" cy="5410199"/>
          </a:xfrm>
        </p:spPr>
        <p:txBody>
          <a:bodyPr>
            <a:normAutofit/>
          </a:bodyPr>
          <a:lstStyle/>
          <a:p>
            <a:pPr fontAlgn="base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</a:t>
            </a:r>
          </a:p>
          <a:p>
            <a:pPr fontAlgn="base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Pronouns (optional)</a:t>
            </a:r>
          </a:p>
          <a:p>
            <a:pPr fontAlgn="base"/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word to describe how you are feeling</a:t>
            </a:r>
          </a:p>
        </p:txBody>
      </p:sp>
    </p:spTree>
    <p:extLst>
      <p:ext uri="{BB962C8B-B14F-4D97-AF65-F5344CB8AC3E}">
        <p14:creationId xmlns:p14="http://schemas.microsoft.com/office/powerpoint/2010/main" val="202849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4795" y="1502318"/>
            <a:ext cx="1120241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statement, action, or incident regarded as an instance of indirect, subtle, or unintentional discrimination against members of a marginalised group such as a racial or ethnic minority.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Verbal, behavioural, or environmental slights.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Often automatic and unintentional.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Typically occur due to underlying biases and prejudices outside of awareness.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Occur in brief instances on a daily basis.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Communicate hostile, derogatory, or negative viewpoints.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 exclude, negate, or nullify an individuals’ thoughts or feelings.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D13279-8879-4C1A-BB62-F33ECD49B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 descr="JYP Consultancy logo&#10;">
            <a:hlinkClick r:id="rId2"/>
            <a:extLst>
              <a:ext uri="{FF2B5EF4-FFF2-40B4-BE49-F238E27FC236}">
                <a16:creationId xmlns:a16="http://schemas.microsoft.com/office/drawing/2014/main" id="{07CAF664-DF6B-4A28-AAB9-0044DBC5D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404EB1B4-8922-40FD-B1F2-6089840EA4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are microaggressions?</a:t>
            </a:r>
          </a:p>
        </p:txBody>
      </p:sp>
    </p:spTree>
    <p:extLst>
      <p:ext uri="{BB962C8B-B14F-4D97-AF65-F5344CB8AC3E}">
        <p14:creationId xmlns:p14="http://schemas.microsoft.com/office/powerpoint/2010/main" val="23086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BD9072-ADFC-16C3-ED76-911722D9B99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72045" y="50460"/>
            <a:ext cx="9247909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microaggressions are like mosquito bites</a:t>
            </a:r>
          </a:p>
        </p:txBody>
      </p:sp>
      <p:pic>
        <p:nvPicPr>
          <p:cNvPr id="2" name="hDd3bzA7450" descr="Embedded Youtube video preview.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62445" y="477982"/>
            <a:ext cx="10479809" cy="58948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67091" y="6380018"/>
            <a:ext cx="626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Video link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79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D2A352B-D469-4103-A738-B57E7EE3D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D598234-A229-438A-94F1-E01D1A53AB0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Activity: exploring impact of microaggressions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212E1-AF20-4768-879A-783461662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17" y="1555154"/>
            <a:ext cx="10515600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Groups of 3-4 (20 mins)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Discuss the example microaggressions on the cards.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Put yourself in the marginalised person’s shoes – if you were to hear/see/experience this everyday, what is the message that you receive? </a:t>
            </a: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Discuss the impact of the underlying messages of each microaggression.</a:t>
            </a:r>
          </a:p>
          <a:p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Focus on understanding from the marginalised person’s point of view, not the intention of the micro-aggressor.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32B1A9-17B5-4389-A31D-F9477827D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9AAAEF53-81C1-4755-B76F-12BCF7E9A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83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7F76FF-68ED-4101-BDD9-028454873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D78AB24-2F37-4809-BECD-B425AAF1B8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06755" y="271405"/>
            <a:ext cx="10515600" cy="70059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When it happens to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212E1-AF20-4768-879A-783461662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645944"/>
            <a:ext cx="10515600" cy="5116422"/>
          </a:xfrm>
        </p:spPr>
        <p:txBody>
          <a:bodyPr>
            <a:normAutofit/>
          </a:bodyPr>
          <a:lstStyle/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Did I interpret that correctly?</a:t>
            </a:r>
          </a:p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Did she say what I think she said?</a:t>
            </a:r>
          </a:p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did he mean by that?</a:t>
            </a:r>
          </a:p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Should I say something?</a:t>
            </a:r>
          </a:p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Saying something may make it worse.</a:t>
            </a:r>
          </a:p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They’ll probably think I’m overreacting.</a:t>
            </a:r>
          </a:p>
          <a:p>
            <a:pPr lvl="2"/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Speaking up is going to hurt more than it helps.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32B1A9-17B5-4389-A31D-F9477827D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  <p:pic>
        <p:nvPicPr>
          <p:cNvPr id="9" name="Picture 8">
            <a:hlinkClick r:id="rId2"/>
            <a:extLst>
              <a:ext uri="{FF2B5EF4-FFF2-40B4-BE49-F238E27FC236}">
                <a16:creationId xmlns:a16="http://schemas.microsoft.com/office/drawing/2014/main" id="{55E4D6E4-36C6-4F48-942F-EB62B8AD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5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7A5785A-8ED4-4028-8CA8-F2774F984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990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>
            <a:hlinkClick r:id="rId3"/>
            <a:extLst>
              <a:ext uri="{FF2B5EF4-FFF2-40B4-BE49-F238E27FC236}">
                <a16:creationId xmlns:a16="http://schemas.microsoft.com/office/drawing/2014/main" id="{573548F9-0FF1-4816-B993-D9FCA2EE3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401" y="95634"/>
            <a:ext cx="2098499" cy="744431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9B04E42-7CD0-47C9-B8D3-717AE508444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7172" y="2987478"/>
            <a:ext cx="10515600" cy="16256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1882747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D555C6E69AE84A9E4B1B108A48A380" ma:contentTypeVersion="18" ma:contentTypeDescription="Create a new document." ma:contentTypeScope="" ma:versionID="5ad1d4ea4b06bffc0aae33972febb36f">
  <xsd:schema xmlns:xsd="http://www.w3.org/2001/XMLSchema" xmlns:xs="http://www.w3.org/2001/XMLSchema" xmlns:p="http://schemas.microsoft.com/office/2006/metadata/properties" xmlns:ns2="19787e05-e8b5-4be1-8f2d-2bcb45eb79ab" xmlns:ns3="d0623fc5-08fd-4e0f-a5a5-e26fb1bb5eff" targetNamespace="http://schemas.microsoft.com/office/2006/metadata/properties" ma:root="true" ma:fieldsID="f1e0c0db98637e4be9298c66c2086e08" ns2:_="" ns3:_="">
    <xsd:import namespace="19787e05-e8b5-4be1-8f2d-2bcb45eb79ab"/>
    <xsd:import namespace="d0623fc5-08fd-4e0f-a5a5-e26fb1bb5e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87e05-e8b5-4be1-8f2d-2bcb45eb79a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50f554-0614-4492-9353-d50bb0080c8a}" ma:internalName="TaxCatchAll" ma:showField="CatchAllData" ma:web="19787e05-e8b5-4be1-8f2d-2bcb45eb79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23fc5-08fd-4e0f-a5a5-e26fb1bb5e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152391-5c8c-4ecd-93af-597a4a38f1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0623fc5-08fd-4e0f-a5a5-e26fb1bb5eff">
      <Terms xmlns="http://schemas.microsoft.com/office/infopath/2007/PartnerControls"/>
    </lcf76f155ced4ddcb4097134ff3c332f>
    <TaxCatchAll xmlns="19787e05-e8b5-4be1-8f2d-2bcb45eb79ab" xsi:nil="true"/>
  </documentManagement>
</p:properties>
</file>

<file path=customXml/itemProps1.xml><?xml version="1.0" encoding="utf-8"?>
<ds:datastoreItem xmlns:ds="http://schemas.openxmlformats.org/officeDocument/2006/customXml" ds:itemID="{58208B51-7E7E-4716-BB35-1212874EA9D5}"/>
</file>

<file path=customXml/itemProps2.xml><?xml version="1.0" encoding="utf-8"?>
<ds:datastoreItem xmlns:ds="http://schemas.openxmlformats.org/officeDocument/2006/customXml" ds:itemID="{03610A7C-4FB0-4D72-B3CA-C4B046A07E40}"/>
</file>

<file path=customXml/itemProps3.xml><?xml version="1.0" encoding="utf-8"?>
<ds:datastoreItem xmlns:ds="http://schemas.openxmlformats.org/officeDocument/2006/customXml" ds:itemID="{1A61B580-FE8F-4D9A-9B85-EADACB9763E8}"/>
</file>

<file path=docProps/app.xml><?xml version="1.0" encoding="utf-8"?>
<Properties xmlns="http://schemas.openxmlformats.org/officeDocument/2006/extended-properties" xmlns:vt="http://schemas.openxmlformats.org/officeDocument/2006/docPropsVTypes">
  <TotalTime>16290</TotalTime>
  <Words>1133</Words>
  <Application>Microsoft Office PowerPoint</Application>
  <PresentationFormat>Widescreen</PresentationFormat>
  <Paragraphs>206</Paragraphs>
  <Slides>23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From Awareness to Action: Tools for effective bystander intervention    Jo Yuen (they/them) Founder, Anti-Oppression Trainer, JYP Consultancy</vt:lpstr>
      <vt:lpstr>Today’s session</vt:lpstr>
      <vt:lpstr>Working Agreement</vt:lpstr>
      <vt:lpstr>Introductions</vt:lpstr>
      <vt:lpstr>What are microaggressions?</vt:lpstr>
      <vt:lpstr>How microaggressions are like mosquito bites</vt:lpstr>
      <vt:lpstr>Activity: exploring impact of microaggressions</vt:lpstr>
      <vt:lpstr>When it happens to you</vt:lpstr>
      <vt:lpstr>BREAK</vt:lpstr>
      <vt:lpstr>The 5 Ds of Bystander Intervention</vt:lpstr>
      <vt:lpstr>Distract</vt:lpstr>
      <vt:lpstr>Delegate</vt:lpstr>
      <vt:lpstr>Document</vt:lpstr>
      <vt:lpstr>Delay</vt:lpstr>
      <vt:lpstr>Direct</vt:lpstr>
      <vt:lpstr>Starter scripts for Direct interventions</vt:lpstr>
      <vt:lpstr>Choosing the right strategy</vt:lpstr>
      <vt:lpstr>No “Perfect” Intervention</vt:lpstr>
      <vt:lpstr>Quick discussion</vt:lpstr>
      <vt:lpstr>Activity: Scenario analysis &amp; response planning</vt:lpstr>
      <vt:lpstr>Key takeaways</vt:lpstr>
      <vt:lpstr>Links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Pattison</dc:creator>
  <cp:lastModifiedBy>Jo Yuen</cp:lastModifiedBy>
  <cp:revision>47</cp:revision>
  <dcterms:created xsi:type="dcterms:W3CDTF">2022-05-24T22:23:29Z</dcterms:created>
  <dcterms:modified xsi:type="dcterms:W3CDTF">2025-04-09T12:56:46Z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0x01010008D555C6E69AE84A9E4B1B108A48A380</vt:lpwstr>
  </property>
</Properties>
</file>