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/9s7QMQ9yLAEhvKSq5C5TlCs4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15" d="100"/>
          <a:sy n="115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f16c966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f16c966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f16c96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f16c96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f16c966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f16c966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immigration-rules/immigration-rules-appendix-immigration-salary-l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1898690" y="385012"/>
            <a:ext cx="3710018" cy="386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en-GB" sz="4400"/>
              <a:t>Sponsoring Skilled Worker </a:t>
            </a:r>
            <a:br>
              <a:rPr lang="en-GB" sz="4400"/>
            </a:br>
            <a:r>
              <a:rPr lang="en-GB" sz="4400"/>
              <a:t>visas 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1898690" y="5097928"/>
            <a:ext cx="3710018" cy="91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200"/>
              <a:t>The good, the bad, and the crazy!</a:t>
            </a:r>
            <a:endParaRPr/>
          </a:p>
        </p:txBody>
      </p:sp>
      <p:pic>
        <p:nvPicPr>
          <p:cNvPr id="166" name="Google Shape;166;p1" descr="Cherry blossoms"/>
          <p:cNvPicPr preferRelativeResize="0"/>
          <p:nvPr/>
        </p:nvPicPr>
        <p:blipFill rotWithShape="1">
          <a:blip r:embed="rId3">
            <a:alphaModFix/>
          </a:blip>
          <a:srcRect l="6683" r="34164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 dirty="0"/>
              <a:t>The crazy!...visa fees</a:t>
            </a:r>
            <a:endParaRPr dirty="0"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2589200" y="1328750"/>
            <a:ext cx="9326700" cy="5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Visa fees are very high for the people you sponsor:</a:t>
            </a:r>
            <a:endParaRPr sz="2400" dirty="0"/>
          </a:p>
          <a:p>
            <a:pPr marL="742950" lvl="1" indent="-3238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Visa application fee - £769 if applying outside the UK, £885 from within the UK (for up to 3 yrs)</a:t>
            </a:r>
            <a:endParaRPr sz="2400" dirty="0"/>
          </a:p>
          <a:p>
            <a:pPr marL="742950" lvl="1" indent="-3238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Immigration Health Surcharge (essentially health insurance, to be able to use the NHS) - £1035 per year for adults, £776 for kids, payable in full up front</a:t>
            </a:r>
            <a:endParaRPr sz="2400" dirty="0"/>
          </a:p>
          <a:p>
            <a:pPr marL="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E.g. </a:t>
            </a:r>
            <a:endParaRPr sz="2400" dirty="0"/>
          </a:p>
          <a:p>
            <a:pPr marL="762000" lvl="1" algn="l" rtl="0">
              <a:spcBef>
                <a:spcPts val="10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An initial 3 yr visa applying from outside the UK - £3874</a:t>
            </a:r>
            <a:endParaRPr sz="2400" dirty="0"/>
          </a:p>
          <a:p>
            <a:pPr marL="762000" lvl="1" algn="l" rtl="0">
              <a:spcBef>
                <a:spcPts val="10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Extension of 2 more years - £2955</a:t>
            </a:r>
            <a:endParaRPr sz="2400" dirty="0"/>
          </a:p>
          <a:p>
            <a:pPr marL="762000" lvl="1" algn="l" rtl="0">
              <a:spcBef>
                <a:spcPts val="10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Indefinite Leave to Remain (permanent residence) after 5 yrs - £</a:t>
            </a:r>
            <a:r>
              <a:rPr lang="en-GB" sz="2400" dirty="0"/>
              <a:t>3029</a:t>
            </a:r>
            <a:endParaRPr sz="2400" dirty="0"/>
          </a:p>
          <a:p>
            <a:pPr marL="762000" lvl="1" algn="l" rtl="0">
              <a:spcBef>
                <a:spcPts val="10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Total over 5 yrs: £9858 PER PERSON, plus any expediting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9246149" cy="12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The process: Sponsor License application</a:t>
            </a:r>
            <a:endParaRPr/>
          </a:p>
        </p:txBody>
      </p:sp>
      <p:sp>
        <p:nvSpPr>
          <p:cNvPr id="228" name="Google Shape;228;p9"/>
          <p:cNvSpPr txBox="1">
            <a:spLocks noGrp="1"/>
          </p:cNvSpPr>
          <p:nvPr>
            <p:ph type="body" idx="1"/>
          </p:nvPr>
        </p:nvSpPr>
        <p:spPr>
          <a:xfrm>
            <a:off x="2589212" y="1652337"/>
            <a:ext cx="8915400" cy="497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Involves: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4 docs to demonstrate you are legally operating in the UK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2 application forms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HR procedures set up – how to monitor your sponsored workers</a:t>
            </a:r>
            <a:endParaRPr sz="2400" dirty="0"/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Policy </a:t>
            </a:r>
            <a:r>
              <a:rPr lang="en-GB" sz="2400" dirty="0" err="1">
                <a:latin typeface="Century Gothic"/>
                <a:ea typeface="Century Gothic"/>
                <a:cs typeface="Century Gothic"/>
                <a:sym typeface="Century Gothic"/>
              </a:rPr>
              <a:t>Guidances</a:t>
            </a: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 to read</a:t>
            </a:r>
            <a:endParaRPr sz="2400" dirty="0"/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Possible audit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f16c9666a_0_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3f16c9666a_0_1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dirty="0"/>
              <a:t>Steps: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/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/>
              <a:t>Apply for sponsor license</a:t>
            </a:r>
            <a:endParaRPr sz="2400" dirty="0"/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/>
              <a:t>Assign COS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/>
              <a:t>Manage the sponsorship using the above HR procedures and Policy </a:t>
            </a:r>
            <a:r>
              <a:rPr lang="en-GB" sz="2400" dirty="0" err="1"/>
              <a:t>Guidances</a:t>
            </a:r>
            <a:endParaRPr sz="2400" dirty="0"/>
          </a:p>
          <a:p>
            <a:pPr marL="3429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/>
              <a:t>If audited, it is number 3 they are questioning you 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Questions??</a:t>
            </a:r>
            <a:br>
              <a:rPr lang="en-GB"/>
            </a:br>
            <a:endParaRPr/>
          </a:p>
        </p:txBody>
      </p:sp>
      <p:pic>
        <p:nvPicPr>
          <p:cNvPr id="240" name="Google Shape;240;p10" descr="A yellow face with white gloves&#10;&#10;AI-generated content may be incorrec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9916" y="1620253"/>
            <a:ext cx="4896195" cy="492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Who I am</a:t>
            </a:r>
            <a:endParaRPr/>
          </a:p>
        </p:txBody>
      </p:sp>
      <p:sp>
        <p:nvSpPr>
          <p:cNvPr id="172" name="Google Shape;172;p2"/>
          <p:cNvSpPr txBox="1">
            <a:spLocks noGrp="1"/>
          </p:cNvSpPr>
          <p:nvPr>
            <p:ph type="body" idx="1"/>
          </p:nvPr>
        </p:nvSpPr>
        <p:spPr>
          <a:xfrm>
            <a:off x="2589200" y="1285875"/>
            <a:ext cx="89154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Immigration Advisor regulated by the government regulator ‘The Immigration Advice Authority’ </a:t>
            </a:r>
            <a:endParaRPr sz="2400" dirty="0"/>
          </a:p>
          <a:p>
            <a:pPr marL="342900"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Over 23 yrs experience – inside and out</a:t>
            </a:r>
            <a:endParaRPr sz="2400" dirty="0"/>
          </a:p>
          <a:p>
            <a:pPr marL="762000" lvl="1">
              <a:buSzPts val="2400"/>
              <a:buFont typeface="Courier New" panose="02070309020205020404" pitchFamily="49" charset="0"/>
              <a:buChar char="o"/>
            </a:pPr>
            <a:r>
              <a:rPr lang="en-GB" sz="2400" dirty="0"/>
              <a:t>Used to manage the Visa Section at the British Consulate in Chicago – had approx. 25,000 visa applications pass across my desk in 8 yrs!</a:t>
            </a:r>
            <a:endParaRPr sz="2400" dirty="0"/>
          </a:p>
          <a:p>
            <a:pPr marL="762000" lvl="1">
              <a:buSzPts val="2400"/>
              <a:buFont typeface="Courier New" panose="02070309020205020404" pitchFamily="49" charset="0"/>
              <a:buChar char="o"/>
            </a:pPr>
            <a:r>
              <a:rPr lang="en-GB" sz="2400" dirty="0"/>
              <a:t>Returned to the UK in 2009 and set up my own consultancy</a:t>
            </a:r>
            <a:endParaRPr sz="2400" dirty="0"/>
          </a:p>
          <a:p>
            <a:pPr marL="342900"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I deal with a lot of companies and charities sponsoring work visas</a:t>
            </a:r>
            <a:endParaRPr sz="2400" dirty="0"/>
          </a:p>
          <a:p>
            <a:pPr marL="342900"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Also family visas (family of British Citizens), students, visitors, and various other</a:t>
            </a:r>
            <a:endParaRPr sz="2400"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What is sponsorship?</a:t>
            </a:r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1"/>
          </p:nvPr>
        </p:nvSpPr>
        <p:spPr>
          <a:xfrm>
            <a:off x="2294025" y="1371601"/>
            <a:ext cx="9210600" cy="52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An agreement with the Home Office to share border control</a:t>
            </a:r>
            <a:endParaRPr sz="2400" dirty="0"/>
          </a:p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Three layers of a cake…</a:t>
            </a:r>
            <a:endParaRPr sz="2400"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3. Visa – the icing on </a:t>
            </a:r>
            <a:endParaRPr sz="2400" dirty="0"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    top!</a:t>
            </a:r>
            <a:endParaRPr sz="2400" dirty="0"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2. Certificate of </a:t>
            </a:r>
            <a:endParaRPr sz="2400" dirty="0"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    Sponsorship (COS)</a:t>
            </a:r>
            <a:endParaRPr sz="2400" dirty="0"/>
          </a:p>
          <a:p>
            <a:pPr marL="800100" lvl="2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1. Sponsor License</a:t>
            </a:r>
            <a:endParaRPr sz="2400" dirty="0"/>
          </a:p>
        </p:txBody>
      </p:sp>
      <p:pic>
        <p:nvPicPr>
          <p:cNvPr id="179" name="Google Shape;179;p3" descr="A chocolate cake with chocolate curls on to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203" y="2711408"/>
            <a:ext cx="3825442" cy="3913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Who can be sponsored?</a:t>
            </a:r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2589200" y="1371600"/>
            <a:ext cx="8915400" cy="4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Different types of Sponsor License:</a:t>
            </a:r>
            <a:endParaRPr sz="2400" dirty="0"/>
          </a:p>
          <a:p>
            <a:pPr marL="800100" lvl="1" indent="-3683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/>
              <a:t>Skilled Worker – regular employment</a:t>
            </a:r>
            <a:endParaRPr sz="2400" dirty="0"/>
          </a:p>
          <a:p>
            <a:pPr marL="800100" lvl="1" indent="-3683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/>
              <a:t>Charity Worker – 1 year voluntary work</a:t>
            </a:r>
            <a:endParaRPr sz="2400" dirty="0"/>
          </a:p>
          <a:p>
            <a:pPr marL="800100" lvl="1" indent="-3683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/>
              <a:t>Also Global Business Mobility, Ministers of Religion and various others</a:t>
            </a:r>
            <a:endParaRPr sz="24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374650" lvl="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For Skilled Workers:</a:t>
            </a:r>
            <a:endParaRPr sz="2400" dirty="0"/>
          </a:p>
          <a:p>
            <a:pPr marL="774700" lvl="1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/>
              <a:t>The role must be at school–leaver (Higher) level</a:t>
            </a:r>
            <a:endParaRPr sz="2400" dirty="0"/>
          </a:p>
          <a:p>
            <a:pPr marL="774700" lvl="1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/>
              <a:t>The role must pay at least the minimum salary – see next slide…</a:t>
            </a:r>
            <a:endParaRPr sz="2400" dirty="0"/>
          </a:p>
          <a:p>
            <a:pPr marL="774700" lvl="1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/>
              <a:t>English ability must be sufficient (B1 level of CEFR)</a:t>
            </a:r>
            <a:endParaRPr sz="2400" dirty="0"/>
          </a:p>
          <a:p>
            <a:pPr marL="34290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 dirty="0"/>
              <a:t>The bad….the sponsor’s fees</a:t>
            </a:r>
            <a:endParaRPr dirty="0"/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1"/>
          </p:nvPr>
        </p:nvSpPr>
        <p:spPr>
          <a:xfrm>
            <a:off x="2589200" y="1314451"/>
            <a:ext cx="89118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There are fees for you as a sponsor to pay, in addition to the salary:</a:t>
            </a:r>
            <a:endParaRPr sz="2400" dirty="0"/>
          </a:p>
          <a:p>
            <a:pPr marL="800100" lvl="1" indent="-3937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Sponsor license application fee - £574 for small companies/charities</a:t>
            </a:r>
            <a:endParaRPr sz="2400" dirty="0"/>
          </a:p>
          <a:p>
            <a:pPr marL="800100" lvl="1" indent="-3937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Fee to assign a Certificate of Sponsorship (COS) - £525 </a:t>
            </a:r>
            <a:endParaRPr sz="2400" dirty="0"/>
          </a:p>
          <a:p>
            <a:pPr marL="800100" lvl="1" indent="-3937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Immigration Skills Charge – for small companies/charities this is £364 per year of sponsorship, paid in full when assigning a COS</a:t>
            </a:r>
            <a:endParaRPr sz="24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E.g. if assigning a COS for 3 yrs initially, you will pay £1617</a:t>
            </a:r>
            <a:endParaRPr sz="2400"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f16c9666a_0_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3f16c9666a_0_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Additional fees to expedite processes, e.g. the license application, or to quickly obtain a spare COS to assign to a new worker</a:t>
            </a:r>
            <a:endParaRPr sz="2400" dirty="0"/>
          </a:p>
          <a:p>
            <a:pPr marL="685800" lvl="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/>
          </a:p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None of these costs can be passed on to a person you are sponsoring</a:t>
            </a:r>
            <a:endParaRPr sz="2400"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The bad…minimum salaries</a:t>
            </a:r>
            <a:endParaRPr/>
          </a:p>
        </p:txBody>
      </p:sp>
      <p:sp>
        <p:nvSpPr>
          <p:cNvPr id="203" name="Google Shape;203;p6"/>
          <p:cNvSpPr txBox="1">
            <a:spLocks noGrp="1"/>
          </p:cNvSpPr>
          <p:nvPr>
            <p:ph type="body" idx="1"/>
          </p:nvPr>
        </p:nvSpPr>
        <p:spPr>
          <a:xfrm>
            <a:off x="2589200" y="1343025"/>
            <a:ext cx="8915400" cy="45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Salary requirement for Skilled Workers:</a:t>
            </a:r>
            <a:endParaRPr sz="2400" dirty="0"/>
          </a:p>
          <a:p>
            <a:pPr marL="749300" lvl="1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The starting point is the 50</a:t>
            </a:r>
            <a:r>
              <a:rPr lang="en-GB" sz="2400" baseline="30000" dirty="0"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 percentile of salaries for that role in the UK e.g.</a:t>
            </a:r>
            <a:endParaRPr sz="2400" dirty="0"/>
          </a:p>
          <a:p>
            <a:pPr marL="342900" lvl="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endParaRPr sz="2400" dirty="0"/>
          </a:p>
          <a:p>
            <a:pPr marL="749300" lvl="1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n-GB" sz="2400" u="sng" dirty="0"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u="sng" dirty="0">
                <a:latin typeface="Century Gothic"/>
                <a:ea typeface="Century Gothic"/>
                <a:cs typeface="Century Gothic"/>
                <a:sym typeface="Century Gothic"/>
              </a:rPr>
              <a:t>addition</a:t>
            </a: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 there is an 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‘absolute minimum’ which in 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most circumstances will be 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£38,700</a:t>
            </a:r>
            <a:endParaRPr sz="24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 sz="24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6" descr="A white background with black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7050" y="2623915"/>
            <a:ext cx="4694950" cy="371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The good…</a:t>
            </a:r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2589200" y="1300176"/>
            <a:ext cx="8915400" cy="5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There are some exceptions to the previous minimum salaries:</a:t>
            </a:r>
            <a:endParaRPr sz="2400" dirty="0"/>
          </a:p>
          <a:p>
            <a:pPr marL="742950" lvl="1" indent="-3238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Those here on a Student Visa or Graduate Visa, switching to this Skilled Worker visa - £30,960 and 70% of the going rate for the role</a:t>
            </a:r>
            <a:endParaRPr sz="2400" dirty="0"/>
          </a:p>
          <a:p>
            <a:pPr marL="742950" lvl="1" indent="-3238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Those age 25 or under - as above</a:t>
            </a:r>
            <a:endParaRPr sz="2400" dirty="0"/>
          </a:p>
          <a:p>
            <a:pPr marL="742950" lvl="1" indent="-3238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Roles requiring a PhD – varies dependent on subject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3238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Roles that are in shortage (small list, nothing environmental per se, closest is jobs in the fishing industry)- £30,960 and full going rate for role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u="sng" dirty="0">
                <a:solidFill>
                  <a:srgbClr val="46788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https://www.gov.uk/guidance/immigration-rules/immigration-rules-appendix-immigration-salary-list</a:t>
            </a:r>
            <a:r>
              <a:rPr lang="en-GB" sz="24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/>
          </a:p>
          <a:p>
            <a:pPr marL="51435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f16c9666a_0_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3f16c9666a_0_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buSzPts val="2400"/>
              <a:buFont typeface="Arial" panose="020B0604020202020204" pitchFamily="34" charset="0"/>
              <a:buChar char="•"/>
            </a:pPr>
            <a:r>
              <a:rPr lang="en-GB" sz="2400" dirty="0"/>
              <a:t>The other good thing is that we used to have to advertise the role first, to demonstrate there was no-one in the existing UK labour market – after Brexit no longer needed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555C6E69AE84A9E4B1B108A48A380" ma:contentTypeVersion="18" ma:contentTypeDescription="Create a new document." ma:contentTypeScope="" ma:versionID="5ad1d4ea4b06bffc0aae33972febb36f">
  <xsd:schema xmlns:xsd="http://www.w3.org/2001/XMLSchema" xmlns:xs="http://www.w3.org/2001/XMLSchema" xmlns:p="http://schemas.microsoft.com/office/2006/metadata/properties" xmlns:ns2="19787e05-e8b5-4be1-8f2d-2bcb45eb79ab" xmlns:ns3="d0623fc5-08fd-4e0f-a5a5-e26fb1bb5eff" targetNamespace="http://schemas.microsoft.com/office/2006/metadata/properties" ma:root="true" ma:fieldsID="f1e0c0db98637e4be9298c66c2086e08" ns2:_="" ns3:_="">
    <xsd:import namespace="19787e05-e8b5-4be1-8f2d-2bcb45eb79ab"/>
    <xsd:import namespace="d0623fc5-08fd-4e0f-a5a5-e26fb1bb5e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87e05-e8b5-4be1-8f2d-2bcb45eb79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50f554-0614-4492-9353-d50bb0080c8a}" ma:internalName="TaxCatchAll" ma:showField="CatchAllData" ma:web="19787e05-e8b5-4be1-8f2d-2bcb45eb79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23fc5-08fd-4e0f-a5a5-e26fb1bb5e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152391-5c8c-4ecd-93af-597a4a38f1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623fc5-08fd-4e0f-a5a5-e26fb1bb5eff">
      <Terms xmlns="http://schemas.microsoft.com/office/infopath/2007/PartnerControls"/>
    </lcf76f155ced4ddcb4097134ff3c332f>
    <TaxCatchAll xmlns="19787e05-e8b5-4be1-8f2d-2bcb45eb79ab" xsi:nil="true"/>
  </documentManagement>
</p:properties>
</file>

<file path=customXml/itemProps1.xml><?xml version="1.0" encoding="utf-8"?>
<ds:datastoreItem xmlns:ds="http://schemas.openxmlformats.org/officeDocument/2006/customXml" ds:itemID="{BAB8E4A8-840F-484C-ADEF-EB0DB2E3A5D2}"/>
</file>

<file path=customXml/itemProps2.xml><?xml version="1.0" encoding="utf-8"?>
<ds:datastoreItem xmlns:ds="http://schemas.openxmlformats.org/officeDocument/2006/customXml" ds:itemID="{D2A995A5-0933-410C-B7AA-E734B055ECC3}"/>
</file>

<file path=customXml/itemProps3.xml><?xml version="1.0" encoding="utf-8"?>
<ds:datastoreItem xmlns:ds="http://schemas.openxmlformats.org/officeDocument/2006/customXml" ds:itemID="{ADB80D4B-B88F-4B41-B09B-D4E6D004F64D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741</Words>
  <Application>Microsoft Macintosh PowerPoint</Application>
  <PresentationFormat>Widescreen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Courier New</vt:lpstr>
      <vt:lpstr>Noto Sans Symbols</vt:lpstr>
      <vt:lpstr>Arial</vt:lpstr>
      <vt:lpstr>Century Gothic</vt:lpstr>
      <vt:lpstr>Wisp</vt:lpstr>
      <vt:lpstr>Sponsoring Skilled Worker  visas </vt:lpstr>
      <vt:lpstr>Who I am</vt:lpstr>
      <vt:lpstr>What is sponsorship?</vt:lpstr>
      <vt:lpstr>Who can be sponsored?</vt:lpstr>
      <vt:lpstr>The bad….the sponsor’s fees</vt:lpstr>
      <vt:lpstr>PowerPoint Presentation</vt:lpstr>
      <vt:lpstr>The bad…minimum salaries</vt:lpstr>
      <vt:lpstr>The good…</vt:lpstr>
      <vt:lpstr>PowerPoint Presentation</vt:lpstr>
      <vt:lpstr>The crazy!...visa fees</vt:lpstr>
      <vt:lpstr>The process: Sponsor License application</vt:lpstr>
      <vt:lpstr>PowerPoint Presentation</vt:lpstr>
      <vt:lpstr>Questions??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Nikki de Prey</dc:creator>
  <cp:lastModifiedBy>Nikki de Prey</cp:lastModifiedBy>
  <cp:revision>6</cp:revision>
  <dcterms:created xsi:type="dcterms:W3CDTF">2025-02-04T10:56:00Z</dcterms:created>
  <dcterms:modified xsi:type="dcterms:W3CDTF">2025-04-16T17:00:02Z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0x01010008D555C6E69AE84A9E4B1B108A48A380</vt:lpwstr>
  </property>
</Properties>
</file>