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</p:sldMasterIdLst>
  <p:notesMasterIdLst>
    <p:notesMasterId r:id="rId28"/>
  </p:notesMasterIdLst>
  <p:sldIdLst>
    <p:sldId id="306" r:id="rId6"/>
    <p:sldId id="350" r:id="rId7"/>
    <p:sldId id="351" r:id="rId8"/>
    <p:sldId id="327" r:id="rId9"/>
    <p:sldId id="340" r:id="rId10"/>
    <p:sldId id="1479" r:id="rId11"/>
    <p:sldId id="360" r:id="rId12"/>
    <p:sldId id="329" r:id="rId13"/>
    <p:sldId id="333" r:id="rId14"/>
    <p:sldId id="348" r:id="rId15"/>
    <p:sldId id="343" r:id="rId16"/>
    <p:sldId id="344" r:id="rId17"/>
    <p:sldId id="332" r:id="rId18"/>
    <p:sldId id="345" r:id="rId19"/>
    <p:sldId id="331" r:id="rId20"/>
    <p:sldId id="334" r:id="rId21"/>
    <p:sldId id="335" r:id="rId22"/>
    <p:sldId id="336" r:id="rId23"/>
    <p:sldId id="347" r:id="rId24"/>
    <p:sldId id="337" r:id="rId25"/>
    <p:sldId id="316" r:id="rId26"/>
    <p:sldId id="26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D02"/>
    <a:srgbClr val="FF6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17D5D-B7F6-4F48-AF6B-B91958472A0E}" v="1089" dt="2025-04-03T15:32:03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47" autoAdjust="0"/>
  </p:normalViewPr>
  <p:slideViewPr>
    <p:cSldViewPr snapToGrid="0">
      <p:cViewPr varScale="1">
        <p:scale>
          <a:sx n="88" d="100"/>
          <a:sy n="88" d="100"/>
        </p:scale>
        <p:origin x="22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 Telford" userId="4bc7cd3c-853e-4f2a-b41f-e09d091e2651" providerId="ADAL" clId="{7CA17D5D-B7F6-4F48-AF6B-B91958472A0E}"/>
    <pc:docChg chg="custSel addSld delSld modSld sldOrd">
      <pc:chgData name="Cat Telford" userId="4bc7cd3c-853e-4f2a-b41f-e09d091e2651" providerId="ADAL" clId="{7CA17D5D-B7F6-4F48-AF6B-B91958472A0E}" dt="2025-04-14T11:35:18.217" v="1704" actId="20577"/>
      <pc:docMkLst>
        <pc:docMk/>
      </pc:docMkLst>
      <pc:sldChg chg="addSp modSp mod modAnim">
        <pc:chgData name="Cat Telford" userId="4bc7cd3c-853e-4f2a-b41f-e09d091e2651" providerId="ADAL" clId="{7CA17D5D-B7F6-4F48-AF6B-B91958472A0E}" dt="2025-04-03T15:31:33.680" v="1695" actId="20577"/>
        <pc:sldMkLst>
          <pc:docMk/>
          <pc:sldMk cId="1474518103" sldId="316"/>
        </pc:sldMkLst>
        <pc:spChg chg="mod">
          <ac:chgData name="Cat Telford" userId="4bc7cd3c-853e-4f2a-b41f-e09d091e2651" providerId="ADAL" clId="{7CA17D5D-B7F6-4F48-AF6B-B91958472A0E}" dt="2025-04-03T15:28:25.098" v="1010" actId="20577"/>
          <ac:spMkLst>
            <pc:docMk/>
            <pc:sldMk cId="1474518103" sldId="316"/>
            <ac:spMk id="2" creationId="{0A6E0D53-ACFF-56D5-1847-7B7F005BF73F}"/>
          </ac:spMkLst>
        </pc:spChg>
        <pc:spChg chg="add mod">
          <ac:chgData name="Cat Telford" userId="4bc7cd3c-853e-4f2a-b41f-e09d091e2651" providerId="ADAL" clId="{7CA17D5D-B7F6-4F48-AF6B-B91958472A0E}" dt="2025-04-03T15:31:33.680" v="1695" actId="20577"/>
          <ac:spMkLst>
            <pc:docMk/>
            <pc:sldMk cId="1474518103" sldId="316"/>
            <ac:spMk id="3" creationId="{E419B80C-275E-4CF8-C14E-4F5620D83D81}"/>
          </ac:spMkLst>
        </pc:spChg>
        <pc:spChg chg="mod">
          <ac:chgData name="Cat Telford" userId="4bc7cd3c-853e-4f2a-b41f-e09d091e2651" providerId="ADAL" clId="{7CA17D5D-B7F6-4F48-AF6B-B91958472A0E}" dt="2025-04-03T15:29:02.533" v="1176" actId="20577"/>
          <ac:spMkLst>
            <pc:docMk/>
            <pc:sldMk cId="1474518103" sldId="316"/>
            <ac:spMk id="7" creationId="{4288E89B-E039-F04E-1C6A-F8075C8B2791}"/>
          </ac:spMkLst>
        </pc:spChg>
        <pc:spChg chg="mod">
          <ac:chgData name="Cat Telford" userId="4bc7cd3c-853e-4f2a-b41f-e09d091e2651" providerId="ADAL" clId="{7CA17D5D-B7F6-4F48-AF6B-B91958472A0E}" dt="2025-04-03T15:30:06.588" v="1324" actId="20577"/>
          <ac:spMkLst>
            <pc:docMk/>
            <pc:sldMk cId="1474518103" sldId="316"/>
            <ac:spMk id="8" creationId="{A96ED822-E214-C838-29D9-3096ED1ECCCC}"/>
          </ac:spMkLst>
        </pc:spChg>
        <pc:spChg chg="mod">
          <ac:chgData name="Cat Telford" userId="4bc7cd3c-853e-4f2a-b41f-e09d091e2651" providerId="ADAL" clId="{7CA17D5D-B7F6-4F48-AF6B-B91958472A0E}" dt="2025-04-03T15:29:34.061" v="1225" actId="20577"/>
          <ac:spMkLst>
            <pc:docMk/>
            <pc:sldMk cId="1474518103" sldId="316"/>
            <ac:spMk id="9" creationId="{8FEEA1FA-C460-02AD-18E5-46C4D9B2E02B}"/>
          </ac:spMkLst>
        </pc:spChg>
      </pc:sldChg>
      <pc:sldChg chg="modSp mod">
        <pc:chgData name="Cat Telford" userId="4bc7cd3c-853e-4f2a-b41f-e09d091e2651" providerId="ADAL" clId="{7CA17D5D-B7F6-4F48-AF6B-B91958472A0E}" dt="2025-04-14T11:35:18.217" v="1704" actId="20577"/>
        <pc:sldMkLst>
          <pc:docMk/>
          <pc:sldMk cId="2649612687" sldId="327"/>
        </pc:sldMkLst>
        <pc:spChg chg="mod">
          <ac:chgData name="Cat Telford" userId="4bc7cd3c-853e-4f2a-b41f-e09d091e2651" providerId="ADAL" clId="{7CA17D5D-B7F6-4F48-AF6B-B91958472A0E}" dt="2025-04-14T11:35:18.217" v="1704" actId="20577"/>
          <ac:spMkLst>
            <pc:docMk/>
            <pc:sldMk cId="2649612687" sldId="327"/>
            <ac:spMk id="2" creationId="{7463865B-58BC-B598-C7ED-28D493A9657F}"/>
          </ac:spMkLst>
        </pc:spChg>
        <pc:spChg chg="mod">
          <ac:chgData name="Cat Telford" userId="4bc7cd3c-853e-4f2a-b41f-e09d091e2651" providerId="ADAL" clId="{7CA17D5D-B7F6-4F48-AF6B-B91958472A0E}" dt="2025-04-03T09:06:20.523" v="230" actId="20577"/>
          <ac:spMkLst>
            <pc:docMk/>
            <pc:sldMk cId="2649612687" sldId="327"/>
            <ac:spMk id="3" creationId="{A32DBE3C-534D-257E-C2A4-6A0638C49AC1}"/>
          </ac:spMkLst>
        </pc:spChg>
      </pc:sldChg>
      <pc:sldChg chg="modSp mod">
        <pc:chgData name="Cat Telford" userId="4bc7cd3c-853e-4f2a-b41f-e09d091e2651" providerId="ADAL" clId="{7CA17D5D-B7F6-4F48-AF6B-B91958472A0E}" dt="2025-04-03T09:34:58.243" v="342" actId="20577"/>
        <pc:sldMkLst>
          <pc:docMk/>
          <pc:sldMk cId="2970100655" sldId="329"/>
        </pc:sldMkLst>
        <pc:spChg chg="mod">
          <ac:chgData name="Cat Telford" userId="4bc7cd3c-853e-4f2a-b41f-e09d091e2651" providerId="ADAL" clId="{7CA17D5D-B7F6-4F48-AF6B-B91958472A0E}" dt="2025-04-03T09:34:58.243" v="342" actId="20577"/>
          <ac:spMkLst>
            <pc:docMk/>
            <pc:sldMk cId="2970100655" sldId="329"/>
            <ac:spMk id="3" creationId="{A32DBE3C-534D-257E-C2A4-6A0638C49AC1}"/>
          </ac:spMkLst>
        </pc:spChg>
      </pc:sldChg>
      <pc:sldChg chg="modSp mod">
        <pc:chgData name="Cat Telford" userId="4bc7cd3c-853e-4f2a-b41f-e09d091e2651" providerId="ADAL" clId="{7CA17D5D-B7F6-4F48-AF6B-B91958472A0E}" dt="2025-04-03T15:07:09.397" v="402" actId="20577"/>
        <pc:sldMkLst>
          <pc:docMk/>
          <pc:sldMk cId="4248727018" sldId="332"/>
        </pc:sldMkLst>
        <pc:spChg chg="mod">
          <ac:chgData name="Cat Telford" userId="4bc7cd3c-853e-4f2a-b41f-e09d091e2651" providerId="ADAL" clId="{7CA17D5D-B7F6-4F48-AF6B-B91958472A0E}" dt="2025-04-03T15:07:09.397" v="402" actId="20577"/>
          <ac:spMkLst>
            <pc:docMk/>
            <pc:sldMk cId="4248727018" sldId="332"/>
            <ac:spMk id="3" creationId="{A32DBE3C-534D-257E-C2A4-6A0638C49AC1}"/>
          </ac:spMkLst>
        </pc:spChg>
      </pc:sldChg>
      <pc:sldChg chg="modSp mod">
        <pc:chgData name="Cat Telford" userId="4bc7cd3c-853e-4f2a-b41f-e09d091e2651" providerId="ADAL" clId="{7CA17D5D-B7F6-4F48-AF6B-B91958472A0E}" dt="2025-04-03T09:35:14.593" v="360" actId="20577"/>
        <pc:sldMkLst>
          <pc:docMk/>
          <pc:sldMk cId="3192592764" sldId="333"/>
        </pc:sldMkLst>
        <pc:spChg chg="mod">
          <ac:chgData name="Cat Telford" userId="4bc7cd3c-853e-4f2a-b41f-e09d091e2651" providerId="ADAL" clId="{7CA17D5D-B7F6-4F48-AF6B-B91958472A0E}" dt="2025-04-03T09:35:14.593" v="360" actId="20577"/>
          <ac:spMkLst>
            <pc:docMk/>
            <pc:sldMk cId="3192592764" sldId="333"/>
            <ac:spMk id="3" creationId="{A32DBE3C-534D-257E-C2A4-6A0638C49AC1}"/>
          </ac:spMkLst>
        </pc:spChg>
      </pc:sldChg>
      <pc:sldChg chg="modSp mod">
        <pc:chgData name="Cat Telford" userId="4bc7cd3c-853e-4f2a-b41f-e09d091e2651" providerId="ADAL" clId="{7CA17D5D-B7F6-4F48-AF6B-B91958472A0E}" dt="2025-04-03T15:10:13.748" v="614" actId="20577"/>
        <pc:sldMkLst>
          <pc:docMk/>
          <pc:sldMk cId="1452070334" sldId="335"/>
        </pc:sldMkLst>
        <pc:spChg chg="mod">
          <ac:chgData name="Cat Telford" userId="4bc7cd3c-853e-4f2a-b41f-e09d091e2651" providerId="ADAL" clId="{7CA17D5D-B7F6-4F48-AF6B-B91958472A0E}" dt="2025-04-03T15:09:18.323" v="499" actId="20577"/>
          <ac:spMkLst>
            <pc:docMk/>
            <pc:sldMk cId="1452070334" sldId="335"/>
            <ac:spMk id="5" creationId="{2A851859-36C9-50D6-7846-80C7CDBC22EC}"/>
          </ac:spMkLst>
        </pc:spChg>
        <pc:spChg chg="mod">
          <ac:chgData name="Cat Telford" userId="4bc7cd3c-853e-4f2a-b41f-e09d091e2651" providerId="ADAL" clId="{7CA17D5D-B7F6-4F48-AF6B-B91958472A0E}" dt="2025-04-03T15:10:13.748" v="614" actId="20577"/>
          <ac:spMkLst>
            <pc:docMk/>
            <pc:sldMk cId="1452070334" sldId="335"/>
            <ac:spMk id="6" creationId="{41F63130-DA8C-AC03-68FF-455481083439}"/>
          </ac:spMkLst>
        </pc:spChg>
      </pc:sldChg>
      <pc:sldChg chg="delSp modSp mod delAnim modAnim">
        <pc:chgData name="Cat Telford" userId="4bc7cd3c-853e-4f2a-b41f-e09d091e2651" providerId="ADAL" clId="{7CA17D5D-B7F6-4F48-AF6B-B91958472A0E}" dt="2025-04-03T15:32:03.745" v="1698"/>
        <pc:sldMkLst>
          <pc:docMk/>
          <pc:sldMk cId="3943045966" sldId="337"/>
        </pc:sldMkLst>
        <pc:spChg chg="mod">
          <ac:chgData name="Cat Telford" userId="4bc7cd3c-853e-4f2a-b41f-e09d091e2651" providerId="ADAL" clId="{7CA17D5D-B7F6-4F48-AF6B-B91958472A0E}" dt="2025-04-03T15:14:22.089" v="963" actId="1076"/>
          <ac:spMkLst>
            <pc:docMk/>
            <pc:sldMk cId="3943045966" sldId="337"/>
            <ac:spMk id="4" creationId="{373D1B24-6627-9E70-AEE2-1492B49BD74E}"/>
          </ac:spMkLst>
        </pc:spChg>
        <pc:spChg chg="mod">
          <ac:chgData name="Cat Telford" userId="4bc7cd3c-853e-4f2a-b41f-e09d091e2651" providerId="ADAL" clId="{7CA17D5D-B7F6-4F48-AF6B-B91958472A0E}" dt="2025-04-03T15:14:32.341" v="965" actId="1076"/>
          <ac:spMkLst>
            <pc:docMk/>
            <pc:sldMk cId="3943045966" sldId="337"/>
            <ac:spMk id="7" creationId="{4288E89B-E039-F04E-1C6A-F8075C8B2791}"/>
          </ac:spMkLst>
        </pc:spChg>
        <pc:spChg chg="mod">
          <ac:chgData name="Cat Telford" userId="4bc7cd3c-853e-4f2a-b41f-e09d091e2651" providerId="ADAL" clId="{7CA17D5D-B7F6-4F48-AF6B-B91958472A0E}" dt="2025-04-03T15:14:11.392" v="961" actId="1076"/>
          <ac:spMkLst>
            <pc:docMk/>
            <pc:sldMk cId="3943045966" sldId="337"/>
            <ac:spMk id="8" creationId="{A96ED822-E214-C838-29D9-3096ED1ECCCC}"/>
          </ac:spMkLst>
        </pc:spChg>
        <pc:spChg chg="mod">
          <ac:chgData name="Cat Telford" userId="4bc7cd3c-853e-4f2a-b41f-e09d091e2651" providerId="ADAL" clId="{7CA17D5D-B7F6-4F48-AF6B-B91958472A0E}" dt="2025-04-03T15:14:15.916" v="962" actId="1076"/>
          <ac:spMkLst>
            <pc:docMk/>
            <pc:sldMk cId="3943045966" sldId="337"/>
            <ac:spMk id="9" creationId="{8FEEA1FA-C460-02AD-18E5-46C4D9B2E02B}"/>
          </ac:spMkLst>
        </pc:spChg>
        <pc:spChg chg="mod">
          <ac:chgData name="Cat Telford" userId="4bc7cd3c-853e-4f2a-b41f-e09d091e2651" providerId="ADAL" clId="{7CA17D5D-B7F6-4F48-AF6B-B91958472A0E}" dt="2025-04-03T15:14:26.008" v="964" actId="1076"/>
          <ac:spMkLst>
            <pc:docMk/>
            <pc:sldMk cId="3943045966" sldId="337"/>
            <ac:spMk id="10" creationId="{B01F86CB-DEDD-35FD-FD94-991107557341}"/>
          </ac:spMkLst>
        </pc:spChg>
      </pc:sldChg>
      <pc:sldChg chg="add">
        <pc:chgData name="Cat Telford" userId="4bc7cd3c-853e-4f2a-b41f-e09d091e2651" providerId="ADAL" clId="{7CA17D5D-B7F6-4F48-AF6B-B91958472A0E}" dt="2025-04-03T09:07:24.643" v="246"/>
        <pc:sldMkLst>
          <pc:docMk/>
          <pc:sldMk cId="2123021078" sldId="340"/>
        </pc:sldMkLst>
      </pc:sldChg>
      <pc:sldChg chg="del">
        <pc:chgData name="Cat Telford" userId="4bc7cd3c-853e-4f2a-b41f-e09d091e2651" providerId="ADAL" clId="{7CA17D5D-B7F6-4F48-AF6B-B91958472A0E}" dt="2025-04-03T15:14:41.727" v="966" actId="2696"/>
        <pc:sldMkLst>
          <pc:docMk/>
          <pc:sldMk cId="3777465647" sldId="341"/>
        </pc:sldMkLst>
      </pc:sldChg>
      <pc:sldChg chg="ord">
        <pc:chgData name="Cat Telford" userId="4bc7cd3c-853e-4f2a-b41f-e09d091e2651" providerId="ADAL" clId="{7CA17D5D-B7F6-4F48-AF6B-B91958472A0E}" dt="2025-04-03T15:06:53.586" v="390"/>
        <pc:sldMkLst>
          <pc:docMk/>
          <pc:sldMk cId="133301920" sldId="343"/>
        </pc:sldMkLst>
      </pc:sldChg>
      <pc:sldChg chg="add del">
        <pc:chgData name="Cat Telford" userId="4bc7cd3c-853e-4f2a-b41f-e09d091e2651" providerId="ADAL" clId="{7CA17D5D-B7F6-4F48-AF6B-B91958472A0E}" dt="2025-04-03T09:36:03.796" v="362"/>
        <pc:sldMkLst>
          <pc:docMk/>
          <pc:sldMk cId="148090599" sldId="344"/>
        </pc:sldMkLst>
      </pc:sldChg>
      <pc:sldChg chg="modSp mod">
        <pc:chgData name="Cat Telford" userId="4bc7cd3c-853e-4f2a-b41f-e09d091e2651" providerId="ADAL" clId="{7CA17D5D-B7F6-4F48-AF6B-B91958472A0E}" dt="2025-04-03T15:07:34.790" v="456" actId="20577"/>
        <pc:sldMkLst>
          <pc:docMk/>
          <pc:sldMk cId="67997522" sldId="345"/>
        </pc:sldMkLst>
        <pc:spChg chg="mod">
          <ac:chgData name="Cat Telford" userId="4bc7cd3c-853e-4f2a-b41f-e09d091e2651" providerId="ADAL" clId="{7CA17D5D-B7F6-4F48-AF6B-B91958472A0E}" dt="2025-04-03T15:07:34.790" v="456" actId="20577"/>
          <ac:spMkLst>
            <pc:docMk/>
            <pc:sldMk cId="67997522" sldId="345"/>
            <ac:spMk id="3" creationId="{A32DBE3C-534D-257E-C2A4-6A0638C49AC1}"/>
          </ac:spMkLst>
        </pc:spChg>
      </pc:sldChg>
      <pc:sldChg chg="ord">
        <pc:chgData name="Cat Telford" userId="4bc7cd3c-853e-4f2a-b41f-e09d091e2651" providerId="ADAL" clId="{7CA17D5D-B7F6-4F48-AF6B-B91958472A0E}" dt="2025-04-03T15:14:53.096" v="968"/>
        <pc:sldMkLst>
          <pc:docMk/>
          <pc:sldMk cId="3911528198" sldId="347"/>
        </pc:sldMkLst>
      </pc:sldChg>
      <pc:sldChg chg="add">
        <pc:chgData name="Cat Telford" userId="4bc7cd3c-853e-4f2a-b41f-e09d091e2651" providerId="ADAL" clId="{7CA17D5D-B7F6-4F48-AF6B-B91958472A0E}" dt="2025-04-03T08:55:49.510" v="0"/>
        <pc:sldMkLst>
          <pc:docMk/>
          <pc:sldMk cId="1546728249" sldId="350"/>
        </pc:sldMkLst>
      </pc:sldChg>
      <pc:sldChg chg="modSp add mod">
        <pc:chgData name="Cat Telford" userId="4bc7cd3c-853e-4f2a-b41f-e09d091e2651" providerId="ADAL" clId="{7CA17D5D-B7F6-4F48-AF6B-B91958472A0E}" dt="2025-04-03T08:56:24.360" v="67" actId="20577"/>
        <pc:sldMkLst>
          <pc:docMk/>
          <pc:sldMk cId="3298100226" sldId="351"/>
        </pc:sldMkLst>
        <pc:spChg chg="mod">
          <ac:chgData name="Cat Telford" userId="4bc7cd3c-853e-4f2a-b41f-e09d091e2651" providerId="ADAL" clId="{7CA17D5D-B7F6-4F48-AF6B-B91958472A0E}" dt="2025-04-03T08:56:24.360" v="67" actId="20577"/>
          <ac:spMkLst>
            <pc:docMk/>
            <pc:sldMk cId="3298100226" sldId="351"/>
            <ac:spMk id="11" creationId="{ED451660-E549-393A-2D2F-719647CDDA45}"/>
          </ac:spMkLst>
        </pc:spChg>
      </pc:sldChg>
      <pc:sldChg chg="modSp add">
        <pc:chgData name="Cat Telford" userId="4bc7cd3c-853e-4f2a-b41f-e09d091e2651" providerId="ADAL" clId="{7CA17D5D-B7F6-4F48-AF6B-B91958472A0E}" dt="2025-04-03T09:34:24.402" v="302" actId="20577"/>
        <pc:sldMkLst>
          <pc:docMk/>
          <pc:sldMk cId="3363552204" sldId="360"/>
        </pc:sldMkLst>
        <pc:spChg chg="mod">
          <ac:chgData name="Cat Telford" userId="4bc7cd3c-853e-4f2a-b41f-e09d091e2651" providerId="ADAL" clId="{7CA17D5D-B7F6-4F48-AF6B-B91958472A0E}" dt="2025-04-03T09:34:24.402" v="302" actId="20577"/>
          <ac:spMkLst>
            <pc:docMk/>
            <pc:sldMk cId="3363552204" sldId="360"/>
            <ac:spMk id="5" creationId="{0F92817B-46DC-9DE8-F865-633FAED8A675}"/>
          </ac:spMkLst>
        </pc:spChg>
      </pc:sldChg>
      <pc:sldChg chg="add">
        <pc:chgData name="Cat Telford" userId="4bc7cd3c-853e-4f2a-b41f-e09d091e2651" providerId="ADAL" clId="{7CA17D5D-B7F6-4F48-AF6B-B91958472A0E}" dt="2025-04-03T09:07:24.643" v="246"/>
        <pc:sldMkLst>
          <pc:docMk/>
          <pc:sldMk cId="4279392759" sldId="147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91803-BCCB-4406-99D5-381FFFF0EC79}" type="doc">
      <dgm:prSet loTypeId="urn:microsoft.com/office/officeart/2005/8/layout/cycle4" loCatId="cycle" qsTypeId="urn:microsoft.com/office/officeart/2005/8/quickstyle/simple4" qsCatId="simple" csTypeId="urn:microsoft.com/office/officeart/2005/8/colors/colorful3" csCatId="colorful" phldr="1"/>
      <dgm:spPr/>
    </dgm:pt>
    <dgm:pt modelId="{5EFABE46-AE0B-4D5D-B736-13C1602039C4}">
      <dgm:prSet phldrT="[Text]" custT="1"/>
      <dgm:spPr/>
      <dgm:t>
        <a:bodyPr/>
        <a:lstStyle/>
        <a:p>
          <a:r>
            <a:rPr lang="en-GB" sz="2000">
              <a:latin typeface="Soleil" panose="02000503030000020004" pitchFamily="50" charset="0"/>
            </a:rPr>
            <a:t>Self</a:t>
          </a:r>
        </a:p>
      </dgm:t>
    </dgm:pt>
    <dgm:pt modelId="{482DC460-DF8F-41A8-8606-B5590929A9BF}" type="parTrans" cxnId="{CDD8E632-5641-4278-B1AC-292485DFD1B1}">
      <dgm:prSet/>
      <dgm:spPr/>
      <dgm:t>
        <a:bodyPr/>
        <a:lstStyle/>
        <a:p>
          <a:endParaRPr lang="en-GB"/>
        </a:p>
      </dgm:t>
    </dgm:pt>
    <dgm:pt modelId="{687F14A9-A3F1-47BA-B890-C740D6AFDF36}" type="sibTrans" cxnId="{CDD8E632-5641-4278-B1AC-292485DFD1B1}">
      <dgm:prSet/>
      <dgm:spPr/>
      <dgm:t>
        <a:bodyPr/>
        <a:lstStyle/>
        <a:p>
          <a:endParaRPr lang="en-GB"/>
        </a:p>
      </dgm:t>
    </dgm:pt>
    <dgm:pt modelId="{11AB9BB8-8CFC-4985-B7C4-D1EF945EDFC4}">
      <dgm:prSet phldrT="[Text]" custT="1"/>
      <dgm:spPr/>
      <dgm:t>
        <a:bodyPr/>
        <a:lstStyle/>
        <a:p>
          <a:pPr algn="l"/>
          <a:r>
            <a:rPr lang="en-GB" sz="2000" dirty="0">
              <a:latin typeface="Soleil" panose="02000503030000020004" pitchFamily="50" charset="0"/>
            </a:rPr>
            <a:t>Relation-al</a:t>
          </a:r>
        </a:p>
      </dgm:t>
    </dgm:pt>
    <dgm:pt modelId="{D82DB9D6-C4CE-4D18-9633-7C84AE9069AD}" type="parTrans" cxnId="{63DD613E-A134-4B67-B6D6-13CD3D88FBBB}">
      <dgm:prSet/>
      <dgm:spPr/>
      <dgm:t>
        <a:bodyPr/>
        <a:lstStyle/>
        <a:p>
          <a:endParaRPr lang="en-GB"/>
        </a:p>
      </dgm:t>
    </dgm:pt>
    <dgm:pt modelId="{455A25A1-AF8C-42CE-AC3A-8606DD59E427}" type="sibTrans" cxnId="{63DD613E-A134-4B67-B6D6-13CD3D88FBBB}">
      <dgm:prSet/>
      <dgm:spPr/>
      <dgm:t>
        <a:bodyPr/>
        <a:lstStyle/>
        <a:p>
          <a:endParaRPr lang="en-GB"/>
        </a:p>
      </dgm:t>
    </dgm:pt>
    <dgm:pt modelId="{E9B19090-7A06-45BC-A971-A8D3339F447C}">
      <dgm:prSet phldrT="[Text]" custT="1"/>
      <dgm:spPr/>
      <dgm:t>
        <a:bodyPr/>
        <a:lstStyle/>
        <a:p>
          <a:r>
            <a:rPr lang="en-GB" sz="2000">
              <a:latin typeface="Soleil" panose="02000503030000020004" pitchFamily="50" charset="0"/>
            </a:rPr>
            <a:t>Allyship</a:t>
          </a:r>
        </a:p>
      </dgm:t>
    </dgm:pt>
    <dgm:pt modelId="{C1DFC8B2-235C-420E-8F7E-57A09BA54FAC}" type="parTrans" cxnId="{740E5AAF-722C-4263-8640-4FB2645DF029}">
      <dgm:prSet/>
      <dgm:spPr/>
      <dgm:t>
        <a:bodyPr/>
        <a:lstStyle/>
        <a:p>
          <a:endParaRPr lang="en-GB"/>
        </a:p>
      </dgm:t>
    </dgm:pt>
    <dgm:pt modelId="{67C876CD-00AF-41C8-B26C-BE5C3728FF92}" type="sibTrans" cxnId="{740E5AAF-722C-4263-8640-4FB2645DF029}">
      <dgm:prSet/>
      <dgm:spPr/>
      <dgm:t>
        <a:bodyPr/>
        <a:lstStyle/>
        <a:p>
          <a:endParaRPr lang="en-GB"/>
        </a:p>
      </dgm:t>
    </dgm:pt>
    <dgm:pt modelId="{C127D5A1-41C5-4D19-A844-3F56FB70DE7E}">
      <dgm:prSet phldrT="[Text]" custT="1"/>
      <dgm:spPr/>
      <dgm:t>
        <a:bodyPr/>
        <a:lstStyle/>
        <a:p>
          <a:r>
            <a:rPr lang="en-GB" sz="2000">
              <a:latin typeface="Soleil" panose="02000503030000020004" pitchFamily="50" charset="0"/>
            </a:rPr>
            <a:t>Environ-</a:t>
          </a:r>
          <a:r>
            <a:rPr lang="en-GB" sz="2000" err="1">
              <a:latin typeface="Soleil" panose="02000503030000020004" pitchFamily="50" charset="0"/>
            </a:rPr>
            <a:t>ment</a:t>
          </a:r>
          <a:endParaRPr lang="en-GB" sz="2000">
            <a:latin typeface="Soleil" panose="02000503030000020004" pitchFamily="50" charset="0"/>
          </a:endParaRPr>
        </a:p>
      </dgm:t>
    </dgm:pt>
    <dgm:pt modelId="{ACF562CF-1EF2-4F5B-B56E-D0391A6EE15C}" type="parTrans" cxnId="{4A2BF87E-A95B-488C-BA37-D2E6BCD2DEBF}">
      <dgm:prSet/>
      <dgm:spPr/>
      <dgm:t>
        <a:bodyPr/>
        <a:lstStyle/>
        <a:p>
          <a:endParaRPr lang="en-GB"/>
        </a:p>
      </dgm:t>
    </dgm:pt>
    <dgm:pt modelId="{8F118F35-23B1-4F80-AA31-4D08FFCD412A}" type="sibTrans" cxnId="{4A2BF87E-A95B-488C-BA37-D2E6BCD2DEBF}">
      <dgm:prSet/>
      <dgm:spPr/>
      <dgm:t>
        <a:bodyPr/>
        <a:lstStyle/>
        <a:p>
          <a:endParaRPr lang="en-GB"/>
        </a:p>
      </dgm:t>
    </dgm:pt>
    <dgm:pt modelId="{73729984-C303-4A85-BE14-9784B2FD018D}">
      <dgm:prSet phldrT="[Text]" custT="1"/>
      <dgm:spPr>
        <a:ln w="38100">
          <a:solidFill>
            <a:srgbClr val="CF007D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Mentoring</a:t>
          </a:r>
        </a:p>
      </dgm:t>
    </dgm:pt>
    <dgm:pt modelId="{819E1283-4B92-4617-A646-DBE8E4DFBD0C}" type="parTrans" cxnId="{4E018A66-E9F2-40E9-BB40-D09E503F88A5}">
      <dgm:prSet/>
      <dgm:spPr/>
      <dgm:t>
        <a:bodyPr/>
        <a:lstStyle/>
        <a:p>
          <a:endParaRPr lang="en-GB"/>
        </a:p>
      </dgm:t>
    </dgm:pt>
    <dgm:pt modelId="{5505EF7E-EE1B-436D-A834-0CFA40DB15CF}" type="sibTrans" cxnId="{4E018A66-E9F2-40E9-BB40-D09E503F88A5}">
      <dgm:prSet/>
      <dgm:spPr/>
      <dgm:t>
        <a:bodyPr/>
        <a:lstStyle/>
        <a:p>
          <a:endParaRPr lang="en-GB"/>
        </a:p>
      </dgm:t>
    </dgm:pt>
    <dgm:pt modelId="{B7640D19-74C3-4596-B260-C15CA45B2B01}">
      <dgm:prSet custT="1"/>
      <dgm:spPr>
        <a:ln w="38100">
          <a:solidFill>
            <a:srgbClr val="CF007D"/>
          </a:solidFill>
        </a:ln>
      </dgm:spPr>
      <dgm:t>
        <a:bodyPr/>
        <a:lstStyle/>
        <a:p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Support networks</a:t>
          </a:r>
        </a:p>
      </dgm:t>
    </dgm:pt>
    <dgm:pt modelId="{F9AB01B4-0F5F-4C17-B454-50251C996D2A}" type="parTrans" cxnId="{5F800127-D871-41E9-89C7-52F625345519}">
      <dgm:prSet/>
      <dgm:spPr/>
      <dgm:t>
        <a:bodyPr/>
        <a:lstStyle/>
        <a:p>
          <a:endParaRPr lang="en-GB"/>
        </a:p>
      </dgm:t>
    </dgm:pt>
    <dgm:pt modelId="{A184C947-5E18-418D-AB33-944079FB0373}" type="sibTrans" cxnId="{5F800127-D871-41E9-89C7-52F625345519}">
      <dgm:prSet/>
      <dgm:spPr/>
      <dgm:t>
        <a:bodyPr/>
        <a:lstStyle/>
        <a:p>
          <a:endParaRPr lang="en-GB"/>
        </a:p>
      </dgm:t>
    </dgm:pt>
    <dgm:pt modelId="{8E7EA5BD-5EC6-4C0A-BA01-C83CECE7236D}">
      <dgm:prSet phldrT="[Text]" custT="1"/>
      <dgm:spPr>
        <a:ln w="38100">
          <a:solidFill>
            <a:schemeClr val="tx1"/>
          </a:solidFill>
        </a:ln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 a 2</a:t>
          </a:r>
          <a:r>
            <a:rPr lang="en-GB" sz="1400" b="1" baseline="30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pair of eyes</a:t>
          </a:r>
        </a:p>
      </dgm:t>
    </dgm:pt>
    <dgm:pt modelId="{5D8FB944-9CF6-47B0-B00B-4E167F9A57CB}" type="parTrans" cxnId="{86CD291F-D205-4551-8154-534A3963AB13}">
      <dgm:prSet/>
      <dgm:spPr/>
      <dgm:t>
        <a:bodyPr/>
        <a:lstStyle/>
        <a:p>
          <a:endParaRPr lang="en-GB"/>
        </a:p>
      </dgm:t>
    </dgm:pt>
    <dgm:pt modelId="{73D29C78-41DD-4C5C-98F9-F40B65D37E23}" type="sibTrans" cxnId="{86CD291F-D205-4551-8154-534A3963AB13}">
      <dgm:prSet/>
      <dgm:spPr/>
      <dgm:t>
        <a:bodyPr/>
        <a:lstStyle/>
        <a:p>
          <a:endParaRPr lang="en-GB"/>
        </a:p>
      </dgm:t>
    </dgm:pt>
    <dgm:pt modelId="{ED5CC1A2-9AE7-4775-9C9F-2BA88B8DABEF}">
      <dgm:prSet custT="1"/>
      <dgm:spPr>
        <a:ln w="38100">
          <a:solidFill>
            <a:schemeClr val="tx1"/>
          </a:solidFill>
        </a:ln>
      </dgm:spPr>
      <dgm:t>
        <a:bodyPr/>
        <a:lstStyle/>
        <a:p>
          <a:pPr algn="l"/>
          <a:r>
            <a: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Challenge occurrences of MIs </a:t>
          </a:r>
        </a:p>
      </dgm:t>
    </dgm:pt>
    <dgm:pt modelId="{967012FE-F6A6-4E84-AA3D-24A0D585270B}" type="parTrans" cxnId="{99601459-ADE7-435A-9B07-552071738C10}">
      <dgm:prSet/>
      <dgm:spPr/>
      <dgm:t>
        <a:bodyPr/>
        <a:lstStyle/>
        <a:p>
          <a:endParaRPr lang="en-GB"/>
        </a:p>
      </dgm:t>
    </dgm:pt>
    <dgm:pt modelId="{9A47703D-9B91-46BF-87C7-74362EF6FC96}" type="sibTrans" cxnId="{99601459-ADE7-435A-9B07-552071738C10}">
      <dgm:prSet/>
      <dgm:spPr/>
      <dgm:t>
        <a:bodyPr/>
        <a:lstStyle/>
        <a:p>
          <a:endParaRPr lang="en-GB"/>
        </a:p>
      </dgm:t>
    </dgm:pt>
    <dgm:pt modelId="{13B067DF-FAA8-49B8-B13B-C5A88972F270}">
      <dgm:prSet custT="1"/>
      <dgm:spPr>
        <a:ln w="38100">
          <a:solidFill>
            <a:schemeClr val="tx1"/>
          </a:solidFill>
        </a:ln>
      </dgm:spPr>
      <dgm:t>
        <a:bodyPr/>
        <a:lstStyle/>
        <a:p>
          <a:pPr algn="l"/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Empathise and empower to support others</a:t>
          </a:r>
        </a:p>
      </dgm:t>
    </dgm:pt>
    <dgm:pt modelId="{CA1984F3-8BB2-4B07-B908-DA605739EFF8}" type="parTrans" cxnId="{05B82938-6192-4376-8C6D-97EC3B6D1FD2}">
      <dgm:prSet/>
      <dgm:spPr/>
      <dgm:t>
        <a:bodyPr/>
        <a:lstStyle/>
        <a:p>
          <a:endParaRPr lang="en-GB"/>
        </a:p>
      </dgm:t>
    </dgm:pt>
    <dgm:pt modelId="{341B3AB0-15B3-47F7-A744-F6E60BE0F492}" type="sibTrans" cxnId="{05B82938-6192-4376-8C6D-97EC3B6D1FD2}">
      <dgm:prSet/>
      <dgm:spPr/>
      <dgm:t>
        <a:bodyPr/>
        <a:lstStyle/>
        <a:p>
          <a:endParaRPr lang="en-GB"/>
        </a:p>
      </dgm:t>
    </dgm:pt>
    <dgm:pt modelId="{C9C562D2-BA89-4DE9-818D-27999DF7F53A}">
      <dgm:prSet phldrT="[Text]" custT="1"/>
      <dgm:spPr>
        <a:ln w="38100">
          <a:solidFill>
            <a:srgbClr val="0900D6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Affirm people</a:t>
          </a:r>
        </a:p>
      </dgm:t>
    </dgm:pt>
    <dgm:pt modelId="{4A6BCC9D-9B3C-4155-8D02-7DBC93013555}" type="parTrans" cxnId="{88FC1455-7D0C-445A-A072-38419487313D}">
      <dgm:prSet/>
      <dgm:spPr/>
      <dgm:t>
        <a:bodyPr/>
        <a:lstStyle/>
        <a:p>
          <a:endParaRPr lang="en-GB"/>
        </a:p>
      </dgm:t>
    </dgm:pt>
    <dgm:pt modelId="{DF07C4BB-707F-4116-9873-C58514A36489}" type="sibTrans" cxnId="{88FC1455-7D0C-445A-A072-38419487313D}">
      <dgm:prSet/>
      <dgm:spPr/>
      <dgm:t>
        <a:bodyPr/>
        <a:lstStyle/>
        <a:p>
          <a:endParaRPr lang="en-GB"/>
        </a:p>
      </dgm:t>
    </dgm:pt>
    <dgm:pt modelId="{257D7F9D-F147-4C92-AE3F-EF57EA7EDE46}">
      <dgm:prSet phldrT="[Text]" custT="1"/>
      <dgm:spPr>
        <a:ln w="38100">
          <a:solidFill>
            <a:srgbClr val="004FC9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Understand your biases</a:t>
          </a:r>
        </a:p>
      </dgm:t>
    </dgm:pt>
    <dgm:pt modelId="{5A916B7D-44D7-4926-B0A7-583E5094ABBF}" type="parTrans" cxnId="{D50AF419-6DBB-4296-BAB8-F79362A288F0}">
      <dgm:prSet/>
      <dgm:spPr/>
      <dgm:t>
        <a:bodyPr/>
        <a:lstStyle/>
        <a:p>
          <a:endParaRPr lang="en-GB"/>
        </a:p>
      </dgm:t>
    </dgm:pt>
    <dgm:pt modelId="{C992251D-1A60-41FC-9142-50C288CC0480}" type="sibTrans" cxnId="{D50AF419-6DBB-4296-BAB8-F79362A288F0}">
      <dgm:prSet/>
      <dgm:spPr/>
      <dgm:t>
        <a:bodyPr/>
        <a:lstStyle/>
        <a:p>
          <a:endParaRPr lang="en-GB"/>
        </a:p>
      </dgm:t>
    </dgm:pt>
    <dgm:pt modelId="{B069C872-C1F1-4CC0-A841-6047CB45115C}">
      <dgm:prSet custT="1"/>
      <dgm:spPr>
        <a:ln w="38100">
          <a:solidFill>
            <a:srgbClr val="004FC9"/>
          </a:solidFill>
        </a:ln>
      </dgm:spPr>
      <dgm:t>
        <a:bodyPr/>
        <a:lstStyle/>
        <a:p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Challenge your dissonance</a:t>
          </a:r>
        </a:p>
      </dgm:t>
    </dgm:pt>
    <dgm:pt modelId="{1F708A7C-D3AD-4701-B8BD-2B18862F5468}" type="parTrans" cxnId="{A4015A92-8203-45A9-BEC5-011C49512C0D}">
      <dgm:prSet/>
      <dgm:spPr/>
      <dgm:t>
        <a:bodyPr/>
        <a:lstStyle/>
        <a:p>
          <a:endParaRPr lang="en-GB"/>
        </a:p>
      </dgm:t>
    </dgm:pt>
    <dgm:pt modelId="{344CED87-A6FE-4FA3-BDCA-7203EA1295A1}" type="sibTrans" cxnId="{A4015A92-8203-45A9-BEC5-011C49512C0D}">
      <dgm:prSet/>
      <dgm:spPr/>
      <dgm:t>
        <a:bodyPr/>
        <a:lstStyle/>
        <a:p>
          <a:endParaRPr lang="en-GB"/>
        </a:p>
      </dgm:t>
    </dgm:pt>
    <dgm:pt modelId="{E7C7B6D0-38F5-4667-A983-75FB6A584522}">
      <dgm:prSet custT="1"/>
      <dgm:spPr>
        <a:ln w="38100">
          <a:solidFill>
            <a:srgbClr val="004FC9"/>
          </a:solidFill>
        </a:ln>
      </dgm:spPr>
      <dgm:t>
        <a:bodyPr/>
        <a:lstStyle/>
        <a:p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 open to challenge</a:t>
          </a:r>
        </a:p>
      </dgm:t>
    </dgm:pt>
    <dgm:pt modelId="{68108C1D-0F59-4624-9D9B-F3CC51526DAC}" type="parTrans" cxnId="{C87F21FB-A3CD-423B-BCAE-3B11953DB080}">
      <dgm:prSet/>
      <dgm:spPr/>
      <dgm:t>
        <a:bodyPr/>
        <a:lstStyle/>
        <a:p>
          <a:endParaRPr lang="en-GB"/>
        </a:p>
      </dgm:t>
    </dgm:pt>
    <dgm:pt modelId="{9046FF40-B80A-4BF7-A5B5-EDD327A94221}" type="sibTrans" cxnId="{C87F21FB-A3CD-423B-BCAE-3B11953DB080}">
      <dgm:prSet/>
      <dgm:spPr/>
      <dgm:t>
        <a:bodyPr/>
        <a:lstStyle/>
        <a:p>
          <a:endParaRPr lang="en-GB"/>
        </a:p>
      </dgm:t>
    </dgm:pt>
    <dgm:pt modelId="{5320DAE7-5688-4BC8-86E5-024A5D18E433}">
      <dgm:prSet custT="1"/>
      <dgm:spPr>
        <a:ln w="38100">
          <a:solidFill>
            <a:srgbClr val="0900D6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Remember and recall – names, pronouns, etc</a:t>
          </a:r>
        </a:p>
      </dgm:t>
    </dgm:pt>
    <dgm:pt modelId="{E0015470-AE9A-43CA-A954-1FE449DFA3FC}" type="parTrans" cxnId="{256BAA5D-C6F6-4DA2-9898-DE6B5F249702}">
      <dgm:prSet/>
      <dgm:spPr/>
      <dgm:t>
        <a:bodyPr/>
        <a:lstStyle/>
        <a:p>
          <a:endParaRPr lang="en-GB"/>
        </a:p>
      </dgm:t>
    </dgm:pt>
    <dgm:pt modelId="{BB5073CC-014A-424A-A9B5-3A3E2EFCA26B}" type="sibTrans" cxnId="{256BAA5D-C6F6-4DA2-9898-DE6B5F249702}">
      <dgm:prSet/>
      <dgm:spPr/>
      <dgm:t>
        <a:bodyPr/>
        <a:lstStyle/>
        <a:p>
          <a:endParaRPr lang="en-GB"/>
        </a:p>
      </dgm:t>
    </dgm:pt>
    <dgm:pt modelId="{12197F68-317A-4307-A601-D97D9D80B239}">
      <dgm:prSet custT="1"/>
      <dgm:spPr>
        <a:ln w="38100">
          <a:solidFill>
            <a:srgbClr val="0900D6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Invite/encourage participation</a:t>
          </a:r>
        </a:p>
      </dgm:t>
    </dgm:pt>
    <dgm:pt modelId="{A451A68F-C365-42E3-B70A-2C6790D095EF}" type="parTrans" cxnId="{0EB3E08B-9390-49D9-A339-38802A5D04CF}">
      <dgm:prSet/>
      <dgm:spPr/>
      <dgm:t>
        <a:bodyPr/>
        <a:lstStyle/>
        <a:p>
          <a:endParaRPr lang="en-GB"/>
        </a:p>
      </dgm:t>
    </dgm:pt>
    <dgm:pt modelId="{9CD3FE3D-13DB-4A8F-BE8F-3449E81C352B}" type="sibTrans" cxnId="{0EB3E08B-9390-49D9-A339-38802A5D04CF}">
      <dgm:prSet/>
      <dgm:spPr/>
      <dgm:t>
        <a:bodyPr/>
        <a:lstStyle/>
        <a:p>
          <a:endParaRPr lang="en-GB"/>
        </a:p>
      </dgm:t>
    </dgm:pt>
    <dgm:pt modelId="{7BB083C6-F4DB-4875-A24C-0A877BBF596E}" type="pres">
      <dgm:prSet presAssocID="{3CC91803-BCCB-4406-99D5-381FFFF0EC7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C5A7167-FC58-4D5F-8756-806BE3A96519}" type="pres">
      <dgm:prSet presAssocID="{3CC91803-BCCB-4406-99D5-381FFFF0EC79}" presName="children" presStyleCnt="0"/>
      <dgm:spPr/>
    </dgm:pt>
    <dgm:pt modelId="{A9DCEAC6-30C3-478E-9365-916AB55CBEDF}" type="pres">
      <dgm:prSet presAssocID="{3CC91803-BCCB-4406-99D5-381FFFF0EC79}" presName="child1group" presStyleCnt="0"/>
      <dgm:spPr/>
    </dgm:pt>
    <dgm:pt modelId="{DE628ADF-B970-4E9A-B278-2D40EB7AF431}" type="pres">
      <dgm:prSet presAssocID="{3CC91803-BCCB-4406-99D5-381FFFF0EC79}" presName="child1" presStyleLbl="bgAcc1" presStyleIdx="0" presStyleCnt="4" custScaleX="207108" custLinFactNeighborX="-25330" custLinFactNeighborY="-5515"/>
      <dgm:spPr/>
    </dgm:pt>
    <dgm:pt modelId="{F2AFFB4B-BAE6-4587-AB11-894F85A56E5C}" type="pres">
      <dgm:prSet presAssocID="{3CC91803-BCCB-4406-99D5-381FFFF0EC79}" presName="child1Text" presStyleLbl="bgAcc1" presStyleIdx="0" presStyleCnt="4">
        <dgm:presLayoutVars>
          <dgm:bulletEnabled val="1"/>
        </dgm:presLayoutVars>
      </dgm:prSet>
      <dgm:spPr/>
    </dgm:pt>
    <dgm:pt modelId="{A9B8CB86-C01C-4C1D-9D94-2694C49446F7}" type="pres">
      <dgm:prSet presAssocID="{3CC91803-BCCB-4406-99D5-381FFFF0EC79}" presName="child2group" presStyleCnt="0"/>
      <dgm:spPr/>
    </dgm:pt>
    <dgm:pt modelId="{F4888226-9A1E-4C2B-9121-4986E3FCB556}" type="pres">
      <dgm:prSet presAssocID="{3CC91803-BCCB-4406-99D5-381FFFF0EC79}" presName="child2" presStyleLbl="bgAcc1" presStyleIdx="1" presStyleCnt="4" custScaleX="207108" custLinFactNeighborX="27707"/>
      <dgm:spPr/>
    </dgm:pt>
    <dgm:pt modelId="{EDFE4CAD-EF5E-4071-9692-BB2519DB2B58}" type="pres">
      <dgm:prSet presAssocID="{3CC91803-BCCB-4406-99D5-381FFFF0EC79}" presName="child2Text" presStyleLbl="bgAcc1" presStyleIdx="1" presStyleCnt="4">
        <dgm:presLayoutVars>
          <dgm:bulletEnabled val="1"/>
        </dgm:presLayoutVars>
      </dgm:prSet>
      <dgm:spPr/>
    </dgm:pt>
    <dgm:pt modelId="{DE232142-79FF-4D06-AB6A-97A836941F14}" type="pres">
      <dgm:prSet presAssocID="{3CC91803-BCCB-4406-99D5-381FFFF0EC79}" presName="child3group" presStyleCnt="0"/>
      <dgm:spPr/>
    </dgm:pt>
    <dgm:pt modelId="{4BADF09D-1BEA-49ED-AB65-08E9DF2594A8}" type="pres">
      <dgm:prSet presAssocID="{3CC91803-BCCB-4406-99D5-381FFFF0EC79}" presName="child3" presStyleLbl="bgAcc1" presStyleIdx="2" presStyleCnt="4" custScaleX="207108" custScaleY="130351" custLinFactNeighborX="26686" custLinFactNeighborY="-4886"/>
      <dgm:spPr/>
    </dgm:pt>
    <dgm:pt modelId="{F894F157-AB87-43F2-98EA-2068F5A298FE}" type="pres">
      <dgm:prSet presAssocID="{3CC91803-BCCB-4406-99D5-381FFFF0EC79}" presName="child3Text" presStyleLbl="bgAcc1" presStyleIdx="2" presStyleCnt="4">
        <dgm:presLayoutVars>
          <dgm:bulletEnabled val="1"/>
        </dgm:presLayoutVars>
      </dgm:prSet>
      <dgm:spPr/>
    </dgm:pt>
    <dgm:pt modelId="{B5463E11-06B6-41B5-B31B-8065291D2C67}" type="pres">
      <dgm:prSet presAssocID="{3CC91803-BCCB-4406-99D5-381FFFF0EC79}" presName="child4group" presStyleCnt="0"/>
      <dgm:spPr/>
    </dgm:pt>
    <dgm:pt modelId="{B012D812-67FA-4ED9-9B11-A782B29096F4}" type="pres">
      <dgm:prSet presAssocID="{3CC91803-BCCB-4406-99D5-381FFFF0EC79}" presName="child4" presStyleLbl="bgAcc1" presStyleIdx="3" presStyleCnt="4" custScaleX="207108" custScaleY="132692" custLinFactNeighborX="-25330" custLinFactNeighborY="-4886"/>
      <dgm:spPr/>
    </dgm:pt>
    <dgm:pt modelId="{40ACD61D-33E6-4F60-BE7D-82AC4E1554B5}" type="pres">
      <dgm:prSet presAssocID="{3CC91803-BCCB-4406-99D5-381FFFF0EC79}" presName="child4Text" presStyleLbl="bgAcc1" presStyleIdx="3" presStyleCnt="4">
        <dgm:presLayoutVars>
          <dgm:bulletEnabled val="1"/>
        </dgm:presLayoutVars>
      </dgm:prSet>
      <dgm:spPr/>
    </dgm:pt>
    <dgm:pt modelId="{5025DA3D-7C77-43BD-A698-0EFA0F948883}" type="pres">
      <dgm:prSet presAssocID="{3CC91803-BCCB-4406-99D5-381FFFF0EC79}" presName="childPlaceholder" presStyleCnt="0"/>
      <dgm:spPr/>
    </dgm:pt>
    <dgm:pt modelId="{37B2BC67-4704-4F86-B1A8-82F307EA5BD0}" type="pres">
      <dgm:prSet presAssocID="{3CC91803-BCCB-4406-99D5-381FFFF0EC79}" presName="circle" presStyleCnt="0"/>
      <dgm:spPr/>
    </dgm:pt>
    <dgm:pt modelId="{0D1B23E7-AD4F-4505-98AC-482539C6AA8F}" type="pres">
      <dgm:prSet presAssocID="{3CC91803-BCCB-4406-99D5-381FFFF0EC79}" presName="quadrant1" presStyleLbl="node1" presStyleIdx="0" presStyleCnt="4" custScaleX="98756">
        <dgm:presLayoutVars>
          <dgm:chMax val="1"/>
          <dgm:bulletEnabled val="1"/>
        </dgm:presLayoutVars>
      </dgm:prSet>
      <dgm:spPr/>
    </dgm:pt>
    <dgm:pt modelId="{6F8CAF40-F642-40F2-9C90-02381015478E}" type="pres">
      <dgm:prSet presAssocID="{3CC91803-BCCB-4406-99D5-381FFFF0EC7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7E13E6B-1256-4BA0-8576-6DC003B5E96C}" type="pres">
      <dgm:prSet presAssocID="{3CC91803-BCCB-4406-99D5-381FFFF0EC7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28D6F4B-1719-4ACC-A002-FE798D98057F}" type="pres">
      <dgm:prSet presAssocID="{3CC91803-BCCB-4406-99D5-381FFFF0EC7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4C37DD6-0434-4D7A-851A-C9CCC500BF76}" type="pres">
      <dgm:prSet presAssocID="{3CC91803-BCCB-4406-99D5-381FFFF0EC79}" presName="quadrantPlaceholder" presStyleCnt="0"/>
      <dgm:spPr/>
    </dgm:pt>
    <dgm:pt modelId="{7E692F26-C76B-496F-8914-49E29748A4E1}" type="pres">
      <dgm:prSet presAssocID="{3CC91803-BCCB-4406-99D5-381FFFF0EC79}" presName="center1" presStyleLbl="fgShp" presStyleIdx="0" presStyleCnt="2"/>
      <dgm:spPr/>
    </dgm:pt>
    <dgm:pt modelId="{45DBE2ED-18C0-455B-AE20-4094D2C41396}" type="pres">
      <dgm:prSet presAssocID="{3CC91803-BCCB-4406-99D5-381FFFF0EC79}" presName="center2" presStyleLbl="fgShp" presStyleIdx="1" presStyleCnt="2"/>
      <dgm:spPr/>
    </dgm:pt>
  </dgm:ptLst>
  <dgm:cxnLst>
    <dgm:cxn modelId="{FACDAD09-520E-40DE-B12F-14DF799AC490}" type="presOf" srcId="{B069C872-C1F1-4CC0-A841-6047CB45115C}" destId="{40ACD61D-33E6-4F60-BE7D-82AC4E1554B5}" srcOrd="1" destOrd="1" presId="urn:microsoft.com/office/officeart/2005/8/layout/cycle4"/>
    <dgm:cxn modelId="{2B54F410-9723-44BE-94FF-885F8B09E4EC}" type="presOf" srcId="{E9B19090-7A06-45BC-A971-A8D3339F447C}" destId="{6F8CAF40-F642-40F2-9C90-02381015478E}" srcOrd="0" destOrd="0" presId="urn:microsoft.com/office/officeart/2005/8/layout/cycle4"/>
    <dgm:cxn modelId="{14634313-EA67-42B3-A599-4C5E05982700}" type="presOf" srcId="{5320DAE7-5688-4BC8-86E5-024A5D18E433}" destId="{4BADF09D-1BEA-49ED-AB65-08E9DF2594A8}" srcOrd="0" destOrd="1" presId="urn:microsoft.com/office/officeart/2005/8/layout/cycle4"/>
    <dgm:cxn modelId="{D50AF419-6DBB-4296-BAB8-F79362A288F0}" srcId="{5EFABE46-AE0B-4D5D-B736-13C1602039C4}" destId="{257D7F9D-F147-4C92-AE3F-EF57EA7EDE46}" srcOrd="0" destOrd="0" parTransId="{5A916B7D-44D7-4926-B0A7-583E5094ABBF}" sibTransId="{C992251D-1A60-41FC-9142-50C288CC0480}"/>
    <dgm:cxn modelId="{F8DDBB1E-C5F0-49A5-8AC2-84AB22022236}" type="presOf" srcId="{E7C7B6D0-38F5-4667-A983-75FB6A584522}" destId="{40ACD61D-33E6-4F60-BE7D-82AC4E1554B5}" srcOrd="1" destOrd="2" presId="urn:microsoft.com/office/officeart/2005/8/layout/cycle4"/>
    <dgm:cxn modelId="{86CD291F-D205-4551-8154-534A3963AB13}" srcId="{E9B19090-7A06-45BC-A971-A8D3339F447C}" destId="{8E7EA5BD-5EC6-4C0A-BA01-C83CECE7236D}" srcOrd="0" destOrd="0" parTransId="{5D8FB944-9CF6-47B0-B00B-4E167F9A57CB}" sibTransId="{73D29C78-41DD-4C5C-98F9-F40B65D37E23}"/>
    <dgm:cxn modelId="{D3197223-B787-4BE9-A51C-F5760EED6AD1}" type="presOf" srcId="{257D7F9D-F147-4C92-AE3F-EF57EA7EDE46}" destId="{40ACD61D-33E6-4F60-BE7D-82AC4E1554B5}" srcOrd="1" destOrd="0" presId="urn:microsoft.com/office/officeart/2005/8/layout/cycle4"/>
    <dgm:cxn modelId="{5F800127-D871-41E9-89C7-52F625345519}" srcId="{11AB9BB8-8CFC-4985-B7C4-D1EF945EDFC4}" destId="{B7640D19-74C3-4596-B260-C15CA45B2B01}" srcOrd="1" destOrd="0" parTransId="{F9AB01B4-0F5F-4C17-B454-50251C996D2A}" sibTransId="{A184C947-5E18-418D-AB33-944079FB0373}"/>
    <dgm:cxn modelId="{AFBE0928-E822-49AC-B4D2-8CE16DABBA3C}" type="presOf" srcId="{B7640D19-74C3-4596-B260-C15CA45B2B01}" destId="{F2AFFB4B-BAE6-4587-AB11-894F85A56E5C}" srcOrd="1" destOrd="1" presId="urn:microsoft.com/office/officeart/2005/8/layout/cycle4"/>
    <dgm:cxn modelId="{9EECB32A-A65A-4FE7-8EC8-98E48571F663}" type="presOf" srcId="{C9C562D2-BA89-4DE9-818D-27999DF7F53A}" destId="{4BADF09D-1BEA-49ED-AB65-08E9DF2594A8}" srcOrd="0" destOrd="0" presId="urn:microsoft.com/office/officeart/2005/8/layout/cycle4"/>
    <dgm:cxn modelId="{38CB962D-2EFC-4847-872D-4ADA89955A3C}" type="presOf" srcId="{8E7EA5BD-5EC6-4C0A-BA01-C83CECE7236D}" destId="{EDFE4CAD-EF5E-4071-9692-BB2519DB2B58}" srcOrd="1" destOrd="0" presId="urn:microsoft.com/office/officeart/2005/8/layout/cycle4"/>
    <dgm:cxn modelId="{6017EB30-3CDE-40FC-9F68-514BEB8AE79A}" type="presOf" srcId="{3CC91803-BCCB-4406-99D5-381FFFF0EC79}" destId="{7BB083C6-F4DB-4875-A24C-0A877BBF596E}" srcOrd="0" destOrd="0" presId="urn:microsoft.com/office/officeart/2005/8/layout/cycle4"/>
    <dgm:cxn modelId="{CDD8E632-5641-4278-B1AC-292485DFD1B1}" srcId="{3CC91803-BCCB-4406-99D5-381FFFF0EC79}" destId="{5EFABE46-AE0B-4D5D-B736-13C1602039C4}" srcOrd="3" destOrd="0" parTransId="{482DC460-DF8F-41A8-8606-B5590929A9BF}" sibTransId="{687F14A9-A3F1-47BA-B890-C740D6AFDF36}"/>
    <dgm:cxn modelId="{05B82938-6192-4376-8C6D-97EC3B6D1FD2}" srcId="{E9B19090-7A06-45BC-A971-A8D3339F447C}" destId="{13B067DF-FAA8-49B8-B13B-C5A88972F270}" srcOrd="2" destOrd="0" parTransId="{CA1984F3-8BB2-4B07-B908-DA605739EFF8}" sibTransId="{341B3AB0-15B3-47F7-A744-F6E60BE0F492}"/>
    <dgm:cxn modelId="{D568DB3A-67F3-4EA2-891F-68356C5605B7}" type="presOf" srcId="{E7C7B6D0-38F5-4667-A983-75FB6A584522}" destId="{B012D812-67FA-4ED9-9B11-A782B29096F4}" srcOrd="0" destOrd="2" presId="urn:microsoft.com/office/officeart/2005/8/layout/cycle4"/>
    <dgm:cxn modelId="{8F45733C-22B6-4B4B-87F8-8EFF8ECF8FD9}" type="presOf" srcId="{13B067DF-FAA8-49B8-B13B-C5A88972F270}" destId="{F4888226-9A1E-4C2B-9121-4986E3FCB556}" srcOrd="0" destOrd="2" presId="urn:microsoft.com/office/officeart/2005/8/layout/cycle4"/>
    <dgm:cxn modelId="{63DD613E-A134-4B67-B6D6-13CD3D88FBBB}" srcId="{3CC91803-BCCB-4406-99D5-381FFFF0EC79}" destId="{11AB9BB8-8CFC-4985-B7C4-D1EF945EDFC4}" srcOrd="0" destOrd="0" parTransId="{D82DB9D6-C4CE-4D18-9633-7C84AE9069AD}" sibTransId="{455A25A1-AF8C-42CE-AC3A-8606DD59E427}"/>
    <dgm:cxn modelId="{8DC7493E-BD5A-4376-A761-42E0C3E736D3}" type="presOf" srcId="{B7640D19-74C3-4596-B260-C15CA45B2B01}" destId="{DE628ADF-B970-4E9A-B278-2D40EB7AF431}" srcOrd="0" destOrd="1" presId="urn:microsoft.com/office/officeart/2005/8/layout/cycle4"/>
    <dgm:cxn modelId="{98970A3F-AF1E-413F-B9E4-43AE7A6E6986}" type="presOf" srcId="{12197F68-317A-4307-A601-D97D9D80B239}" destId="{F894F157-AB87-43F2-98EA-2068F5A298FE}" srcOrd="1" destOrd="2" presId="urn:microsoft.com/office/officeart/2005/8/layout/cycle4"/>
    <dgm:cxn modelId="{256BAA5D-C6F6-4DA2-9898-DE6B5F249702}" srcId="{C127D5A1-41C5-4D19-A844-3F56FB70DE7E}" destId="{5320DAE7-5688-4BC8-86E5-024A5D18E433}" srcOrd="1" destOrd="0" parTransId="{E0015470-AE9A-43CA-A954-1FE449DFA3FC}" sibTransId="{BB5073CC-014A-424A-A9B5-3A3E2EFCA26B}"/>
    <dgm:cxn modelId="{65115A44-B739-47D8-8635-0F5DED31786B}" type="presOf" srcId="{ED5CC1A2-9AE7-4775-9C9F-2BA88B8DABEF}" destId="{EDFE4CAD-EF5E-4071-9692-BB2519DB2B58}" srcOrd="1" destOrd="1" presId="urn:microsoft.com/office/officeart/2005/8/layout/cycle4"/>
    <dgm:cxn modelId="{92B33C65-6BB8-4C2F-B9B3-2CFFA01639F2}" type="presOf" srcId="{8E7EA5BD-5EC6-4C0A-BA01-C83CECE7236D}" destId="{F4888226-9A1E-4C2B-9121-4986E3FCB556}" srcOrd="0" destOrd="0" presId="urn:microsoft.com/office/officeart/2005/8/layout/cycle4"/>
    <dgm:cxn modelId="{A9DB8165-C087-4E40-B509-9A7790733856}" type="presOf" srcId="{C127D5A1-41C5-4D19-A844-3F56FB70DE7E}" destId="{77E13E6B-1256-4BA0-8576-6DC003B5E96C}" srcOrd="0" destOrd="0" presId="urn:microsoft.com/office/officeart/2005/8/layout/cycle4"/>
    <dgm:cxn modelId="{4E018A66-E9F2-40E9-BB40-D09E503F88A5}" srcId="{11AB9BB8-8CFC-4985-B7C4-D1EF945EDFC4}" destId="{73729984-C303-4A85-BE14-9784B2FD018D}" srcOrd="0" destOrd="0" parTransId="{819E1283-4B92-4617-A646-DBE8E4DFBD0C}" sibTransId="{5505EF7E-EE1B-436D-A834-0CFA40DB15CF}"/>
    <dgm:cxn modelId="{9EBE164C-A43A-4667-B199-11476C47EE9B}" type="presOf" srcId="{257D7F9D-F147-4C92-AE3F-EF57EA7EDE46}" destId="{B012D812-67FA-4ED9-9B11-A782B29096F4}" srcOrd="0" destOrd="0" presId="urn:microsoft.com/office/officeart/2005/8/layout/cycle4"/>
    <dgm:cxn modelId="{A20BEB4C-76D9-4174-81DD-150950AB0D51}" type="presOf" srcId="{73729984-C303-4A85-BE14-9784B2FD018D}" destId="{F2AFFB4B-BAE6-4587-AB11-894F85A56E5C}" srcOrd="1" destOrd="0" presId="urn:microsoft.com/office/officeart/2005/8/layout/cycle4"/>
    <dgm:cxn modelId="{88FC1455-7D0C-445A-A072-38419487313D}" srcId="{C127D5A1-41C5-4D19-A844-3F56FB70DE7E}" destId="{C9C562D2-BA89-4DE9-818D-27999DF7F53A}" srcOrd="0" destOrd="0" parTransId="{4A6BCC9D-9B3C-4155-8D02-7DBC93013555}" sibTransId="{DF07C4BB-707F-4116-9873-C58514A36489}"/>
    <dgm:cxn modelId="{99601459-ADE7-435A-9B07-552071738C10}" srcId="{E9B19090-7A06-45BC-A971-A8D3339F447C}" destId="{ED5CC1A2-9AE7-4775-9C9F-2BA88B8DABEF}" srcOrd="1" destOrd="0" parTransId="{967012FE-F6A6-4E84-AA3D-24A0D585270B}" sibTransId="{9A47703D-9B91-46BF-87C7-74362EF6FC96}"/>
    <dgm:cxn modelId="{4A2BF87E-A95B-488C-BA37-D2E6BCD2DEBF}" srcId="{3CC91803-BCCB-4406-99D5-381FFFF0EC79}" destId="{C127D5A1-41C5-4D19-A844-3F56FB70DE7E}" srcOrd="2" destOrd="0" parTransId="{ACF562CF-1EF2-4F5B-B56E-D0391A6EE15C}" sibTransId="{8F118F35-23B1-4F80-AA31-4D08FFCD412A}"/>
    <dgm:cxn modelId="{229B3E84-61E4-4279-A84F-3CE26399ED94}" type="presOf" srcId="{C9C562D2-BA89-4DE9-818D-27999DF7F53A}" destId="{F894F157-AB87-43F2-98EA-2068F5A298FE}" srcOrd="1" destOrd="0" presId="urn:microsoft.com/office/officeart/2005/8/layout/cycle4"/>
    <dgm:cxn modelId="{F3946A85-D23B-4BB2-BC10-216875A21DEF}" type="presOf" srcId="{5320DAE7-5688-4BC8-86E5-024A5D18E433}" destId="{F894F157-AB87-43F2-98EA-2068F5A298FE}" srcOrd="1" destOrd="1" presId="urn:microsoft.com/office/officeart/2005/8/layout/cycle4"/>
    <dgm:cxn modelId="{0EB3E08B-9390-49D9-A339-38802A5D04CF}" srcId="{C127D5A1-41C5-4D19-A844-3F56FB70DE7E}" destId="{12197F68-317A-4307-A601-D97D9D80B239}" srcOrd="2" destOrd="0" parTransId="{A451A68F-C365-42E3-B70A-2C6790D095EF}" sibTransId="{9CD3FE3D-13DB-4A8F-BE8F-3449E81C352B}"/>
    <dgm:cxn modelId="{A4015A92-8203-45A9-BEC5-011C49512C0D}" srcId="{5EFABE46-AE0B-4D5D-B736-13C1602039C4}" destId="{B069C872-C1F1-4CC0-A841-6047CB45115C}" srcOrd="1" destOrd="0" parTransId="{1F708A7C-D3AD-4701-B8BD-2B18862F5468}" sibTransId="{344CED87-A6FE-4FA3-BDCA-7203EA1295A1}"/>
    <dgm:cxn modelId="{1F386C9B-D1E5-4C0D-8468-7071F23A0685}" type="presOf" srcId="{5EFABE46-AE0B-4D5D-B736-13C1602039C4}" destId="{728D6F4B-1719-4ACC-A002-FE798D98057F}" srcOrd="0" destOrd="0" presId="urn:microsoft.com/office/officeart/2005/8/layout/cycle4"/>
    <dgm:cxn modelId="{6BF2EBA8-D3A0-4F00-8DCE-A0AADFC23B6C}" type="presOf" srcId="{11AB9BB8-8CFC-4985-B7C4-D1EF945EDFC4}" destId="{0D1B23E7-AD4F-4505-98AC-482539C6AA8F}" srcOrd="0" destOrd="0" presId="urn:microsoft.com/office/officeart/2005/8/layout/cycle4"/>
    <dgm:cxn modelId="{740E5AAF-722C-4263-8640-4FB2645DF029}" srcId="{3CC91803-BCCB-4406-99D5-381FFFF0EC79}" destId="{E9B19090-7A06-45BC-A971-A8D3339F447C}" srcOrd="1" destOrd="0" parTransId="{C1DFC8B2-235C-420E-8F7E-57A09BA54FAC}" sibTransId="{67C876CD-00AF-41C8-B26C-BE5C3728FF92}"/>
    <dgm:cxn modelId="{FABEF0C7-14DB-426A-B3E4-CBB877680F23}" type="presOf" srcId="{73729984-C303-4A85-BE14-9784B2FD018D}" destId="{DE628ADF-B970-4E9A-B278-2D40EB7AF431}" srcOrd="0" destOrd="0" presId="urn:microsoft.com/office/officeart/2005/8/layout/cycle4"/>
    <dgm:cxn modelId="{D2861DDC-4658-4A38-8699-340611FA44B3}" type="presOf" srcId="{B069C872-C1F1-4CC0-A841-6047CB45115C}" destId="{B012D812-67FA-4ED9-9B11-A782B29096F4}" srcOrd="0" destOrd="1" presId="urn:microsoft.com/office/officeart/2005/8/layout/cycle4"/>
    <dgm:cxn modelId="{64AE47F1-3882-4F2D-AAA0-41E3A2DEAE19}" type="presOf" srcId="{12197F68-317A-4307-A601-D97D9D80B239}" destId="{4BADF09D-1BEA-49ED-AB65-08E9DF2594A8}" srcOrd="0" destOrd="2" presId="urn:microsoft.com/office/officeart/2005/8/layout/cycle4"/>
    <dgm:cxn modelId="{7E6774F3-5436-4DEA-8C45-652C804748AD}" type="presOf" srcId="{ED5CC1A2-9AE7-4775-9C9F-2BA88B8DABEF}" destId="{F4888226-9A1E-4C2B-9121-4986E3FCB556}" srcOrd="0" destOrd="1" presId="urn:microsoft.com/office/officeart/2005/8/layout/cycle4"/>
    <dgm:cxn modelId="{48C58DF4-FB15-4377-AC9D-6101F779C284}" type="presOf" srcId="{13B067DF-FAA8-49B8-B13B-C5A88972F270}" destId="{EDFE4CAD-EF5E-4071-9692-BB2519DB2B58}" srcOrd="1" destOrd="2" presId="urn:microsoft.com/office/officeart/2005/8/layout/cycle4"/>
    <dgm:cxn modelId="{C87F21FB-A3CD-423B-BCAE-3B11953DB080}" srcId="{5EFABE46-AE0B-4D5D-B736-13C1602039C4}" destId="{E7C7B6D0-38F5-4667-A983-75FB6A584522}" srcOrd="2" destOrd="0" parTransId="{68108C1D-0F59-4624-9D9B-F3CC51526DAC}" sibTransId="{9046FF40-B80A-4BF7-A5B5-EDD327A94221}"/>
    <dgm:cxn modelId="{A0269F63-0225-43AF-ACE4-8AB6D17BE230}" type="presParOf" srcId="{7BB083C6-F4DB-4875-A24C-0A877BBF596E}" destId="{EC5A7167-FC58-4D5F-8756-806BE3A96519}" srcOrd="0" destOrd="0" presId="urn:microsoft.com/office/officeart/2005/8/layout/cycle4"/>
    <dgm:cxn modelId="{C83384E4-4874-4F4E-AA44-4A77759A1617}" type="presParOf" srcId="{EC5A7167-FC58-4D5F-8756-806BE3A96519}" destId="{A9DCEAC6-30C3-478E-9365-916AB55CBEDF}" srcOrd="0" destOrd="0" presId="urn:microsoft.com/office/officeart/2005/8/layout/cycle4"/>
    <dgm:cxn modelId="{C238D12B-910C-45A1-9B0F-B527A285F53A}" type="presParOf" srcId="{A9DCEAC6-30C3-478E-9365-916AB55CBEDF}" destId="{DE628ADF-B970-4E9A-B278-2D40EB7AF431}" srcOrd="0" destOrd="0" presId="urn:microsoft.com/office/officeart/2005/8/layout/cycle4"/>
    <dgm:cxn modelId="{C841942A-649D-458F-92A8-8AADEEA2F2AA}" type="presParOf" srcId="{A9DCEAC6-30C3-478E-9365-916AB55CBEDF}" destId="{F2AFFB4B-BAE6-4587-AB11-894F85A56E5C}" srcOrd="1" destOrd="0" presId="urn:microsoft.com/office/officeart/2005/8/layout/cycle4"/>
    <dgm:cxn modelId="{102A01B5-4ADA-4D1C-877D-614C6AACAF07}" type="presParOf" srcId="{EC5A7167-FC58-4D5F-8756-806BE3A96519}" destId="{A9B8CB86-C01C-4C1D-9D94-2694C49446F7}" srcOrd="1" destOrd="0" presId="urn:microsoft.com/office/officeart/2005/8/layout/cycle4"/>
    <dgm:cxn modelId="{DD325639-3906-4F79-8AD6-72388414A0BB}" type="presParOf" srcId="{A9B8CB86-C01C-4C1D-9D94-2694C49446F7}" destId="{F4888226-9A1E-4C2B-9121-4986E3FCB556}" srcOrd="0" destOrd="0" presId="urn:microsoft.com/office/officeart/2005/8/layout/cycle4"/>
    <dgm:cxn modelId="{23DE5840-1DDA-409E-AD84-55289CF6337A}" type="presParOf" srcId="{A9B8CB86-C01C-4C1D-9D94-2694C49446F7}" destId="{EDFE4CAD-EF5E-4071-9692-BB2519DB2B58}" srcOrd="1" destOrd="0" presId="urn:microsoft.com/office/officeart/2005/8/layout/cycle4"/>
    <dgm:cxn modelId="{F745BE3B-7010-44CF-9B15-47755D74ABEA}" type="presParOf" srcId="{EC5A7167-FC58-4D5F-8756-806BE3A96519}" destId="{DE232142-79FF-4D06-AB6A-97A836941F14}" srcOrd="2" destOrd="0" presId="urn:microsoft.com/office/officeart/2005/8/layout/cycle4"/>
    <dgm:cxn modelId="{C4173326-5935-4E57-A033-FD2157F09551}" type="presParOf" srcId="{DE232142-79FF-4D06-AB6A-97A836941F14}" destId="{4BADF09D-1BEA-49ED-AB65-08E9DF2594A8}" srcOrd="0" destOrd="0" presId="urn:microsoft.com/office/officeart/2005/8/layout/cycle4"/>
    <dgm:cxn modelId="{0F6140DA-FF44-4A23-9FDE-C50328C40CC5}" type="presParOf" srcId="{DE232142-79FF-4D06-AB6A-97A836941F14}" destId="{F894F157-AB87-43F2-98EA-2068F5A298FE}" srcOrd="1" destOrd="0" presId="urn:microsoft.com/office/officeart/2005/8/layout/cycle4"/>
    <dgm:cxn modelId="{BD62CF48-1FE6-41D2-AA0A-45926D11678B}" type="presParOf" srcId="{EC5A7167-FC58-4D5F-8756-806BE3A96519}" destId="{B5463E11-06B6-41B5-B31B-8065291D2C67}" srcOrd="3" destOrd="0" presId="urn:microsoft.com/office/officeart/2005/8/layout/cycle4"/>
    <dgm:cxn modelId="{81B8FF0D-17ED-49C3-B6B1-ED32F2F89A14}" type="presParOf" srcId="{B5463E11-06B6-41B5-B31B-8065291D2C67}" destId="{B012D812-67FA-4ED9-9B11-A782B29096F4}" srcOrd="0" destOrd="0" presId="urn:microsoft.com/office/officeart/2005/8/layout/cycle4"/>
    <dgm:cxn modelId="{925F5ADD-9283-42DD-A877-4334500E04BE}" type="presParOf" srcId="{B5463E11-06B6-41B5-B31B-8065291D2C67}" destId="{40ACD61D-33E6-4F60-BE7D-82AC4E1554B5}" srcOrd="1" destOrd="0" presId="urn:microsoft.com/office/officeart/2005/8/layout/cycle4"/>
    <dgm:cxn modelId="{EF8FBC99-0DA3-4289-9BF2-0AF3756DB6A1}" type="presParOf" srcId="{EC5A7167-FC58-4D5F-8756-806BE3A96519}" destId="{5025DA3D-7C77-43BD-A698-0EFA0F948883}" srcOrd="4" destOrd="0" presId="urn:microsoft.com/office/officeart/2005/8/layout/cycle4"/>
    <dgm:cxn modelId="{EF3D3237-902E-4D10-B97D-A1EAD9A54D4E}" type="presParOf" srcId="{7BB083C6-F4DB-4875-A24C-0A877BBF596E}" destId="{37B2BC67-4704-4F86-B1A8-82F307EA5BD0}" srcOrd="1" destOrd="0" presId="urn:microsoft.com/office/officeart/2005/8/layout/cycle4"/>
    <dgm:cxn modelId="{9E358BF2-1698-4768-836C-F4744F405984}" type="presParOf" srcId="{37B2BC67-4704-4F86-B1A8-82F307EA5BD0}" destId="{0D1B23E7-AD4F-4505-98AC-482539C6AA8F}" srcOrd="0" destOrd="0" presId="urn:microsoft.com/office/officeart/2005/8/layout/cycle4"/>
    <dgm:cxn modelId="{BD126BB2-AACD-4E69-86AE-4FD767054601}" type="presParOf" srcId="{37B2BC67-4704-4F86-B1A8-82F307EA5BD0}" destId="{6F8CAF40-F642-40F2-9C90-02381015478E}" srcOrd="1" destOrd="0" presId="urn:microsoft.com/office/officeart/2005/8/layout/cycle4"/>
    <dgm:cxn modelId="{D072D076-03E0-4745-82EB-485943A26691}" type="presParOf" srcId="{37B2BC67-4704-4F86-B1A8-82F307EA5BD0}" destId="{77E13E6B-1256-4BA0-8576-6DC003B5E96C}" srcOrd="2" destOrd="0" presId="urn:microsoft.com/office/officeart/2005/8/layout/cycle4"/>
    <dgm:cxn modelId="{B927BEB4-FFAF-40CF-A3E7-5C1438F7EA5F}" type="presParOf" srcId="{37B2BC67-4704-4F86-B1A8-82F307EA5BD0}" destId="{728D6F4B-1719-4ACC-A002-FE798D98057F}" srcOrd="3" destOrd="0" presId="urn:microsoft.com/office/officeart/2005/8/layout/cycle4"/>
    <dgm:cxn modelId="{AE3272EB-75DD-4F0F-A94D-6ABC333F56C5}" type="presParOf" srcId="{37B2BC67-4704-4F86-B1A8-82F307EA5BD0}" destId="{B4C37DD6-0434-4D7A-851A-C9CCC500BF76}" srcOrd="4" destOrd="0" presId="urn:microsoft.com/office/officeart/2005/8/layout/cycle4"/>
    <dgm:cxn modelId="{05A9DAC5-5900-4D57-A20B-A1E1CA217638}" type="presParOf" srcId="{7BB083C6-F4DB-4875-A24C-0A877BBF596E}" destId="{7E692F26-C76B-496F-8914-49E29748A4E1}" srcOrd="2" destOrd="0" presId="urn:microsoft.com/office/officeart/2005/8/layout/cycle4"/>
    <dgm:cxn modelId="{D2666EFD-2C23-4071-A617-1ED280EFA11E}" type="presParOf" srcId="{7BB083C6-F4DB-4875-A24C-0A877BBF596E}" destId="{45DBE2ED-18C0-455B-AE20-4094D2C4139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DF09D-1BEA-49ED-AB65-08E9DF2594A8}">
      <dsp:nvSpPr>
        <dsp:cNvPr id="0" name=""/>
        <dsp:cNvSpPr/>
      </dsp:nvSpPr>
      <dsp:spPr>
        <a:xfrm>
          <a:off x="4350846" y="2485498"/>
          <a:ext cx="4217323" cy="1719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900D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Affirm people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Remember and recall – names, pronouns, etc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Invite/encourage participation</a:t>
          </a:r>
        </a:p>
      </dsp:txBody>
      <dsp:txXfrm>
        <a:off x="5653813" y="2953118"/>
        <a:ext cx="2876586" cy="1214011"/>
      </dsp:txXfrm>
    </dsp:sp>
    <dsp:sp modelId="{B012D812-67FA-4ED9-9B11-A782B29096F4}">
      <dsp:nvSpPr>
        <dsp:cNvPr id="0" name=""/>
        <dsp:cNvSpPr/>
      </dsp:nvSpPr>
      <dsp:spPr>
        <a:xfrm>
          <a:off x="0" y="2470058"/>
          <a:ext cx="4217323" cy="1750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4FC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Understand your biases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Challenge your dissonance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 open to challenge</a:t>
          </a:r>
        </a:p>
      </dsp:txBody>
      <dsp:txXfrm>
        <a:off x="38448" y="2946076"/>
        <a:ext cx="2875230" cy="1235814"/>
      </dsp:txXfrm>
    </dsp:sp>
    <dsp:sp modelId="{F4888226-9A1E-4C2B-9121-4986E3FCB556}">
      <dsp:nvSpPr>
        <dsp:cNvPr id="0" name=""/>
        <dsp:cNvSpPr/>
      </dsp:nvSpPr>
      <dsp:spPr>
        <a:xfrm>
          <a:off x="4350846" y="-52872"/>
          <a:ext cx="4217323" cy="1319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 a 2</a:t>
          </a:r>
          <a:r>
            <a:rPr lang="en-GB" sz="1400" b="1" kern="1200" baseline="30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pair of eyes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Challenge occurrences of MIs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Empathise and empower to support others</a:t>
          </a:r>
        </a:p>
      </dsp:txBody>
      <dsp:txXfrm>
        <a:off x="5645018" y="-23897"/>
        <a:ext cx="2894176" cy="931341"/>
      </dsp:txXfrm>
    </dsp:sp>
    <dsp:sp modelId="{DE628ADF-B970-4E9A-B278-2D40EB7AF431}">
      <dsp:nvSpPr>
        <dsp:cNvPr id="0" name=""/>
        <dsp:cNvSpPr/>
      </dsp:nvSpPr>
      <dsp:spPr>
        <a:xfrm>
          <a:off x="0" y="-52872"/>
          <a:ext cx="4217323" cy="1319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F007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Mentoring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Support networks</a:t>
          </a:r>
        </a:p>
      </dsp:txBody>
      <dsp:txXfrm>
        <a:off x="28975" y="-23897"/>
        <a:ext cx="2894176" cy="931341"/>
      </dsp:txXfrm>
    </dsp:sp>
    <dsp:sp modelId="{0D1B23E7-AD4F-4505-98AC-482539C6AA8F}">
      <dsp:nvSpPr>
        <dsp:cNvPr id="0" name=""/>
        <dsp:cNvSpPr/>
      </dsp:nvSpPr>
      <dsp:spPr>
        <a:xfrm>
          <a:off x="2469119" y="289890"/>
          <a:ext cx="1762643" cy="1784847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Soleil" panose="02000503030000020004" pitchFamily="50" charset="0"/>
            </a:rPr>
            <a:t>Relation-al</a:t>
          </a:r>
        </a:p>
      </dsp:txBody>
      <dsp:txXfrm>
        <a:off x="2985385" y="812660"/>
        <a:ext cx="1246377" cy="1262077"/>
      </dsp:txXfrm>
    </dsp:sp>
    <dsp:sp modelId="{6F8CAF40-F642-40F2-9C90-02381015478E}">
      <dsp:nvSpPr>
        <dsp:cNvPr id="0" name=""/>
        <dsp:cNvSpPr/>
      </dsp:nvSpPr>
      <dsp:spPr>
        <a:xfrm rot="5400000">
          <a:off x="4325305" y="289890"/>
          <a:ext cx="1784847" cy="1784847"/>
        </a:xfrm>
        <a:prstGeom prst="pieWedg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Soleil" panose="02000503030000020004" pitchFamily="50" charset="0"/>
            </a:rPr>
            <a:t>Allyship</a:t>
          </a:r>
        </a:p>
      </dsp:txBody>
      <dsp:txXfrm rot="-5400000">
        <a:off x="4325305" y="812660"/>
        <a:ext cx="1262077" cy="1262077"/>
      </dsp:txXfrm>
    </dsp:sp>
    <dsp:sp modelId="{77E13E6B-1256-4BA0-8576-6DC003B5E96C}">
      <dsp:nvSpPr>
        <dsp:cNvPr id="0" name=""/>
        <dsp:cNvSpPr/>
      </dsp:nvSpPr>
      <dsp:spPr>
        <a:xfrm rot="10800000">
          <a:off x="4325305" y="2157178"/>
          <a:ext cx="1784847" cy="1784847"/>
        </a:xfrm>
        <a:prstGeom prst="pieWedg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Soleil" panose="02000503030000020004" pitchFamily="50" charset="0"/>
            </a:rPr>
            <a:t>Environ-</a:t>
          </a:r>
          <a:r>
            <a:rPr lang="en-GB" sz="2000" kern="1200" err="1">
              <a:latin typeface="Soleil" panose="02000503030000020004" pitchFamily="50" charset="0"/>
            </a:rPr>
            <a:t>ment</a:t>
          </a:r>
          <a:endParaRPr lang="en-GB" sz="2000" kern="1200">
            <a:latin typeface="Soleil" panose="02000503030000020004" pitchFamily="50" charset="0"/>
          </a:endParaRPr>
        </a:p>
      </dsp:txBody>
      <dsp:txXfrm rot="10800000">
        <a:off x="4325305" y="2157178"/>
        <a:ext cx="1262077" cy="1262077"/>
      </dsp:txXfrm>
    </dsp:sp>
    <dsp:sp modelId="{728D6F4B-1719-4ACC-A002-FE798D98057F}">
      <dsp:nvSpPr>
        <dsp:cNvPr id="0" name=""/>
        <dsp:cNvSpPr/>
      </dsp:nvSpPr>
      <dsp:spPr>
        <a:xfrm rot="16200000">
          <a:off x="2458017" y="2157178"/>
          <a:ext cx="1784847" cy="1784847"/>
        </a:xfrm>
        <a:prstGeom prst="pieWedg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Soleil" panose="02000503030000020004" pitchFamily="50" charset="0"/>
            </a:rPr>
            <a:t>Self</a:t>
          </a:r>
        </a:p>
      </dsp:txBody>
      <dsp:txXfrm rot="5400000">
        <a:off x="2980787" y="2157178"/>
        <a:ext cx="1262077" cy="1262077"/>
      </dsp:txXfrm>
    </dsp:sp>
    <dsp:sp modelId="{7E692F26-C76B-496F-8914-49E29748A4E1}">
      <dsp:nvSpPr>
        <dsp:cNvPr id="0" name=""/>
        <dsp:cNvSpPr/>
      </dsp:nvSpPr>
      <dsp:spPr>
        <a:xfrm>
          <a:off x="3975961" y="1744973"/>
          <a:ext cx="616246" cy="535866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5DBE2ED-18C0-455B-AE20-4094D2C41396}">
      <dsp:nvSpPr>
        <dsp:cNvPr id="0" name=""/>
        <dsp:cNvSpPr/>
      </dsp:nvSpPr>
      <dsp:spPr>
        <a:xfrm rot="10800000">
          <a:off x="3975961" y="1951076"/>
          <a:ext cx="616246" cy="535866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FC22A-9A51-47B6-8BF7-976E33F47F95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49B0F-FB0D-4A0E-B14A-7F4A5DBE0B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33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22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22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Include the point that you might not realise that your behaviours are being picked up by your team - and teammates might not be aware that they are picking up on your behaviours. Overtly role-model and follow, and we covertly role-model and follow.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88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528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Reacting well to a situation where someone is sharing something very personal/upsetting, can make all the difference to that person: As managers, we may be the first person someone has confided to that they are experiencing harassment, let alone reporting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589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41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933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79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33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02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E6E01-719A-7D70-8047-CB65C11AC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EB91B-8393-6E27-8B7E-812808831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67BC6-A188-2E97-CDF5-5F0B4B5BC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10mins (09:45 – 09:55)</a:t>
            </a:r>
          </a:p>
          <a:p>
            <a:endParaRPr lang="en-GB" dirty="0"/>
          </a:p>
          <a:p>
            <a:r>
              <a:rPr lang="en-GB" dirty="0"/>
              <a:t>Ask for thoughts on what else they might need from their team in the room, to help them work in this space most effectively.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87F6F-A4AD-AC07-D657-E4811ABE4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43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We’re now going to do some 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480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56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21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7F84-D7FA-1804-E1CE-C9EB0EF3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F1B77-2121-9C38-A97D-AD7737813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A06D2-B91A-605F-BC3A-234C3A92F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mins, (09:55 – 10:00)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9F824-0AC1-8488-710C-4851E043A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3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892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Building psychological safety. </a:t>
            </a:r>
          </a:p>
          <a:p>
            <a:endParaRPr lang="en-GB" dirty="0"/>
          </a:p>
          <a:p>
            <a:r>
              <a:rPr lang="en-GB" dirty="0"/>
              <a:t>How do we then build that sense of Inclusion safety?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7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D8E2C-ED9E-80AF-5974-4303ADBE6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F0203-FE1E-1C5C-FE91-2F5C17DB7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B038F-671D-2BFE-2F22-B50671EA4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5min </a:t>
            </a:r>
          </a:p>
          <a:p>
            <a:endParaRPr lang="en-GB" b="1"/>
          </a:p>
          <a:p>
            <a:r>
              <a:rPr lang="en-GB"/>
              <a:t>We can show up as leaders in four key ways: </a:t>
            </a:r>
          </a:p>
          <a:p>
            <a:endParaRPr lang="en-GB"/>
          </a:p>
          <a:p>
            <a:r>
              <a:rPr lang="en-GB"/>
              <a:t>Self: Our teams see us doing the work ourselves, to improve and be committed to excellence. </a:t>
            </a:r>
          </a:p>
          <a:p>
            <a:endParaRPr lang="en-GB"/>
          </a:p>
          <a:p>
            <a:r>
              <a:rPr lang="en-GB"/>
              <a:t>Relational – we can support the building of positive working relationships through mentoring and support networks. </a:t>
            </a:r>
          </a:p>
          <a:p>
            <a:endParaRPr lang="en-GB"/>
          </a:p>
          <a:p>
            <a:r>
              <a:rPr lang="en-GB"/>
              <a:t>Environment – We create the supportive environments for our teams, through our daily, small interactions. </a:t>
            </a:r>
          </a:p>
          <a:p>
            <a:endParaRPr lang="en-GB"/>
          </a:p>
          <a:p>
            <a:r>
              <a:rPr lang="en-GB"/>
              <a:t>Allyship – There’s also then explicit actions we do, in the form of allyship. This is a more deliberate activity, where we challenge behaviours which are exclusive. A key way we can do this is through the addressing of Micro-Incivilities. </a:t>
            </a:r>
          </a:p>
          <a:p>
            <a:endParaRPr lang="en-GB"/>
          </a:p>
          <a:p>
            <a:r>
              <a:rPr lang="en-GB" i="1"/>
              <a:t>Q to the room: Has anyone heard the expression micro-incivilities or micro-aggressions before? </a:t>
            </a:r>
            <a:r>
              <a:rPr lang="en-GB" i="0"/>
              <a:t>If someone says yes, invite them to give a quick account of what they think these phrases mean. </a:t>
            </a:r>
          </a:p>
          <a:p>
            <a:endParaRPr lang="en-GB" i="0"/>
          </a:p>
          <a:p>
            <a:r>
              <a:rPr lang="en-GB" i="0"/>
              <a:t>Micro-incivilities are daily, commonplace behaviours or aspects of an environment which signal (knowingly or otherwise) to members of out-groups that they are not welcome and don’t belong. We’re going to now watch a video which shows how they can appear in a workplace. </a:t>
            </a:r>
            <a:endParaRPr lang="en-GB" i="1"/>
          </a:p>
          <a:p>
            <a:endParaRPr lang="en-GB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1F20D-F7A5-A596-B43E-39EDE502D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78283-5019-4ADE-B07F-11BCBBADAE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36FB5-6FEC-6086-5DD3-219E32F4D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221C1-F039-8B96-A529-C0F3940D4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79016-1062-D8FB-EB71-8A2A91F82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63757-7133-9682-4734-B41BA953C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Definition taken from XpertHR.co.uk, 2023, https://www.xperthr.co.uk/leading-practice-guides/addressing-and-preventing-workplace-bullying-1-understanding-bullying/115321/.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85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49B0F-FB0D-4A0E-B14A-7F4A5DBE0B5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8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80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85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1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5301208"/>
            <a:ext cx="7903790" cy="1080120"/>
          </a:xfrm>
          <a:prstGeom prst="rect">
            <a:avLst/>
          </a:prstGeom>
        </p:spPr>
        <p:txBody>
          <a:bodyPr anchor="ctr"/>
          <a:lstStyle>
            <a:lvl1pPr algn="ctr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34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467544" y="116632"/>
            <a:ext cx="5904656" cy="864096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31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5301208"/>
            <a:ext cx="7903790" cy="1080120"/>
          </a:xfrm>
          <a:prstGeom prst="rect">
            <a:avLst/>
          </a:prstGeom>
        </p:spPr>
        <p:txBody>
          <a:bodyPr anchor="ctr"/>
          <a:lstStyle>
            <a:lvl1pPr algn="ctr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41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5301208"/>
            <a:ext cx="7903790" cy="1080120"/>
          </a:xfrm>
          <a:prstGeom prst="rect">
            <a:avLst/>
          </a:prstGeom>
        </p:spPr>
        <p:txBody>
          <a:bodyPr anchor="ctr"/>
          <a:lstStyle>
            <a:lvl1pPr algn="ctr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541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717032"/>
            <a:ext cx="2359174" cy="2664296"/>
          </a:xfrm>
          <a:prstGeom prst="rect">
            <a:avLst/>
          </a:prstGeom>
        </p:spPr>
        <p:txBody>
          <a:bodyPr anchor="ctr"/>
          <a:lstStyle>
            <a:lvl1pPr algn="l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8227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17032"/>
            <a:ext cx="2359174" cy="2664296"/>
          </a:xfrm>
          <a:prstGeom prst="rect">
            <a:avLst/>
          </a:prstGeom>
        </p:spPr>
        <p:txBody>
          <a:bodyPr anchor="ctr"/>
          <a:lstStyle>
            <a:lvl1pPr algn="l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48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717032"/>
            <a:ext cx="2359174" cy="2664296"/>
          </a:xfrm>
          <a:prstGeom prst="rect">
            <a:avLst/>
          </a:prstGeom>
        </p:spPr>
        <p:txBody>
          <a:bodyPr anchor="ctr"/>
          <a:lstStyle>
            <a:lvl1pPr algn="l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5317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717032"/>
            <a:ext cx="2359174" cy="2664296"/>
          </a:xfrm>
          <a:prstGeom prst="rect">
            <a:avLst/>
          </a:prstGeom>
        </p:spPr>
        <p:txBody>
          <a:bodyPr anchor="ctr"/>
          <a:lstStyle>
            <a:lvl1pPr algn="l">
              <a:defRPr sz="3200" b="1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21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354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885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467544" y="116632"/>
            <a:ext cx="5904656" cy="864096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3931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6857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67544" y="116632"/>
            <a:ext cx="5904656" cy="864096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NTS VALUES</a:t>
            </a:r>
          </a:p>
        </p:txBody>
      </p:sp>
    </p:spTree>
    <p:extLst>
      <p:ext uri="{BB962C8B-B14F-4D97-AF65-F5344CB8AC3E}">
        <p14:creationId xmlns:p14="http://schemas.microsoft.com/office/powerpoint/2010/main" val="310036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9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7652" y="476672"/>
            <a:ext cx="7772400" cy="4738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Open Sans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4572000" y="1988840"/>
            <a:ext cx="4104456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39552" y="1999381"/>
            <a:ext cx="3960440" cy="3733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Content/Picture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552" y="981075"/>
            <a:ext cx="78486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190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1988840"/>
            <a:ext cx="9144000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77652" y="476672"/>
            <a:ext cx="7772400" cy="473844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Open Sans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9552" y="981075"/>
            <a:ext cx="7848600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56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87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9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9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2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85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17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C1641-BBE4-42F8-A356-7AB152DB62FB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0C191-429B-4103-B84B-E5E12B43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46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6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310F3A-6531-0937-8EDA-170499B59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918" y="5614393"/>
            <a:ext cx="790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 Sans"/>
                <a:ea typeface="Open Sans"/>
                <a:cs typeface="Open Sans"/>
              </a:rPr>
              <a:t>Workforce EDI – supporting disclosures and building inclusive teams</a:t>
            </a:r>
          </a:p>
        </p:txBody>
      </p:sp>
    </p:spTree>
    <p:extLst>
      <p:ext uri="{BB962C8B-B14F-4D97-AF65-F5344CB8AC3E}">
        <p14:creationId xmlns:p14="http://schemas.microsoft.com/office/powerpoint/2010/main" val="317471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Most common bullying and harassing behaviours in workplaces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A1FAF09-566D-07CE-010D-83B33A9B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9785"/>
            <a:ext cx="8229600" cy="411479"/>
          </a:xfrm>
        </p:spPr>
        <p:txBody>
          <a:bodyPr>
            <a:normAutofit/>
          </a:bodyPr>
          <a:lstStyle/>
          <a:p>
            <a:r>
              <a:rPr lang="en-GB" sz="1800" dirty="0"/>
              <a:t>Some of the most common harassing behaviours in the workplace: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39883-4DB4-A78A-3D09-38A8F2EF83F2}"/>
              </a:ext>
            </a:extLst>
          </p:cNvPr>
          <p:cNvSpPr txBox="1"/>
          <p:nvPr/>
        </p:nvSpPr>
        <p:spPr>
          <a:xfrm>
            <a:off x="467544" y="1828800"/>
            <a:ext cx="7969320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Comments that demean someone’s 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‘Mean’ comments about other people’s culture/stereotypes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Banter/jokes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insulting 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Inappropriate touching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C157FDE-56BF-7955-D43F-D082D9219EB9}"/>
              </a:ext>
            </a:extLst>
          </p:cNvPr>
          <p:cNvSpPr txBox="1">
            <a:spLocks/>
          </p:cNvSpPr>
          <p:nvPr/>
        </p:nvSpPr>
        <p:spPr>
          <a:xfrm>
            <a:off x="467544" y="3474922"/>
            <a:ext cx="8229600" cy="411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Some of the most common bullying behaviours in the workplace: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0466C4-13E2-F7F7-7BDB-9154E595CE03}"/>
              </a:ext>
            </a:extLst>
          </p:cNvPr>
          <p:cNvSpPr txBox="1">
            <a:spLocks/>
          </p:cNvSpPr>
          <p:nvPr/>
        </p:nvSpPr>
        <p:spPr>
          <a:xfrm>
            <a:off x="457200" y="3994605"/>
            <a:ext cx="8229600" cy="22233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Constantly criticising someone’s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Spreading malicious rumours about someone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Constantly putting someone down in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Showing continued disrespect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Deliberately giving someone a heavier workload than everyone 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Doing things to make someone seem unskilled or unable to do their job properly.  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8195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63865B-58BC-B598-C7ED-28D493A9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135"/>
            <a:ext cx="8229600" cy="864096"/>
          </a:xfrm>
        </p:spPr>
        <p:txBody>
          <a:bodyPr>
            <a:normAutofit/>
          </a:bodyPr>
          <a:lstStyle/>
          <a:p>
            <a:r>
              <a:rPr lang="en-GB" sz="1800" dirty="0"/>
              <a:t>There are many different impacts that harassment can have on an individual: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Keeping an eye out for your team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B5294-F8D2-BCB2-7689-01F37AF60885}"/>
              </a:ext>
            </a:extLst>
          </p:cNvPr>
          <p:cNvCxnSpPr/>
          <p:nvPr/>
        </p:nvCxnSpPr>
        <p:spPr>
          <a:xfrm>
            <a:off x="4594578" y="2227231"/>
            <a:ext cx="0" cy="392853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9BFA28-26F6-BA0D-3562-FFBFD853F29B}"/>
              </a:ext>
            </a:extLst>
          </p:cNvPr>
          <p:cNvCxnSpPr>
            <a:cxnSpLocks/>
          </p:cNvCxnSpPr>
          <p:nvPr/>
        </p:nvCxnSpPr>
        <p:spPr>
          <a:xfrm>
            <a:off x="914400" y="4106831"/>
            <a:ext cx="764257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Graphic 12" descr="Dumbbell with solid fill">
            <a:extLst>
              <a:ext uri="{FF2B5EF4-FFF2-40B4-BE49-F238E27FC236}">
                <a16:creationId xmlns:a16="http://schemas.microsoft.com/office/drawing/2014/main" id="{D90B0540-EB79-A091-B702-C849FA43E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090" y="2438403"/>
            <a:ext cx="1190976" cy="1190976"/>
          </a:xfrm>
          <a:prstGeom prst="rect">
            <a:avLst/>
          </a:prstGeom>
        </p:spPr>
      </p:pic>
      <p:pic>
        <p:nvPicPr>
          <p:cNvPr id="15" name="Graphic 14" descr="Brain with solid fill">
            <a:extLst>
              <a:ext uri="{FF2B5EF4-FFF2-40B4-BE49-F238E27FC236}">
                <a16:creationId xmlns:a16="http://schemas.microsoft.com/office/drawing/2014/main" id="{7EA712C3-6268-CC77-2E6A-8D735E9C3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5825" y="2438404"/>
            <a:ext cx="1190975" cy="1190975"/>
          </a:xfrm>
          <a:prstGeom prst="rect">
            <a:avLst/>
          </a:prstGeom>
        </p:spPr>
      </p:pic>
      <p:pic>
        <p:nvPicPr>
          <p:cNvPr id="17" name="Graphic 16" descr="Sparkling Heart with solid fill">
            <a:extLst>
              <a:ext uri="{FF2B5EF4-FFF2-40B4-BE49-F238E27FC236}">
                <a16:creationId xmlns:a16="http://schemas.microsoft.com/office/drawing/2014/main" id="{ABBAD22F-6C2C-2718-86FB-EB5F99715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818" y="4385564"/>
            <a:ext cx="1293519" cy="1293519"/>
          </a:xfrm>
          <a:prstGeom prst="rect">
            <a:avLst/>
          </a:prstGeom>
        </p:spPr>
      </p:pic>
      <p:pic>
        <p:nvPicPr>
          <p:cNvPr id="19" name="Graphic 18" descr="Social network with solid fill">
            <a:extLst>
              <a:ext uri="{FF2B5EF4-FFF2-40B4-BE49-F238E27FC236}">
                <a16:creationId xmlns:a16="http://schemas.microsoft.com/office/drawing/2014/main" id="{D059EDD6-6DB3-0365-CEF6-9CF2954D3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5825" y="4465534"/>
            <a:ext cx="1213549" cy="12135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3BCF7A-7610-DB50-3EB3-BEF62DCFCCA9}"/>
              </a:ext>
            </a:extLst>
          </p:cNvPr>
          <p:cNvSpPr txBox="1"/>
          <p:nvPr/>
        </p:nvSpPr>
        <p:spPr>
          <a:xfrm>
            <a:off x="1930400" y="2227231"/>
            <a:ext cx="26190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Going off on sick regularly, or when given a particular shift.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AA47A7-CCFF-C261-EB9F-0CF441D56714}"/>
              </a:ext>
            </a:extLst>
          </p:cNvPr>
          <p:cNvSpPr txBox="1"/>
          <p:nvPr/>
        </p:nvSpPr>
        <p:spPr>
          <a:xfrm>
            <a:off x="4780851" y="2227231"/>
            <a:ext cx="26190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Finding it difficult to meet deadlines.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Going on sick for periods of time.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9B78F-93F0-C949-E131-899BF81FC166}"/>
              </a:ext>
            </a:extLst>
          </p:cNvPr>
          <p:cNvSpPr txBox="1"/>
          <p:nvPr/>
        </p:nvSpPr>
        <p:spPr>
          <a:xfrm>
            <a:off x="1933227" y="4355216"/>
            <a:ext cx="26190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Doesn’t seem enthusiastic/engaged with their role anymore.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Doesn’t seem very happy at work.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F809F-0BD9-1735-0CAC-1D9DCB53FC87}"/>
              </a:ext>
            </a:extLst>
          </p:cNvPr>
          <p:cNvSpPr txBox="1"/>
          <p:nvPr/>
        </p:nvSpPr>
        <p:spPr>
          <a:xfrm>
            <a:off x="4803425" y="4355216"/>
            <a:ext cx="28165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really connecting with other team-mates.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Might not put themselves forward for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63865B-58BC-B598-C7ED-28D493A9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3029"/>
            <a:ext cx="1965960" cy="3435438"/>
          </a:xfrm>
        </p:spPr>
        <p:txBody>
          <a:bodyPr>
            <a:normAutofit/>
          </a:bodyPr>
          <a:lstStyle/>
          <a:p>
            <a:r>
              <a:rPr lang="en-GB" sz="1800" b="1" dirty="0"/>
              <a:t>Opportunities for connecting: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1-2-1s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‘Water-cooler’ chats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APRs and MYRs – but as a last resort!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Keeping an eye-out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Inclusive Environments and Self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2F55E6B-CF26-EA3A-5697-EAE29D7BBD0F}"/>
              </a:ext>
            </a:extLst>
          </p:cNvPr>
          <p:cNvSpPr txBox="1">
            <a:spLocks/>
          </p:cNvSpPr>
          <p:nvPr/>
        </p:nvSpPr>
        <p:spPr>
          <a:xfrm>
            <a:off x="3589020" y="1453028"/>
            <a:ext cx="1965960" cy="382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Opportunities for growth: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Showing it’s ok to make mistakes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Encouraging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Asking for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8F3EAE3-39F9-6BF2-004A-910BC70F8297}"/>
              </a:ext>
            </a:extLst>
          </p:cNvPr>
          <p:cNvSpPr txBox="1">
            <a:spLocks/>
          </p:cNvSpPr>
          <p:nvPr/>
        </p:nvSpPr>
        <p:spPr>
          <a:xfrm>
            <a:off x="6720840" y="1453028"/>
            <a:ext cx="1965960" cy="368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Opportunities for advocacy: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Acting on feedback where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Knowing how to say sorry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Showing you try to learn from mistakes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0CF6A-4F2C-7808-EA08-CA3616DD8E98}"/>
              </a:ext>
            </a:extLst>
          </p:cNvPr>
          <p:cNvSpPr/>
          <p:nvPr/>
        </p:nvSpPr>
        <p:spPr>
          <a:xfrm>
            <a:off x="457200" y="4781724"/>
            <a:ext cx="2541181" cy="619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1A732-B871-75F0-48ED-2E9C59ADB986}"/>
              </a:ext>
            </a:extLst>
          </p:cNvPr>
          <p:cNvSpPr/>
          <p:nvPr/>
        </p:nvSpPr>
        <p:spPr>
          <a:xfrm>
            <a:off x="457200" y="5959912"/>
            <a:ext cx="2541181" cy="619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39F0A-41F6-D798-8BC5-993D7C5983CF}"/>
              </a:ext>
            </a:extLst>
          </p:cNvPr>
          <p:cNvSpPr/>
          <p:nvPr/>
        </p:nvSpPr>
        <p:spPr>
          <a:xfrm>
            <a:off x="3397635" y="5956473"/>
            <a:ext cx="2541181" cy="619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602BB2-C401-786D-6606-42134F82FF04}"/>
              </a:ext>
            </a:extLst>
          </p:cNvPr>
          <p:cNvSpPr/>
          <p:nvPr/>
        </p:nvSpPr>
        <p:spPr>
          <a:xfrm>
            <a:off x="6374328" y="5395116"/>
            <a:ext cx="2541181" cy="619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CD04B-4446-ACE5-D00F-09C61B7BE316}"/>
              </a:ext>
            </a:extLst>
          </p:cNvPr>
          <p:cNvSpPr txBox="1"/>
          <p:nvPr/>
        </p:nvSpPr>
        <p:spPr>
          <a:xfrm>
            <a:off x="648585" y="4888467"/>
            <a:ext cx="21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Inclusion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3D6E6-FACB-9BCB-0284-E98CB3A732A4}"/>
              </a:ext>
            </a:extLst>
          </p:cNvPr>
          <p:cNvSpPr txBox="1"/>
          <p:nvPr/>
        </p:nvSpPr>
        <p:spPr>
          <a:xfrm>
            <a:off x="648585" y="6084982"/>
            <a:ext cx="21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Learner 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49386-04C4-2B7D-43AD-BACF518ADE72}"/>
              </a:ext>
            </a:extLst>
          </p:cNvPr>
          <p:cNvSpPr txBox="1"/>
          <p:nvPr/>
        </p:nvSpPr>
        <p:spPr>
          <a:xfrm>
            <a:off x="3589020" y="6081543"/>
            <a:ext cx="21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Contributor 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B11CE-9C9C-F717-F94A-85B53351BB70}"/>
              </a:ext>
            </a:extLst>
          </p:cNvPr>
          <p:cNvSpPr txBox="1"/>
          <p:nvPr/>
        </p:nvSpPr>
        <p:spPr>
          <a:xfrm>
            <a:off x="6565713" y="5513473"/>
            <a:ext cx="21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Challenger safety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A851D97C-EF7A-36A4-A5EC-6411CD977ACB}"/>
              </a:ext>
            </a:extLst>
          </p:cNvPr>
          <p:cNvSpPr/>
          <p:nvPr/>
        </p:nvSpPr>
        <p:spPr>
          <a:xfrm>
            <a:off x="1504507" y="5507940"/>
            <a:ext cx="350875" cy="31465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5BA8E4-FC15-1884-CA33-7778EC6B3D44}"/>
              </a:ext>
            </a:extLst>
          </p:cNvPr>
          <p:cNvSpPr/>
          <p:nvPr/>
        </p:nvSpPr>
        <p:spPr>
          <a:xfrm>
            <a:off x="3397635" y="4781724"/>
            <a:ext cx="2541181" cy="619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28B65-FF24-9ABB-549D-7B53BF0578AC}"/>
              </a:ext>
            </a:extLst>
          </p:cNvPr>
          <p:cNvSpPr txBox="1"/>
          <p:nvPr/>
        </p:nvSpPr>
        <p:spPr>
          <a:xfrm>
            <a:off x="3589020" y="4906794"/>
            <a:ext cx="21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Learner safety</a:t>
            </a:r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B65005C0-068D-0DBC-C5D2-FE093B022EBF}"/>
              </a:ext>
            </a:extLst>
          </p:cNvPr>
          <p:cNvSpPr/>
          <p:nvPr/>
        </p:nvSpPr>
        <p:spPr>
          <a:xfrm>
            <a:off x="4510917" y="5507940"/>
            <a:ext cx="350875" cy="31465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D8609C-1468-6743-6504-E5D2C24DC224}"/>
              </a:ext>
            </a:extLst>
          </p:cNvPr>
          <p:cNvCxnSpPr/>
          <p:nvPr/>
        </p:nvCxnSpPr>
        <p:spPr>
          <a:xfrm>
            <a:off x="3189767" y="1531088"/>
            <a:ext cx="0" cy="5044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CCF4A2-1019-9BBE-50FF-2FA5FD8CB549}"/>
              </a:ext>
            </a:extLst>
          </p:cNvPr>
          <p:cNvCxnSpPr/>
          <p:nvPr/>
        </p:nvCxnSpPr>
        <p:spPr>
          <a:xfrm>
            <a:off x="6170428" y="1526245"/>
            <a:ext cx="0" cy="5044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63865B-58BC-B598-C7ED-28D493A9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16279"/>
          </a:xfrm>
        </p:spPr>
        <p:txBody>
          <a:bodyPr>
            <a:normAutofit/>
          </a:bodyPr>
          <a:lstStyle/>
          <a:p>
            <a:r>
              <a:rPr lang="en-GB" sz="1800" b="1" dirty="0"/>
              <a:t>Role-modelling </a:t>
            </a:r>
            <a:r>
              <a:rPr lang="en-GB" sz="1800" dirty="0"/>
              <a:t>– as a term – can make people a little uncomfortable.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Role-Modelling – Learner and contributor safety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FC6ABD2-D6C8-9B2D-C735-FCBEC8DB533F}"/>
              </a:ext>
            </a:extLst>
          </p:cNvPr>
          <p:cNvSpPr txBox="1">
            <a:spLocks/>
          </p:cNvSpPr>
          <p:nvPr/>
        </p:nvSpPr>
        <p:spPr>
          <a:xfrm>
            <a:off x="457200" y="3429000"/>
            <a:ext cx="8229600" cy="716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Why might your team look to you, for how to behave when at work? 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85822-0D25-6168-DB94-19AF1E53F2B4}"/>
              </a:ext>
            </a:extLst>
          </p:cNvPr>
          <p:cNvSpPr txBox="1"/>
          <p:nvPr/>
        </p:nvSpPr>
        <p:spPr>
          <a:xfrm>
            <a:off x="457200" y="2400136"/>
            <a:ext cx="7804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it’s a fundamental part of being a people manager.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Handling a disclosure – Challenger safety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D2F15-0223-4B44-5C5B-CF76517259C8}"/>
              </a:ext>
            </a:extLst>
          </p:cNvPr>
          <p:cNvSpPr/>
          <p:nvPr/>
        </p:nvSpPr>
        <p:spPr>
          <a:xfrm>
            <a:off x="467544" y="2398080"/>
            <a:ext cx="2603351" cy="262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1FA218-7E6A-2240-AC11-A241DF343731}"/>
              </a:ext>
            </a:extLst>
          </p:cNvPr>
          <p:cNvSpPr/>
          <p:nvPr/>
        </p:nvSpPr>
        <p:spPr>
          <a:xfrm>
            <a:off x="3286873" y="2398080"/>
            <a:ext cx="2603351" cy="262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D00874-A82A-0FEF-75D8-35C48578CC92}"/>
              </a:ext>
            </a:extLst>
          </p:cNvPr>
          <p:cNvSpPr/>
          <p:nvPr/>
        </p:nvSpPr>
        <p:spPr>
          <a:xfrm>
            <a:off x="6073105" y="2398080"/>
            <a:ext cx="2603351" cy="262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DC507-985F-1ED9-4493-85BBA9674B7A}"/>
              </a:ext>
            </a:extLst>
          </p:cNvPr>
          <p:cNvSpPr txBox="1"/>
          <p:nvPr/>
        </p:nvSpPr>
        <p:spPr>
          <a:xfrm>
            <a:off x="849854" y="3339374"/>
            <a:ext cx="187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‘gut’ reaction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005BD-273F-83A6-19A1-59D95D0E76B4}"/>
              </a:ext>
            </a:extLst>
          </p:cNvPr>
          <p:cNvSpPr txBox="1"/>
          <p:nvPr/>
        </p:nvSpPr>
        <p:spPr>
          <a:xfrm>
            <a:off x="3636084" y="3429000"/>
            <a:ext cx="18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response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B4EF3-6431-CE6F-3964-741327FD3A2C}"/>
              </a:ext>
            </a:extLst>
          </p:cNvPr>
          <p:cNvSpPr txBox="1"/>
          <p:nvPr/>
        </p:nvSpPr>
        <p:spPr>
          <a:xfrm>
            <a:off x="6438864" y="3387347"/>
            <a:ext cx="187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679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63865B-58BC-B598-C7ED-28D493A9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56" y="1356360"/>
            <a:ext cx="8229600" cy="738962"/>
          </a:xfrm>
        </p:spPr>
        <p:txBody>
          <a:bodyPr>
            <a:normAutofit/>
          </a:bodyPr>
          <a:lstStyle/>
          <a:p>
            <a:r>
              <a:rPr lang="en-GB" sz="1800" dirty="0"/>
              <a:t>When we face a stressful situation, our sympathetic nervous system kicks in and we have (usually) one of (or a combination of) 4 types of reactions: </a:t>
            </a: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Your gut reaction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2045970"/>
            <a:ext cx="8219256" cy="3455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4917AB-DE5C-E575-2D22-3268EA809676}"/>
              </a:ext>
            </a:extLst>
          </p:cNvPr>
          <p:cNvCxnSpPr>
            <a:cxnSpLocks/>
          </p:cNvCxnSpPr>
          <p:nvPr/>
        </p:nvCxnSpPr>
        <p:spPr>
          <a:xfrm>
            <a:off x="2445488" y="2272758"/>
            <a:ext cx="0" cy="3396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54A174-8CB4-A068-ABA2-529EEE184BB8}"/>
              </a:ext>
            </a:extLst>
          </p:cNvPr>
          <p:cNvCxnSpPr>
            <a:cxnSpLocks/>
          </p:cNvCxnSpPr>
          <p:nvPr/>
        </p:nvCxnSpPr>
        <p:spPr>
          <a:xfrm flipH="1">
            <a:off x="4607009" y="2272757"/>
            <a:ext cx="288" cy="3396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2A773-71BF-CAA9-73FB-00EAAF334978}"/>
              </a:ext>
            </a:extLst>
          </p:cNvPr>
          <p:cNvCxnSpPr>
            <a:cxnSpLocks/>
          </p:cNvCxnSpPr>
          <p:nvPr/>
        </p:nvCxnSpPr>
        <p:spPr>
          <a:xfrm>
            <a:off x="6769394" y="2272758"/>
            <a:ext cx="0" cy="3396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C0E67A-DCB7-34D9-C2BA-60FBF28905DD}"/>
              </a:ext>
            </a:extLst>
          </p:cNvPr>
          <p:cNvSpPr txBox="1"/>
          <p:nvPr/>
        </p:nvSpPr>
        <p:spPr>
          <a:xfrm>
            <a:off x="636110" y="2310358"/>
            <a:ext cx="16727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Fight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get angry or defensive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want to rush and confront someone straight away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3E2470-5650-CE4D-64E5-75D7B7928B11}"/>
              </a:ext>
            </a:extLst>
          </p:cNvPr>
          <p:cNvSpPr txBox="1"/>
          <p:nvPr/>
        </p:nvSpPr>
        <p:spPr>
          <a:xfrm>
            <a:off x="2648084" y="2314886"/>
            <a:ext cx="1761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Flight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want to run away from the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want to dismiss the account we’re hearing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52FAE-FDED-7DAD-D062-7537FD71EF54}"/>
              </a:ext>
            </a:extLst>
          </p:cNvPr>
          <p:cNvSpPr txBox="1"/>
          <p:nvPr/>
        </p:nvSpPr>
        <p:spPr>
          <a:xfrm>
            <a:off x="4770909" y="2314886"/>
            <a:ext cx="18779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Freeze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‘shut-down’ or become numb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We’re so ‘frozen’ in our own reaction, we can’t support the person who is telling their account to us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42EF5-9325-F40C-0A72-739FFE13F42B}"/>
              </a:ext>
            </a:extLst>
          </p:cNvPr>
          <p:cNvSpPr txBox="1"/>
          <p:nvPr/>
        </p:nvSpPr>
        <p:spPr>
          <a:xfrm>
            <a:off x="7010547" y="2314886"/>
            <a:ext cx="166590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Fawn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might want to diffuse a situation by being overly pacifying</a:t>
            </a:r>
          </a:p>
          <a:p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(Not usually the response in these situations)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B6A13-8198-2E27-4AB9-70C3E27A3CF6}"/>
              </a:ext>
            </a:extLst>
          </p:cNvPr>
          <p:cNvSpPr txBox="1"/>
          <p:nvPr/>
        </p:nvSpPr>
        <p:spPr>
          <a:xfrm>
            <a:off x="446856" y="5970340"/>
            <a:ext cx="823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to move from these initial states to one where we can “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the stress. </a:t>
            </a:r>
          </a:p>
        </p:txBody>
      </p:sp>
    </p:spTree>
    <p:extLst>
      <p:ext uri="{BB962C8B-B14F-4D97-AF65-F5344CB8AC3E}">
        <p14:creationId xmlns:p14="http://schemas.microsoft.com/office/powerpoint/2010/main" val="166059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Your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BD0F0-6009-8E32-2CB8-D7F65F0FCCCF}"/>
              </a:ext>
            </a:extLst>
          </p:cNvPr>
          <p:cNvSpPr txBox="1"/>
          <p:nvPr/>
        </p:nvSpPr>
        <p:spPr>
          <a:xfrm>
            <a:off x="467544" y="1269861"/>
            <a:ext cx="82192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your gut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Recognise that for some colleagues, you may be the first person they’ve told about this experience.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Listening Skills – searching “listening” in Thistle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interrupting – it’s really hard to recount something if you’re interrupted. Save clarifying questions for once you’ve heard the full account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them for telling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‘down-play’ their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promise complete confidentiality! – (will explain in a minute!)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mindful of the space – can you close a door/offer to go somewhere more private to talk if it’s busy around you both? </a:t>
            </a:r>
          </a:p>
        </p:txBody>
      </p:sp>
    </p:spTree>
    <p:extLst>
      <p:ext uri="{BB962C8B-B14F-4D97-AF65-F5344CB8AC3E}">
        <p14:creationId xmlns:p14="http://schemas.microsoft.com/office/powerpoint/2010/main" val="189060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Moving forward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1397384"/>
            <a:ext cx="8219256" cy="1590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Conversation with colleague about how </a:t>
            </a:r>
            <a:r>
              <a:rPr lang="en-GB" sz="1800" b="1" dirty="0"/>
              <a:t>they</a:t>
            </a:r>
            <a:r>
              <a:rPr lang="en-GB" sz="1800" dirty="0"/>
              <a:t> want to move forward after telling you this. </a:t>
            </a:r>
          </a:p>
          <a:p>
            <a:endParaRPr lang="en-GB" sz="1800" dirty="0"/>
          </a:p>
          <a:p>
            <a:r>
              <a:rPr lang="en-GB" sz="1800" dirty="0"/>
              <a:t>It’s important that you talk through with them the different ‘routes’ for moving forward: </a:t>
            </a:r>
          </a:p>
          <a:p>
            <a:endParaRPr lang="en-GB" sz="1800" dirty="0"/>
          </a:p>
          <a:p>
            <a:endParaRPr lang="en-GB" sz="18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636AF9-7637-8350-147F-2EC1D8147983}"/>
              </a:ext>
            </a:extLst>
          </p:cNvPr>
          <p:cNvCxnSpPr>
            <a:cxnSpLocks/>
          </p:cNvCxnSpPr>
          <p:nvPr/>
        </p:nvCxnSpPr>
        <p:spPr>
          <a:xfrm>
            <a:off x="4572000" y="2987749"/>
            <a:ext cx="0" cy="278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851859-36C9-50D6-7846-80C7CDBC22EC}"/>
              </a:ext>
            </a:extLst>
          </p:cNvPr>
          <p:cNvSpPr txBox="1"/>
          <p:nvPr/>
        </p:nvSpPr>
        <p:spPr>
          <a:xfrm>
            <a:off x="467544" y="3157870"/>
            <a:ext cx="37216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Might want you to talk to the colleague 1-2-1 to explain what’s not appropriate.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want to have a mediation, so they can tell the colleague what isn’t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somewhere!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about who else in the team needs to know?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63130-DA8C-AC03-68FF-455481083439}"/>
              </a:ext>
            </a:extLst>
          </p:cNvPr>
          <p:cNvSpPr txBox="1"/>
          <p:nvPr/>
        </p:nvSpPr>
        <p:spPr>
          <a:xfrm>
            <a:off x="4944428" y="3157870"/>
            <a:ext cx="37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cases needed to be reported through your official channels.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formal process is usually a part of your organisation’s wider Grievance policy.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275CE-4974-31DB-40D4-E1984C3A5FF3}"/>
              </a:ext>
            </a:extLst>
          </p:cNvPr>
          <p:cNvSpPr txBox="1"/>
          <p:nvPr/>
        </p:nvSpPr>
        <p:spPr>
          <a:xfrm>
            <a:off x="425158" y="6095037"/>
            <a:ext cx="829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 – while you cannot make anyone choose a route, it’s important that you report cases of safeguarding concerns!</a:t>
            </a:r>
          </a:p>
        </p:txBody>
      </p:sp>
    </p:spTree>
    <p:extLst>
      <p:ext uri="{BB962C8B-B14F-4D97-AF65-F5344CB8AC3E}">
        <p14:creationId xmlns:p14="http://schemas.microsoft.com/office/powerpoint/2010/main" val="1452070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Additional consideration -Safeguarding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1386752"/>
            <a:ext cx="8219256" cy="479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All managers have a responsibility to safeguard employees and volunteers while in a place of work. </a:t>
            </a:r>
          </a:p>
          <a:p>
            <a:endParaRPr lang="en-GB" sz="1800" dirty="0"/>
          </a:p>
          <a:p>
            <a:r>
              <a:rPr lang="en-GB" sz="1800" dirty="0"/>
              <a:t>If concerned that someone is a danger to themselves or will potentially harm others, you need to act to protect them and your team and report this.  </a:t>
            </a:r>
          </a:p>
          <a:p>
            <a:endParaRPr lang="en-GB" sz="1800" dirty="0"/>
          </a:p>
          <a:p>
            <a:r>
              <a:rPr lang="en-GB" sz="1800" dirty="0"/>
              <a:t>You should also report cases where: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You think there’s a chance that behaviour may escalate and cause danger to either the person who has reported in the first place, or someone else.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You become aware of behaviour which is criminal in nature.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3363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Top 10 for manager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1386752"/>
            <a:ext cx="3828009" cy="479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  <a:p>
            <a:r>
              <a:rPr lang="en-GB" sz="1800" dirty="0"/>
              <a:t>1) Breathe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2) Stay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3) Actively listen – don’t ask questions till they’re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4) Don’t dismiss what they’re saying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5) Thank them for trusting you with this account.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288B05-C4BC-B871-DB03-E7CD02284543}"/>
              </a:ext>
            </a:extLst>
          </p:cNvPr>
          <p:cNvSpPr txBox="1">
            <a:spLocks/>
          </p:cNvSpPr>
          <p:nvPr/>
        </p:nvSpPr>
        <p:spPr>
          <a:xfrm>
            <a:off x="4926130" y="1386752"/>
            <a:ext cx="3828009" cy="479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6) Check that the person is not in danger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7) Explain about your responsibilities around safeguarding </a:t>
            </a:r>
          </a:p>
          <a:p>
            <a:endParaRPr lang="en-GB" sz="1800" dirty="0"/>
          </a:p>
          <a:p>
            <a:r>
              <a:rPr lang="en-GB" sz="1800" dirty="0"/>
              <a:t>8) Agree what ‘route’ someone would like to follow and the actions you will 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9) Follow up on agreed actions</a:t>
            </a:r>
          </a:p>
          <a:p>
            <a:endParaRPr lang="en-GB" sz="1800" dirty="0"/>
          </a:p>
          <a:p>
            <a:r>
              <a:rPr lang="en-GB" sz="1800" dirty="0"/>
              <a:t>10) Check in with your manager and PBP to make them aware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1152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E144F-7318-8BDC-1D0F-D1ED0D5A0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ACE57-A9BF-045A-52E1-B38D14D0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56" y="1785694"/>
            <a:ext cx="3826768" cy="1036712"/>
          </a:xfrm>
        </p:spPr>
        <p:txBody>
          <a:bodyPr/>
          <a:lstStyle/>
          <a:p>
            <a:r>
              <a:rPr lang="en-GB" dirty="0"/>
              <a:t>Learning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293BA-434D-9886-1C42-0E4D810A978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Working together in this space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7D63DB7-C78B-D062-7B53-593FEB186AE6}"/>
              </a:ext>
            </a:extLst>
          </p:cNvPr>
          <p:cNvSpPr txBox="1">
            <a:spLocks/>
          </p:cNvSpPr>
          <p:nvPr/>
        </p:nvSpPr>
        <p:spPr>
          <a:xfrm>
            <a:off x="5354452" y="1824461"/>
            <a:ext cx="3826768" cy="1036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Present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244DD4A-29C5-B93F-54D3-C09E2634A776}"/>
              </a:ext>
            </a:extLst>
          </p:cNvPr>
          <p:cNvSpPr txBox="1">
            <a:spLocks/>
          </p:cNvSpPr>
          <p:nvPr/>
        </p:nvSpPr>
        <p:spPr>
          <a:xfrm>
            <a:off x="3419872" y="3429000"/>
            <a:ext cx="3826768" cy="1036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Open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8C90077-AEFF-2CF8-CB17-8A07D646A1DF}"/>
              </a:ext>
            </a:extLst>
          </p:cNvPr>
          <p:cNvSpPr txBox="1">
            <a:spLocks/>
          </p:cNvSpPr>
          <p:nvPr/>
        </p:nvSpPr>
        <p:spPr>
          <a:xfrm>
            <a:off x="467544" y="5229200"/>
            <a:ext cx="3826768" cy="1036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Interactive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6072252-F111-DCD5-E6E2-D5845A2615EA}"/>
              </a:ext>
            </a:extLst>
          </p:cNvPr>
          <p:cNvSpPr txBox="1">
            <a:spLocks/>
          </p:cNvSpPr>
          <p:nvPr/>
        </p:nvSpPr>
        <p:spPr>
          <a:xfrm>
            <a:off x="4901208" y="5259041"/>
            <a:ext cx="3826768" cy="10367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Reflective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7E2589F7-E5E1-E8C4-218D-1EB36C2E0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4308" y="1604382"/>
            <a:ext cx="1036712" cy="1036712"/>
          </a:xfrm>
          <a:prstGeom prst="rect">
            <a:avLst/>
          </a:prstGeom>
        </p:spPr>
      </p:pic>
      <p:pic>
        <p:nvPicPr>
          <p:cNvPr id="14" name="Graphic 13" descr="Open hand with plant with solid fill">
            <a:extLst>
              <a:ext uri="{FF2B5EF4-FFF2-40B4-BE49-F238E27FC236}">
                <a16:creationId xmlns:a16="http://schemas.microsoft.com/office/drawing/2014/main" id="{E31D04C6-672C-8946-B462-347E09AF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0" y="3012885"/>
            <a:ext cx="1113284" cy="1113284"/>
          </a:xfrm>
          <a:prstGeom prst="rect">
            <a:avLst/>
          </a:prstGeom>
        </p:spPr>
      </p:pic>
      <p:pic>
        <p:nvPicPr>
          <p:cNvPr id="16" name="Graphic 15" descr="Chat with solid fill">
            <a:extLst>
              <a:ext uri="{FF2B5EF4-FFF2-40B4-BE49-F238E27FC236}">
                <a16:creationId xmlns:a16="http://schemas.microsoft.com/office/drawing/2014/main" id="{8001DE83-E839-6A0F-686F-241737845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4397" y="4998117"/>
            <a:ext cx="1071500" cy="1071500"/>
          </a:xfrm>
          <a:prstGeom prst="rect">
            <a:avLst/>
          </a:prstGeom>
        </p:spPr>
      </p:pic>
      <p:pic>
        <p:nvPicPr>
          <p:cNvPr id="18" name="Graphic 17" descr="Thought with solid fill">
            <a:extLst>
              <a:ext uri="{FF2B5EF4-FFF2-40B4-BE49-F238E27FC236}">
                <a16:creationId xmlns:a16="http://schemas.microsoft.com/office/drawing/2014/main" id="{A3C02F4A-CF29-716E-F20A-0440AE7B9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5768" y="4998117"/>
            <a:ext cx="1213792" cy="1213792"/>
          </a:xfrm>
          <a:prstGeom prst="rect">
            <a:avLst/>
          </a:prstGeom>
        </p:spPr>
      </p:pic>
      <p:pic>
        <p:nvPicPr>
          <p:cNvPr id="6" name="Graphic 5" descr="Idea with solid fill">
            <a:extLst>
              <a:ext uri="{FF2B5EF4-FFF2-40B4-BE49-F238E27FC236}">
                <a16:creationId xmlns:a16="http://schemas.microsoft.com/office/drawing/2014/main" id="{F7EC3EAD-1E9B-3EE1-456E-B4388ACB4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80928" y="1455777"/>
            <a:ext cx="1113284" cy="1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2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2DDD9C73-CC6C-F3AF-4F33-8EA0537CBB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891" y="1275034"/>
            <a:ext cx="1266497" cy="13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A6E0D53-ACFF-56D5-1847-7B7F005BF73F}"/>
              </a:ext>
            </a:extLst>
          </p:cNvPr>
          <p:cNvSpPr txBox="1">
            <a:spLocks/>
          </p:cNvSpPr>
          <p:nvPr/>
        </p:nvSpPr>
        <p:spPr>
          <a:xfrm>
            <a:off x="457199" y="132336"/>
            <a:ext cx="5749158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latin typeface="Open Sans Semibold"/>
                <a:ea typeface="Open Sans Semibold"/>
                <a:cs typeface="Open Sans Semibold"/>
              </a:rPr>
              <a:t>Further support</a:t>
            </a:r>
            <a:endParaRPr lang="en-GB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8E89B-E039-F04E-1C6A-F8075C8B2791}"/>
              </a:ext>
            </a:extLst>
          </p:cNvPr>
          <p:cNvSpPr txBox="1"/>
          <p:nvPr/>
        </p:nvSpPr>
        <p:spPr>
          <a:xfrm>
            <a:off x="457199" y="5271571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HR person – </a:t>
            </a:r>
            <a:r>
              <a:rPr lang="en-GB" dirty="0">
                <a:latin typeface="Open Sans"/>
                <a:ea typeface="Open Sans"/>
                <a:cs typeface="Open Sans"/>
              </a:rPr>
              <a:t>Talking directly to a member of your HR team can help answer specific questions you may have.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D1B24-6627-9E70-AEE2-1492B49BD74E}"/>
              </a:ext>
            </a:extLst>
          </p:cNvPr>
          <p:cNvSpPr txBox="1"/>
          <p:nvPr/>
        </p:nvSpPr>
        <p:spPr>
          <a:xfrm>
            <a:off x="457199" y="3252048"/>
            <a:ext cx="820891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Talk with your manager </a:t>
            </a:r>
            <a:r>
              <a:rPr lang="en-GB" dirty="0">
                <a:latin typeface="Open Sans"/>
                <a:ea typeface="Open Sans"/>
                <a:cs typeface="Open Sans"/>
              </a:rPr>
              <a:t>– you can also talk to your manager as well, both reporting something that’s happened to you and if you need advice on how to support one of your team.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ED822-E214-C838-29D9-3096ED1ECCCC}"/>
              </a:ext>
            </a:extLst>
          </p:cNvPr>
          <p:cNvSpPr txBox="1"/>
          <p:nvPr/>
        </p:nvSpPr>
        <p:spPr>
          <a:xfrm>
            <a:off x="457199" y="1509524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EAP</a:t>
            </a:r>
            <a:r>
              <a:rPr lang="en-GB" dirty="0">
                <a:latin typeface="Open Sans"/>
                <a:ea typeface="Open Sans"/>
                <a:cs typeface="Open Sans"/>
              </a:rPr>
              <a:t> – is there counselling support available through your EAP provider, and is this general counselling or specific as well?  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EA1FA-C460-02AD-18E5-46C4D9B2E02B}"/>
              </a:ext>
            </a:extLst>
          </p:cNvPr>
          <p:cNvSpPr txBox="1"/>
          <p:nvPr/>
        </p:nvSpPr>
        <p:spPr>
          <a:xfrm>
            <a:off x="457199" y="2380786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Able Futures – </a:t>
            </a:r>
            <a:r>
              <a:rPr lang="en-GB" dirty="0">
                <a:latin typeface="Open Sans"/>
                <a:ea typeface="Open Sans"/>
                <a:cs typeface="Open Sans"/>
              </a:rPr>
              <a:t>offers counselling through funding from the Department of Work and Pensions.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F86CB-DEDD-35FD-FD94-991107557341}"/>
              </a:ext>
            </a:extLst>
          </p:cNvPr>
          <p:cNvSpPr txBox="1"/>
          <p:nvPr/>
        </p:nvSpPr>
        <p:spPr>
          <a:xfrm>
            <a:off x="457199" y="4400309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Staff network groups </a:t>
            </a:r>
            <a:r>
              <a:rPr lang="en-GB" dirty="0">
                <a:latin typeface="Open Sans"/>
                <a:ea typeface="Open Sans"/>
                <a:cs typeface="Open Sans"/>
              </a:rPr>
              <a:t>– groups for colleagues to find peer-to-peer support within. 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430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2DDD9C73-CC6C-F3AF-4F33-8EA0537CBB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99" y="1266496"/>
            <a:ext cx="1266497" cy="13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A6E0D53-ACFF-56D5-1847-7B7F005BF73F}"/>
              </a:ext>
            </a:extLst>
          </p:cNvPr>
          <p:cNvSpPr txBox="1">
            <a:spLocks/>
          </p:cNvSpPr>
          <p:nvPr/>
        </p:nvSpPr>
        <p:spPr>
          <a:xfrm>
            <a:off x="457199" y="132336"/>
            <a:ext cx="5749158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latin typeface="Open Sans Semibold"/>
                <a:ea typeface="Open Sans Semibold"/>
                <a:cs typeface="Open Sans Semibold"/>
              </a:rPr>
              <a:t>Leaving today</a:t>
            </a:r>
            <a:endParaRPr lang="en-GB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8E89B-E039-F04E-1C6A-F8075C8B2791}"/>
              </a:ext>
            </a:extLst>
          </p:cNvPr>
          <p:cNvSpPr txBox="1"/>
          <p:nvPr/>
        </p:nvSpPr>
        <p:spPr>
          <a:xfrm>
            <a:off x="457199" y="1498130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Open Sans"/>
                <a:ea typeface="Open Sans"/>
                <a:cs typeface="Open Sans"/>
              </a:rPr>
              <a:t>Check in with yourself! This content can be triggering for folks, and if you need support after this, make sure you access what you need!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ED822-E214-C838-29D9-3096ED1ECCCC}"/>
              </a:ext>
            </a:extLst>
          </p:cNvPr>
          <p:cNvSpPr txBox="1"/>
          <p:nvPr/>
        </p:nvSpPr>
        <p:spPr>
          <a:xfrm>
            <a:off x="457199" y="3794188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/>
                <a:ea typeface="Open Sans"/>
                <a:cs typeface="Open Sans"/>
              </a:rPr>
              <a:t>Think and reflect on the skills you already have, to help you build your confidence in supporting in these situations.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EA1FA-C460-02AD-18E5-46C4D9B2E02B}"/>
              </a:ext>
            </a:extLst>
          </p:cNvPr>
          <p:cNvSpPr txBox="1"/>
          <p:nvPr/>
        </p:nvSpPr>
        <p:spPr>
          <a:xfrm>
            <a:off x="457199" y="2646159"/>
            <a:ext cx="82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/>
                <a:ea typeface="Open Sans"/>
                <a:cs typeface="Open Sans"/>
              </a:rPr>
              <a:t>Identify one point of support that you could go to, if you needed help to support someone who had been harassed. </a:t>
            </a:r>
            <a:endParaRPr lang="en-GB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9B80C-275E-4CF8-C14E-4F5620D83D81}"/>
              </a:ext>
            </a:extLst>
          </p:cNvPr>
          <p:cNvSpPr txBox="1"/>
          <p:nvPr/>
        </p:nvSpPr>
        <p:spPr>
          <a:xfrm>
            <a:off x="457199" y="4942217"/>
            <a:ext cx="820891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/>
                <a:ea typeface="Open Sans"/>
                <a:cs typeface="Open Sans"/>
              </a:rPr>
              <a:t>Remember that as we grow the psychological safety of our teams, it may lead to more reports/disclosures and these can be good – because they will ultimately help you to turn the culture around and make it a better place for everyone. </a:t>
            </a:r>
          </a:p>
        </p:txBody>
      </p:sp>
    </p:spTree>
    <p:extLst>
      <p:ext uri="{BB962C8B-B14F-4D97-AF65-F5344CB8AC3E}">
        <p14:creationId xmlns:p14="http://schemas.microsoft.com/office/powerpoint/2010/main" val="147451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E59-3F00-06EB-B22A-BAF496290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775" y="4231415"/>
            <a:ext cx="4104278" cy="2237117"/>
          </a:xfrm>
        </p:spPr>
        <p:txBody>
          <a:bodyPr/>
          <a:lstStyle/>
          <a:p>
            <a:r>
              <a:rPr lang="en-GB" dirty="0"/>
              <a:t>Thank you!</a:t>
            </a:r>
            <a:br>
              <a:rPr lang="en-GB" dirty="0"/>
            </a:br>
            <a:br>
              <a:rPr lang="en-GB" dirty="0"/>
            </a:br>
            <a:r>
              <a:rPr lang="en-GB" sz="1800" dirty="0"/>
              <a:t>ctelford@nts.org.uk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B6FB8-F203-B2D1-6B47-8E7C6AFC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22" y="4231416"/>
            <a:ext cx="3902053" cy="23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9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AF9D-24AA-6CE8-63A6-A5E10F2E1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83BF-DBFB-8FC3-2A98-6603C1FE5CD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Working together in this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51660-E549-393A-2D2F-719647CDDA45}"/>
              </a:ext>
            </a:extLst>
          </p:cNvPr>
          <p:cNvSpPr txBox="1"/>
          <p:nvPr/>
        </p:nvSpPr>
        <p:spPr>
          <a:xfrm>
            <a:off x="392059" y="1305200"/>
            <a:ext cx="54438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 is fundamentally about the relationships we have with others, particularly around our identities.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reassure, it’s ok to be a bit uncomfortable about these conversations!  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Brave and Curious - there’s no such thing as stupid questions!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Confidentiality – take out the learning but leaving identifying info in this space.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recognise that often we use language “carelessly” or “thoughtlessly” – so in this space we “Call In” to help build one another’s understanding.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Graphic 12" descr="Group brainstorm with solid fill">
            <a:extLst>
              <a:ext uri="{FF2B5EF4-FFF2-40B4-BE49-F238E27FC236}">
                <a16:creationId xmlns:a16="http://schemas.microsoft.com/office/drawing/2014/main" id="{53AC7E5A-BCB4-C9CD-E49A-19EC80452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8550" y="2147924"/>
            <a:ext cx="2950443" cy="29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0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63865B-58BC-B598-C7ED-28D493A96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GB" dirty="0"/>
              <a:t>Build our understanding of how we can create environments which support people to disclose to us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Explore how we can best support someone through a disclosure. </a:t>
            </a:r>
          </a:p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Aims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264961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Psychological Safety</a:t>
            </a:r>
          </a:p>
        </p:txBody>
      </p:sp>
      <p:pic>
        <p:nvPicPr>
          <p:cNvPr id="1026" name="Picture 2" descr="What is Psychological Safety? - Free Resources">
            <a:extLst>
              <a:ext uri="{FF2B5EF4-FFF2-40B4-BE49-F238E27FC236}">
                <a16:creationId xmlns:a16="http://schemas.microsoft.com/office/drawing/2014/main" id="{EEAC93BD-5AE3-898B-00EB-5BC2DE46E2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36" y="1431489"/>
            <a:ext cx="6463591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2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5BB2-1886-D327-7192-A3916425C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864D9C-A373-B2D1-2107-3914D813D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659" y="1841291"/>
            <a:ext cx="6172200" cy="339447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GB" sz="1800" kern="0">
              <a:solidFill>
                <a:srgbClr val="28282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GB" sz="1800" b="1" kern="0">
              <a:solidFill>
                <a:srgbClr val="282828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GB" sz="1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B48D7-8EA0-FEBC-8F14-5C95BEB7422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 vert="horz" wrap="square" lIns="68580" tIns="34290" rIns="68580" bIns="34290" rtlCol="0" anchor="ctr">
            <a:noAutofit/>
          </a:bodyPr>
          <a:lstStyle/>
          <a:p>
            <a:r>
              <a:rPr lang="en-GB" sz="1800" dirty="0">
                <a:latin typeface="Open Sans Semibold"/>
                <a:ea typeface="Open Sans Semibold"/>
                <a:cs typeface="Open Sans Semibold"/>
              </a:rPr>
              <a:t>Building PS - Visibility 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7E8F85D-DF0F-C3D5-693E-AF30C66EE030}"/>
              </a:ext>
            </a:extLst>
          </p:cNvPr>
          <p:cNvGraphicFramePr/>
          <p:nvPr/>
        </p:nvGraphicFramePr>
        <p:xfrm>
          <a:off x="1926204" y="2274897"/>
          <a:ext cx="5133109" cy="357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7E280A-54B3-3361-CF24-9F1B39A6808E}"/>
              </a:ext>
            </a:extLst>
          </p:cNvPr>
          <p:cNvGraphicFramePr/>
          <p:nvPr/>
        </p:nvGraphicFramePr>
        <p:xfrm>
          <a:off x="347230" y="1622237"/>
          <a:ext cx="8568170" cy="423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79392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CD11-75E9-D8E9-A5B1-A7F17250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88AB78-D030-D318-D0A5-E53B95A029D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Self - Unconscious Bias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FFA6144-F080-455F-93A6-0953B77CE2F6}"/>
              </a:ext>
            </a:extLst>
          </p:cNvPr>
          <p:cNvSpPr txBox="1">
            <a:spLocks/>
          </p:cNvSpPr>
          <p:nvPr/>
        </p:nvSpPr>
        <p:spPr>
          <a:xfrm>
            <a:off x="467544" y="1532894"/>
            <a:ext cx="8133644" cy="118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Unconscious Bias</a:t>
            </a:r>
            <a:r>
              <a:rPr lang="en-GB" sz="1800" dirty="0"/>
              <a:t> (when talking about diversity and inclusion), relates specifically to social stereotypes about certain groups of people that individuals form outside their own conscious awareness. </a:t>
            </a:r>
          </a:p>
          <a:p>
            <a:endParaRPr lang="en-GB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A0687-890E-2C86-CEAC-EE00AAFBE6D2}"/>
              </a:ext>
            </a:extLst>
          </p:cNvPr>
          <p:cNvSpPr txBox="1"/>
          <p:nvPr/>
        </p:nvSpPr>
        <p:spPr>
          <a:xfrm>
            <a:off x="467544" y="2718816"/>
            <a:ext cx="7936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Tend to do this because we like categorising/putting things in “boxes”. </a:t>
            </a:r>
          </a:p>
          <a:p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this often leads to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implicit stereotyping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where we make assumptions about a whole group of people, often based on a characteristic. 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2817B-46DC-9DE8-F865-633FAED8A675}"/>
              </a:ext>
            </a:extLst>
          </p:cNvPr>
          <p:cNvSpPr txBox="1"/>
          <p:nvPr/>
        </p:nvSpPr>
        <p:spPr>
          <a:xfrm>
            <a:off x="467544" y="4473142"/>
            <a:ext cx="7936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need to actively challenge this implicit stereotyping, once it’s pointed out to us – it becomes a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Conscious Bias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this point! 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we can do this be examining where we can be more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ntionally inclusive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5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Environment – bullying and harassment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1321752"/>
            <a:ext cx="8229600" cy="122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EA2010 defines harassment as: “</a:t>
            </a:r>
            <a:r>
              <a:rPr lang="en-GB" sz="1800" b="1" dirty="0"/>
              <a:t>unwanted</a:t>
            </a:r>
            <a:r>
              <a:rPr lang="en-GB" sz="1800" dirty="0"/>
              <a:t> conduct related to a relevant protected characteristic, that has the </a:t>
            </a:r>
            <a:r>
              <a:rPr lang="en-GB" sz="1800" b="1" dirty="0"/>
              <a:t>purpose or effect </a:t>
            </a:r>
            <a:r>
              <a:rPr lang="en-GB" sz="1800" dirty="0"/>
              <a:t>of violating an individual’s dignity or creating an intimidating, hostile, degrading, humiliating or offensive </a:t>
            </a:r>
            <a:r>
              <a:rPr lang="en-GB" sz="1800" b="1" dirty="0"/>
              <a:t>environment</a:t>
            </a:r>
            <a:r>
              <a:rPr lang="en-GB" sz="1800" dirty="0"/>
              <a:t> for that individual.” </a:t>
            </a:r>
          </a:p>
          <a:p>
            <a:endParaRPr lang="en-GB" sz="1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4531E7D-9EB8-B75C-A7CA-3A213FB191AD}"/>
              </a:ext>
            </a:extLst>
          </p:cNvPr>
          <p:cNvSpPr txBox="1">
            <a:spLocks/>
          </p:cNvSpPr>
          <p:nvPr/>
        </p:nvSpPr>
        <p:spPr>
          <a:xfrm>
            <a:off x="457200" y="2885786"/>
            <a:ext cx="8229600" cy="289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Unwanted – </a:t>
            </a:r>
            <a:r>
              <a:rPr lang="en-GB" sz="1800" dirty="0"/>
              <a:t>it is up to the victim of the alleged harassment to decide whether a particular type of treatment is offensive to them personally.</a:t>
            </a:r>
          </a:p>
          <a:p>
            <a:r>
              <a:rPr lang="en-GB" sz="1800" dirty="0"/>
              <a:t> </a:t>
            </a:r>
          </a:p>
          <a:p>
            <a:r>
              <a:rPr lang="en-GB" sz="1800" b="1" dirty="0"/>
              <a:t>Purpose or effect – </a:t>
            </a:r>
            <a:r>
              <a:rPr lang="en-GB" sz="1800" dirty="0"/>
              <a:t>motive is irrelevant, you don’t have to be deliberately targeting someone for it to harassment.</a:t>
            </a:r>
          </a:p>
          <a:p>
            <a:endParaRPr lang="en-GB" sz="1800" dirty="0"/>
          </a:p>
          <a:p>
            <a:r>
              <a:rPr lang="en-GB" sz="1800" b="1" dirty="0"/>
              <a:t>Environment – </a:t>
            </a:r>
            <a:r>
              <a:rPr lang="en-GB" sz="1800" dirty="0"/>
              <a:t>even if behaviour is not aimed at a particular individual, it’s enough to be classed as harassment if it creates an atmosphere. </a:t>
            </a:r>
            <a:endParaRPr lang="en-GB" sz="1800" b="1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701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2DBE3C-534D-257E-C2A4-6A0638C49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Environment - bullying and harassment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A82C8D-0C0E-151D-5ACD-332C5C735757}"/>
              </a:ext>
            </a:extLst>
          </p:cNvPr>
          <p:cNvSpPr txBox="1">
            <a:spLocks/>
          </p:cNvSpPr>
          <p:nvPr/>
        </p:nvSpPr>
        <p:spPr>
          <a:xfrm>
            <a:off x="467544" y="1532893"/>
            <a:ext cx="8133644" cy="214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Quick distinction – Harassment </a:t>
            </a:r>
            <a:r>
              <a:rPr lang="en-GB" sz="1800" b="1" dirty="0"/>
              <a:t>is</a:t>
            </a:r>
            <a:r>
              <a:rPr lang="en-GB" sz="1800" dirty="0"/>
              <a:t> protected under the Equality Act 2010, Bullying is not. </a:t>
            </a:r>
          </a:p>
          <a:p>
            <a:endParaRPr lang="en-GB" sz="1800" dirty="0"/>
          </a:p>
          <a:p>
            <a:r>
              <a:rPr lang="en-GB" sz="1800" b="1" dirty="0"/>
              <a:t>Bullying: The repetitive, intentional hurting of one person or group by another person or group, where the relationship involves an imbalance of power. </a:t>
            </a:r>
          </a:p>
          <a:p>
            <a:pPr algn="r"/>
            <a:r>
              <a:rPr lang="en-GB" sz="1600" dirty="0"/>
              <a:t>(Anti-Bullying Alliance)</a:t>
            </a:r>
            <a:endParaRPr lang="en-GB" sz="16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AA8252C-95DC-91FC-1BFB-74966B2E9A2B}"/>
              </a:ext>
            </a:extLst>
          </p:cNvPr>
          <p:cNvSpPr txBox="1">
            <a:spLocks/>
          </p:cNvSpPr>
          <p:nvPr/>
        </p:nvSpPr>
        <p:spPr>
          <a:xfrm>
            <a:off x="467543" y="5325107"/>
            <a:ext cx="7960865" cy="107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Bullying and Harassment are often linked together in policies, because there can be a lot of cross-over in the types of behaviour which someone may use if they are bullying or harassing someone else. 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42577-67B7-FD64-EB10-2A50343C63CC}"/>
              </a:ext>
            </a:extLst>
          </p:cNvPr>
          <p:cNvSpPr txBox="1"/>
          <p:nvPr/>
        </p:nvSpPr>
        <p:spPr>
          <a:xfrm>
            <a:off x="467543" y="3812345"/>
            <a:ext cx="8085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“Power” can be a multitude of different things, but it is usually characterised by someone having an advantage over someone else, whether it’s because of their status, their physical size, not having a disability, etc.  </a:t>
            </a:r>
          </a:p>
        </p:txBody>
      </p:sp>
    </p:spTree>
    <p:extLst>
      <p:ext uri="{BB962C8B-B14F-4D97-AF65-F5344CB8AC3E}">
        <p14:creationId xmlns:p14="http://schemas.microsoft.com/office/powerpoint/2010/main" val="31925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TS Powerpoint 2018" id="{77161B9D-3E54-3747-816B-007E55D1C631}" vid="{E824BABC-3DDA-0C44-9DD6-2BCC3677FE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555C6E69AE84A9E4B1B108A48A380" ma:contentTypeVersion="18" ma:contentTypeDescription="Create a new document." ma:contentTypeScope="" ma:versionID="5ad1d4ea4b06bffc0aae33972febb36f">
  <xsd:schema xmlns:xsd="http://www.w3.org/2001/XMLSchema" xmlns:xs="http://www.w3.org/2001/XMLSchema" xmlns:p="http://schemas.microsoft.com/office/2006/metadata/properties" xmlns:ns2="19787e05-e8b5-4be1-8f2d-2bcb45eb79ab" xmlns:ns3="d0623fc5-08fd-4e0f-a5a5-e26fb1bb5eff" targetNamespace="http://schemas.microsoft.com/office/2006/metadata/properties" ma:root="true" ma:fieldsID="f1e0c0db98637e4be9298c66c2086e08" ns2:_="" ns3:_="">
    <xsd:import namespace="19787e05-e8b5-4be1-8f2d-2bcb45eb79ab"/>
    <xsd:import namespace="d0623fc5-08fd-4e0f-a5a5-e26fb1bb5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87e05-e8b5-4be1-8f2d-2bcb45eb79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50f554-0614-4492-9353-d50bb0080c8a}" ma:internalName="TaxCatchAll" ma:showField="CatchAllData" ma:web="19787e05-e8b5-4be1-8f2d-2bcb45eb79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23fc5-08fd-4e0f-a5a5-e26fb1bb5e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152391-5c8c-4ecd-93af-597a4a38f1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787e05-e8b5-4be1-8f2d-2bcb45eb79ab" xsi:nil="true"/>
    <lcf76f155ced4ddcb4097134ff3c332f xmlns="d0623fc5-08fd-4e0f-a5a5-e26fb1bb5eff">
      <Terms xmlns="http://schemas.microsoft.com/office/infopath/2007/PartnerControls"/>
    </lcf76f155ced4ddcb4097134ff3c332f>
    <SharedWithUsers xmlns="19787e05-e8b5-4be1-8f2d-2bcb45eb79ab">
      <UserInfo>
        <DisplayName>Berwyn Murray</DisplayName>
        <AccountId>2967</AccountId>
        <AccountType/>
      </UserInfo>
      <UserInfo>
        <DisplayName>Caitlin Jamison</DisplayName>
        <AccountId>1840</AccountId>
        <AccountType/>
      </UserInfo>
      <UserInfo>
        <DisplayName>Sarah Magee</DisplayName>
        <AccountId>325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982B5CB-6E69-4461-85C3-70FACC9C5A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1EB450-7604-4E39-8B7F-FE0FD612DB50}"/>
</file>

<file path=customXml/itemProps3.xml><?xml version="1.0" encoding="utf-8"?>
<ds:datastoreItem xmlns:ds="http://schemas.openxmlformats.org/officeDocument/2006/customXml" ds:itemID="{5E479FF9-385F-467F-8701-8DD61DDE6341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"/>
    <ds:schemaRef ds:uri="bd279f18-7696-4951-9144-3c119f66beab"/>
    <ds:schemaRef ds:uri="63b0b10d-18f5-4817-a98f-60f5f18688d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2092</Words>
  <Application>Microsoft Office PowerPoint</Application>
  <PresentationFormat>On-screen Show (4:3)</PresentationFormat>
  <Paragraphs>276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Open Sans</vt:lpstr>
      <vt:lpstr>Open Sans Semibold</vt:lpstr>
      <vt:lpstr>Soleil</vt:lpstr>
      <vt:lpstr>Office Theme</vt:lpstr>
      <vt:lpstr>1_Office Theme</vt:lpstr>
      <vt:lpstr>Workforce EDI – supporting disclosures and building inclusive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ctelford@nts.org.uk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NTS</dc:creator>
  <cp:lastModifiedBy>Cat Telford</cp:lastModifiedBy>
  <cp:revision>7</cp:revision>
  <dcterms:created xsi:type="dcterms:W3CDTF">2017-01-06T13:37:20Z</dcterms:created>
  <dcterms:modified xsi:type="dcterms:W3CDTF">2025-04-14T11:35:26Z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0x01010008D555C6E69AE84A9E4B1B108A48A380</vt:lpwstr>
  </property>
  <property fmtid="{D5CDD505-2E9C-101B-9397-08002B2CF9AE}" pid="3" name="_dlc_DocIdItemGuid">
    <vt:lpwstr>feb94d2b-c67b-4dbf-baf3-10c3616c4598</vt:lpwstr>
  </property>
  <property fmtid="{D5CDD505-2E9C-101B-9397-08002B2CF9AE}" pid="4" name="Order">
    <vt:r8>9590100</vt:r8>
  </property>
  <property fmtid="{D5CDD505-2E9C-101B-9397-08002B2CF9AE}" pid="5" name="MediaServiceImageTags">
    <vt:lpwstr/>
  </property>
</Properties>
</file>