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drawing2.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3.xml" ContentType="application/vnd.openxmlformats-officedocument.drawingml.diagramLayout+xml"/>
  <Override PartName="/ppt/diagrams/colors2.xml" ContentType="application/vnd.openxmlformats-officedocument.drawingml.diagramColors+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260" r:id="rId4"/>
    <p:sldId id="257" r:id="rId5"/>
    <p:sldId id="258" r:id="rId6"/>
    <p:sldId id="261" r:id="rId7"/>
    <p:sldId id="262" r:id="rId8"/>
    <p:sldId id="263" r:id="rId9"/>
    <p:sldId id="271" r:id="rId10"/>
    <p:sldId id="264" r:id="rId11"/>
    <p:sldId id="265" r:id="rId12"/>
    <p:sldId id="266" r:id="rId13"/>
    <p:sldId id="267" r:id="rId14"/>
    <p:sldId id="268" r:id="rId15"/>
    <p:sldId id="270" r:id="rId16"/>
    <p:sldId id="269"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50" d="100"/>
          <a:sy n="50" d="100"/>
        </p:scale>
        <p:origin x="620"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8CE34-3E85-4723-9ED8-32F153AD46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A068BED-69BA-4EA6-90E9-BBC47CE300E3}">
      <dgm:prSet custT="1"/>
      <dgm:spPr/>
      <dgm:t>
        <a:bodyPr/>
        <a:lstStyle/>
        <a:p>
          <a:pPr>
            <a:lnSpc>
              <a:spcPct val="100000"/>
            </a:lnSpc>
          </a:pPr>
          <a:r>
            <a:rPr lang="en-GB" sz="2400" dirty="0"/>
            <a:t>Juggling school with care duties or part-time jobs, sometimes missing school altogether </a:t>
          </a:r>
          <a:endParaRPr lang="en-US" sz="2400" dirty="0"/>
        </a:p>
      </dgm:t>
    </dgm:pt>
    <dgm:pt modelId="{CF9BF7C8-45A1-4537-AD9F-4D82EDDDF8F1}" type="parTrans" cxnId="{AFD98B9F-D9AC-427E-9B21-542E78A4DB6E}">
      <dgm:prSet/>
      <dgm:spPr/>
      <dgm:t>
        <a:bodyPr/>
        <a:lstStyle/>
        <a:p>
          <a:endParaRPr lang="en-US"/>
        </a:p>
      </dgm:t>
    </dgm:pt>
    <dgm:pt modelId="{AFF04235-F025-472D-A539-3B4EAB40EECC}" type="sibTrans" cxnId="{AFD98B9F-D9AC-427E-9B21-542E78A4DB6E}">
      <dgm:prSet/>
      <dgm:spPr/>
      <dgm:t>
        <a:bodyPr/>
        <a:lstStyle/>
        <a:p>
          <a:endParaRPr lang="en-US"/>
        </a:p>
      </dgm:t>
    </dgm:pt>
    <dgm:pt modelId="{C59CAD3F-0820-4C25-94C4-F65D8AE6FFDF}">
      <dgm:prSet custT="1"/>
      <dgm:spPr/>
      <dgm:t>
        <a:bodyPr/>
        <a:lstStyle/>
        <a:p>
          <a:pPr>
            <a:lnSpc>
              <a:spcPct val="100000"/>
            </a:lnSpc>
          </a:pPr>
          <a:r>
            <a:rPr lang="en-GB" sz="2400" dirty="0"/>
            <a:t>Little additional time or money to take on voluntary work or extra curriculars, particularly those which are ‘pay to participate’</a:t>
          </a:r>
          <a:endParaRPr lang="en-US" sz="2400" dirty="0"/>
        </a:p>
      </dgm:t>
    </dgm:pt>
    <dgm:pt modelId="{3EECDF1F-BD48-4079-B3DE-E963DFA9DB9B}" type="parTrans" cxnId="{7A385095-7DC2-42A7-9C57-FA74DB85E8BB}">
      <dgm:prSet/>
      <dgm:spPr/>
      <dgm:t>
        <a:bodyPr/>
        <a:lstStyle/>
        <a:p>
          <a:endParaRPr lang="en-US"/>
        </a:p>
      </dgm:t>
    </dgm:pt>
    <dgm:pt modelId="{05966641-EBA1-4B07-9349-6461058D89A0}" type="sibTrans" cxnId="{7A385095-7DC2-42A7-9C57-FA74DB85E8BB}">
      <dgm:prSet/>
      <dgm:spPr/>
      <dgm:t>
        <a:bodyPr/>
        <a:lstStyle/>
        <a:p>
          <a:endParaRPr lang="en-US"/>
        </a:p>
      </dgm:t>
    </dgm:pt>
    <dgm:pt modelId="{6F405B49-9814-473E-A155-6B72E5552AB8}">
      <dgm:prSet custT="1"/>
      <dgm:spPr/>
      <dgm:t>
        <a:bodyPr/>
        <a:lstStyle/>
        <a:p>
          <a:pPr>
            <a:lnSpc>
              <a:spcPct val="100000"/>
            </a:lnSpc>
          </a:pPr>
          <a:r>
            <a:rPr lang="en-GB" sz="2400" dirty="0"/>
            <a:t>Costly additional training or skills courses and equipment</a:t>
          </a:r>
          <a:endParaRPr lang="en-US" sz="2400" dirty="0"/>
        </a:p>
      </dgm:t>
    </dgm:pt>
    <dgm:pt modelId="{AA6C0115-E9CE-4201-93F7-710A9E6094CD}" type="parTrans" cxnId="{1BB899E7-B779-4524-B99F-290B65210B37}">
      <dgm:prSet/>
      <dgm:spPr/>
      <dgm:t>
        <a:bodyPr/>
        <a:lstStyle/>
        <a:p>
          <a:endParaRPr lang="en-US"/>
        </a:p>
      </dgm:t>
    </dgm:pt>
    <dgm:pt modelId="{CB643A65-0617-4960-8183-776CE491BDD0}" type="sibTrans" cxnId="{1BB899E7-B779-4524-B99F-290B65210B37}">
      <dgm:prSet/>
      <dgm:spPr/>
      <dgm:t>
        <a:bodyPr/>
        <a:lstStyle/>
        <a:p>
          <a:endParaRPr lang="en-US"/>
        </a:p>
      </dgm:t>
    </dgm:pt>
    <dgm:pt modelId="{517C2DC5-612C-44FB-ADED-3AF26B305348}">
      <dgm:prSet custT="1"/>
      <dgm:spPr/>
      <dgm:t>
        <a:bodyPr/>
        <a:lstStyle/>
        <a:p>
          <a:pPr>
            <a:lnSpc>
              <a:spcPct val="100000"/>
            </a:lnSpc>
          </a:pPr>
          <a:r>
            <a:rPr lang="en-GB" sz="2400" dirty="0"/>
            <a:t>Expensive further education</a:t>
          </a:r>
          <a:endParaRPr lang="en-US" sz="2400" dirty="0"/>
        </a:p>
      </dgm:t>
    </dgm:pt>
    <dgm:pt modelId="{4E4AB424-E462-46AF-966C-2E551FE6E762}" type="parTrans" cxnId="{AFBB8CA8-BC4F-4251-94CA-59B552BEDCBF}">
      <dgm:prSet/>
      <dgm:spPr/>
      <dgm:t>
        <a:bodyPr/>
        <a:lstStyle/>
        <a:p>
          <a:endParaRPr lang="en-US"/>
        </a:p>
      </dgm:t>
    </dgm:pt>
    <dgm:pt modelId="{4B8356DE-F8DA-471B-BC02-950F9AC8AECF}" type="sibTrans" cxnId="{AFBB8CA8-BC4F-4251-94CA-59B552BEDCBF}">
      <dgm:prSet/>
      <dgm:spPr/>
      <dgm:t>
        <a:bodyPr/>
        <a:lstStyle/>
        <a:p>
          <a:endParaRPr lang="en-US"/>
        </a:p>
      </dgm:t>
    </dgm:pt>
    <dgm:pt modelId="{915F4E83-0082-4BD7-933A-BC2D40B9DBC8}" type="pres">
      <dgm:prSet presAssocID="{E058CE34-3E85-4723-9ED8-32F153AD46C0}" presName="root" presStyleCnt="0">
        <dgm:presLayoutVars>
          <dgm:dir/>
          <dgm:resizeHandles val="exact"/>
        </dgm:presLayoutVars>
      </dgm:prSet>
      <dgm:spPr/>
    </dgm:pt>
    <dgm:pt modelId="{B3E65102-C788-4A9B-8ED2-423C70A07011}" type="pres">
      <dgm:prSet presAssocID="{8A068BED-69BA-4EA6-90E9-BBC47CE300E3}" presName="compNode" presStyleCnt="0"/>
      <dgm:spPr/>
    </dgm:pt>
    <dgm:pt modelId="{0FA964B5-D821-4946-AC17-A6F869574AFB}" type="pres">
      <dgm:prSet presAssocID="{8A068BED-69BA-4EA6-90E9-BBC47CE300E3}" presName="bgRect" presStyleLbl="bgShp" presStyleIdx="0" presStyleCnt="4"/>
      <dgm:spPr/>
    </dgm:pt>
    <dgm:pt modelId="{E6B86273-557D-4691-A22A-6C9DC3F7F790}" type="pres">
      <dgm:prSet presAssocID="{8A068BED-69BA-4EA6-90E9-BBC47CE300E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3EE0755-37F1-40EC-8855-7C5483EE3BA8}" type="pres">
      <dgm:prSet presAssocID="{8A068BED-69BA-4EA6-90E9-BBC47CE300E3}" presName="spaceRect" presStyleCnt="0"/>
      <dgm:spPr/>
    </dgm:pt>
    <dgm:pt modelId="{5E7CE2E4-D6BA-4B54-BCBE-FCB4C01A2063}" type="pres">
      <dgm:prSet presAssocID="{8A068BED-69BA-4EA6-90E9-BBC47CE300E3}" presName="parTx" presStyleLbl="revTx" presStyleIdx="0" presStyleCnt="4">
        <dgm:presLayoutVars>
          <dgm:chMax val="0"/>
          <dgm:chPref val="0"/>
        </dgm:presLayoutVars>
      </dgm:prSet>
      <dgm:spPr/>
    </dgm:pt>
    <dgm:pt modelId="{5B36AD88-3EE9-473D-B012-838494CBC497}" type="pres">
      <dgm:prSet presAssocID="{AFF04235-F025-472D-A539-3B4EAB40EECC}" presName="sibTrans" presStyleCnt="0"/>
      <dgm:spPr/>
    </dgm:pt>
    <dgm:pt modelId="{76134EE4-D4EB-4923-83C1-BA66A7C7BBC5}" type="pres">
      <dgm:prSet presAssocID="{C59CAD3F-0820-4C25-94C4-F65D8AE6FFDF}" presName="compNode" presStyleCnt="0"/>
      <dgm:spPr/>
    </dgm:pt>
    <dgm:pt modelId="{CBC25D51-8324-4A8C-8E53-2A009928F209}" type="pres">
      <dgm:prSet presAssocID="{C59CAD3F-0820-4C25-94C4-F65D8AE6FFDF}" presName="bgRect" presStyleLbl="bgShp" presStyleIdx="1" presStyleCnt="4"/>
      <dgm:spPr/>
    </dgm:pt>
    <dgm:pt modelId="{B439AE0F-8917-4049-92B7-F1AEDB095E65}" type="pres">
      <dgm:prSet presAssocID="{C59CAD3F-0820-4C25-94C4-F65D8AE6FF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83BF048-9E07-4AE6-BA08-8492F6E264C7}" type="pres">
      <dgm:prSet presAssocID="{C59CAD3F-0820-4C25-94C4-F65D8AE6FFDF}" presName="spaceRect" presStyleCnt="0"/>
      <dgm:spPr/>
    </dgm:pt>
    <dgm:pt modelId="{6E37707D-547B-4AEA-BC37-33263D04BD73}" type="pres">
      <dgm:prSet presAssocID="{C59CAD3F-0820-4C25-94C4-F65D8AE6FFDF}" presName="parTx" presStyleLbl="revTx" presStyleIdx="1" presStyleCnt="4">
        <dgm:presLayoutVars>
          <dgm:chMax val="0"/>
          <dgm:chPref val="0"/>
        </dgm:presLayoutVars>
      </dgm:prSet>
      <dgm:spPr/>
    </dgm:pt>
    <dgm:pt modelId="{C2340A58-30FA-4879-8CA1-8AE61F754D00}" type="pres">
      <dgm:prSet presAssocID="{05966641-EBA1-4B07-9349-6461058D89A0}" presName="sibTrans" presStyleCnt="0"/>
      <dgm:spPr/>
    </dgm:pt>
    <dgm:pt modelId="{65B1CB38-E28D-4358-BC1A-003A76EE0253}" type="pres">
      <dgm:prSet presAssocID="{6F405B49-9814-473E-A155-6B72E5552AB8}" presName="compNode" presStyleCnt="0"/>
      <dgm:spPr/>
    </dgm:pt>
    <dgm:pt modelId="{D198FB22-AD6D-4660-B7BC-00DD832B8FE3}" type="pres">
      <dgm:prSet presAssocID="{6F405B49-9814-473E-A155-6B72E5552AB8}" presName="bgRect" presStyleLbl="bgShp" presStyleIdx="2" presStyleCnt="4"/>
      <dgm:spPr/>
    </dgm:pt>
    <dgm:pt modelId="{3A743A9A-3A56-4BE9-A16D-A29F34C647B6}" type="pres">
      <dgm:prSet presAssocID="{6F405B49-9814-473E-A155-6B72E5552A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9C4CD3C-5A8B-402D-B4AF-65B001A6F39D}" type="pres">
      <dgm:prSet presAssocID="{6F405B49-9814-473E-A155-6B72E5552AB8}" presName="spaceRect" presStyleCnt="0"/>
      <dgm:spPr/>
    </dgm:pt>
    <dgm:pt modelId="{E9C5AE5D-CAF4-442F-9208-07CDACA62110}" type="pres">
      <dgm:prSet presAssocID="{6F405B49-9814-473E-A155-6B72E5552AB8}" presName="parTx" presStyleLbl="revTx" presStyleIdx="2" presStyleCnt="4">
        <dgm:presLayoutVars>
          <dgm:chMax val="0"/>
          <dgm:chPref val="0"/>
        </dgm:presLayoutVars>
      </dgm:prSet>
      <dgm:spPr/>
    </dgm:pt>
    <dgm:pt modelId="{487D9070-13AA-49E3-8CD6-274B9DC79A2D}" type="pres">
      <dgm:prSet presAssocID="{CB643A65-0617-4960-8183-776CE491BDD0}" presName="sibTrans" presStyleCnt="0"/>
      <dgm:spPr/>
    </dgm:pt>
    <dgm:pt modelId="{8BCD0F0F-6472-4274-985F-0BDABFCB8BFF}" type="pres">
      <dgm:prSet presAssocID="{517C2DC5-612C-44FB-ADED-3AF26B305348}" presName="compNode" presStyleCnt="0"/>
      <dgm:spPr/>
    </dgm:pt>
    <dgm:pt modelId="{565055D1-6F82-4735-B2A9-16DB1E09F85D}" type="pres">
      <dgm:prSet presAssocID="{517C2DC5-612C-44FB-ADED-3AF26B305348}" presName="bgRect" presStyleLbl="bgShp" presStyleIdx="3" presStyleCnt="4"/>
      <dgm:spPr/>
    </dgm:pt>
    <dgm:pt modelId="{161EC112-7577-407F-AF24-1E67A515B561}" type="pres">
      <dgm:prSet presAssocID="{517C2DC5-612C-44FB-ADED-3AF26B3053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9D47F795-7018-4FD0-B22D-2E67CC98A1A7}" type="pres">
      <dgm:prSet presAssocID="{517C2DC5-612C-44FB-ADED-3AF26B305348}" presName="spaceRect" presStyleCnt="0"/>
      <dgm:spPr/>
    </dgm:pt>
    <dgm:pt modelId="{58EDB8DD-8400-416A-89AF-F4B5A7FBD697}" type="pres">
      <dgm:prSet presAssocID="{517C2DC5-612C-44FB-ADED-3AF26B305348}" presName="parTx" presStyleLbl="revTx" presStyleIdx="3" presStyleCnt="4">
        <dgm:presLayoutVars>
          <dgm:chMax val="0"/>
          <dgm:chPref val="0"/>
        </dgm:presLayoutVars>
      </dgm:prSet>
      <dgm:spPr/>
    </dgm:pt>
  </dgm:ptLst>
  <dgm:cxnLst>
    <dgm:cxn modelId="{FD8E352A-C307-4032-8AFA-59039E23A932}" type="presOf" srcId="{8A068BED-69BA-4EA6-90E9-BBC47CE300E3}" destId="{5E7CE2E4-D6BA-4B54-BCBE-FCB4C01A2063}" srcOrd="0" destOrd="0" presId="urn:microsoft.com/office/officeart/2018/2/layout/IconVerticalSolidList"/>
    <dgm:cxn modelId="{BF7D1265-18EE-4581-9C9F-D062DAACE31E}" type="presOf" srcId="{E058CE34-3E85-4723-9ED8-32F153AD46C0}" destId="{915F4E83-0082-4BD7-933A-BC2D40B9DBC8}" srcOrd="0" destOrd="0" presId="urn:microsoft.com/office/officeart/2018/2/layout/IconVerticalSolidList"/>
    <dgm:cxn modelId="{7A385095-7DC2-42A7-9C57-FA74DB85E8BB}" srcId="{E058CE34-3E85-4723-9ED8-32F153AD46C0}" destId="{C59CAD3F-0820-4C25-94C4-F65D8AE6FFDF}" srcOrd="1" destOrd="0" parTransId="{3EECDF1F-BD48-4079-B3DE-E963DFA9DB9B}" sibTransId="{05966641-EBA1-4B07-9349-6461058D89A0}"/>
    <dgm:cxn modelId="{ABD8B199-AE6F-42D0-AD74-734D7D499868}" type="presOf" srcId="{6F405B49-9814-473E-A155-6B72E5552AB8}" destId="{E9C5AE5D-CAF4-442F-9208-07CDACA62110}" srcOrd="0" destOrd="0" presId="urn:microsoft.com/office/officeart/2018/2/layout/IconVerticalSolidList"/>
    <dgm:cxn modelId="{AFD98B9F-D9AC-427E-9B21-542E78A4DB6E}" srcId="{E058CE34-3E85-4723-9ED8-32F153AD46C0}" destId="{8A068BED-69BA-4EA6-90E9-BBC47CE300E3}" srcOrd="0" destOrd="0" parTransId="{CF9BF7C8-45A1-4537-AD9F-4D82EDDDF8F1}" sibTransId="{AFF04235-F025-472D-A539-3B4EAB40EECC}"/>
    <dgm:cxn modelId="{AFBB8CA8-BC4F-4251-94CA-59B552BEDCBF}" srcId="{E058CE34-3E85-4723-9ED8-32F153AD46C0}" destId="{517C2DC5-612C-44FB-ADED-3AF26B305348}" srcOrd="3" destOrd="0" parTransId="{4E4AB424-E462-46AF-966C-2E551FE6E762}" sibTransId="{4B8356DE-F8DA-471B-BC02-950F9AC8AECF}"/>
    <dgm:cxn modelId="{1916A8C4-091E-4E41-9866-1C2722EFEC0D}" type="presOf" srcId="{517C2DC5-612C-44FB-ADED-3AF26B305348}" destId="{58EDB8DD-8400-416A-89AF-F4B5A7FBD697}" srcOrd="0" destOrd="0" presId="urn:microsoft.com/office/officeart/2018/2/layout/IconVerticalSolidList"/>
    <dgm:cxn modelId="{1BB899E7-B779-4524-B99F-290B65210B37}" srcId="{E058CE34-3E85-4723-9ED8-32F153AD46C0}" destId="{6F405B49-9814-473E-A155-6B72E5552AB8}" srcOrd="2" destOrd="0" parTransId="{AA6C0115-E9CE-4201-93F7-710A9E6094CD}" sibTransId="{CB643A65-0617-4960-8183-776CE491BDD0}"/>
    <dgm:cxn modelId="{24469BF3-2876-456F-A3A1-8DDB44D739C2}" type="presOf" srcId="{C59CAD3F-0820-4C25-94C4-F65D8AE6FFDF}" destId="{6E37707D-547B-4AEA-BC37-33263D04BD73}" srcOrd="0" destOrd="0" presId="urn:microsoft.com/office/officeart/2018/2/layout/IconVerticalSolidList"/>
    <dgm:cxn modelId="{5B67B32E-FC74-4BAE-8187-A817533600BA}" type="presParOf" srcId="{915F4E83-0082-4BD7-933A-BC2D40B9DBC8}" destId="{B3E65102-C788-4A9B-8ED2-423C70A07011}" srcOrd="0" destOrd="0" presId="urn:microsoft.com/office/officeart/2018/2/layout/IconVerticalSolidList"/>
    <dgm:cxn modelId="{AB9C42FA-7705-4666-89AF-B304FEF21218}" type="presParOf" srcId="{B3E65102-C788-4A9B-8ED2-423C70A07011}" destId="{0FA964B5-D821-4946-AC17-A6F869574AFB}" srcOrd="0" destOrd="0" presId="urn:microsoft.com/office/officeart/2018/2/layout/IconVerticalSolidList"/>
    <dgm:cxn modelId="{0FDFE35C-CD5D-4380-837B-E9DDE577D123}" type="presParOf" srcId="{B3E65102-C788-4A9B-8ED2-423C70A07011}" destId="{E6B86273-557D-4691-A22A-6C9DC3F7F790}" srcOrd="1" destOrd="0" presId="urn:microsoft.com/office/officeart/2018/2/layout/IconVerticalSolidList"/>
    <dgm:cxn modelId="{2F85A17A-B49D-47F4-BD77-336428ED0194}" type="presParOf" srcId="{B3E65102-C788-4A9B-8ED2-423C70A07011}" destId="{93EE0755-37F1-40EC-8855-7C5483EE3BA8}" srcOrd="2" destOrd="0" presId="urn:microsoft.com/office/officeart/2018/2/layout/IconVerticalSolidList"/>
    <dgm:cxn modelId="{837D3C25-71D2-4789-8582-23D22B6B45ED}" type="presParOf" srcId="{B3E65102-C788-4A9B-8ED2-423C70A07011}" destId="{5E7CE2E4-D6BA-4B54-BCBE-FCB4C01A2063}" srcOrd="3" destOrd="0" presId="urn:microsoft.com/office/officeart/2018/2/layout/IconVerticalSolidList"/>
    <dgm:cxn modelId="{A1605735-32F8-441A-86A4-F52CCC0FBD61}" type="presParOf" srcId="{915F4E83-0082-4BD7-933A-BC2D40B9DBC8}" destId="{5B36AD88-3EE9-473D-B012-838494CBC497}" srcOrd="1" destOrd="0" presId="urn:microsoft.com/office/officeart/2018/2/layout/IconVerticalSolidList"/>
    <dgm:cxn modelId="{6B0F1E82-49B1-483C-9313-C2EAAD041D4A}" type="presParOf" srcId="{915F4E83-0082-4BD7-933A-BC2D40B9DBC8}" destId="{76134EE4-D4EB-4923-83C1-BA66A7C7BBC5}" srcOrd="2" destOrd="0" presId="urn:microsoft.com/office/officeart/2018/2/layout/IconVerticalSolidList"/>
    <dgm:cxn modelId="{D6E22C58-53C2-4165-AB69-B42776BBA734}" type="presParOf" srcId="{76134EE4-D4EB-4923-83C1-BA66A7C7BBC5}" destId="{CBC25D51-8324-4A8C-8E53-2A009928F209}" srcOrd="0" destOrd="0" presId="urn:microsoft.com/office/officeart/2018/2/layout/IconVerticalSolidList"/>
    <dgm:cxn modelId="{F59536C6-A2D0-4DFF-82A7-393046F0F451}" type="presParOf" srcId="{76134EE4-D4EB-4923-83C1-BA66A7C7BBC5}" destId="{B439AE0F-8917-4049-92B7-F1AEDB095E65}" srcOrd="1" destOrd="0" presId="urn:microsoft.com/office/officeart/2018/2/layout/IconVerticalSolidList"/>
    <dgm:cxn modelId="{A0E93DB7-24C6-43F5-9EBC-BC4E70E63E4F}" type="presParOf" srcId="{76134EE4-D4EB-4923-83C1-BA66A7C7BBC5}" destId="{383BF048-9E07-4AE6-BA08-8492F6E264C7}" srcOrd="2" destOrd="0" presId="urn:microsoft.com/office/officeart/2018/2/layout/IconVerticalSolidList"/>
    <dgm:cxn modelId="{E1CDA27B-EEFB-425E-A857-F0B71843A388}" type="presParOf" srcId="{76134EE4-D4EB-4923-83C1-BA66A7C7BBC5}" destId="{6E37707D-547B-4AEA-BC37-33263D04BD73}" srcOrd="3" destOrd="0" presId="urn:microsoft.com/office/officeart/2018/2/layout/IconVerticalSolidList"/>
    <dgm:cxn modelId="{A0A1FA00-EF1D-4948-A7CB-C6A1B57EADAC}" type="presParOf" srcId="{915F4E83-0082-4BD7-933A-BC2D40B9DBC8}" destId="{C2340A58-30FA-4879-8CA1-8AE61F754D00}" srcOrd="3" destOrd="0" presId="urn:microsoft.com/office/officeart/2018/2/layout/IconVerticalSolidList"/>
    <dgm:cxn modelId="{F0D829E5-0FAC-4C37-A55D-4CAF2873CDF5}" type="presParOf" srcId="{915F4E83-0082-4BD7-933A-BC2D40B9DBC8}" destId="{65B1CB38-E28D-4358-BC1A-003A76EE0253}" srcOrd="4" destOrd="0" presId="urn:microsoft.com/office/officeart/2018/2/layout/IconVerticalSolidList"/>
    <dgm:cxn modelId="{959147B2-ECE4-411E-A81F-226F3D91CACA}" type="presParOf" srcId="{65B1CB38-E28D-4358-BC1A-003A76EE0253}" destId="{D198FB22-AD6D-4660-B7BC-00DD832B8FE3}" srcOrd="0" destOrd="0" presId="urn:microsoft.com/office/officeart/2018/2/layout/IconVerticalSolidList"/>
    <dgm:cxn modelId="{390775F2-EB8C-4328-92A5-3CD7F83752EC}" type="presParOf" srcId="{65B1CB38-E28D-4358-BC1A-003A76EE0253}" destId="{3A743A9A-3A56-4BE9-A16D-A29F34C647B6}" srcOrd="1" destOrd="0" presId="urn:microsoft.com/office/officeart/2018/2/layout/IconVerticalSolidList"/>
    <dgm:cxn modelId="{E6C0C275-F2E6-45D2-A4BD-1D3857243D4E}" type="presParOf" srcId="{65B1CB38-E28D-4358-BC1A-003A76EE0253}" destId="{59C4CD3C-5A8B-402D-B4AF-65B001A6F39D}" srcOrd="2" destOrd="0" presId="urn:microsoft.com/office/officeart/2018/2/layout/IconVerticalSolidList"/>
    <dgm:cxn modelId="{FE054827-D830-4CCD-AA36-8B6440E6800E}" type="presParOf" srcId="{65B1CB38-E28D-4358-BC1A-003A76EE0253}" destId="{E9C5AE5D-CAF4-442F-9208-07CDACA62110}" srcOrd="3" destOrd="0" presId="urn:microsoft.com/office/officeart/2018/2/layout/IconVerticalSolidList"/>
    <dgm:cxn modelId="{E47B1004-0D95-458E-8952-3BE82217628F}" type="presParOf" srcId="{915F4E83-0082-4BD7-933A-BC2D40B9DBC8}" destId="{487D9070-13AA-49E3-8CD6-274B9DC79A2D}" srcOrd="5" destOrd="0" presId="urn:microsoft.com/office/officeart/2018/2/layout/IconVerticalSolidList"/>
    <dgm:cxn modelId="{410B2C60-21A0-4E02-8A52-8E633E4C315D}" type="presParOf" srcId="{915F4E83-0082-4BD7-933A-BC2D40B9DBC8}" destId="{8BCD0F0F-6472-4274-985F-0BDABFCB8BFF}" srcOrd="6" destOrd="0" presId="urn:microsoft.com/office/officeart/2018/2/layout/IconVerticalSolidList"/>
    <dgm:cxn modelId="{B51D641D-C280-4ECD-B026-5704151B78D0}" type="presParOf" srcId="{8BCD0F0F-6472-4274-985F-0BDABFCB8BFF}" destId="{565055D1-6F82-4735-B2A9-16DB1E09F85D}" srcOrd="0" destOrd="0" presId="urn:microsoft.com/office/officeart/2018/2/layout/IconVerticalSolidList"/>
    <dgm:cxn modelId="{96FE312C-8A76-4B40-8E8A-CD98069BF6D1}" type="presParOf" srcId="{8BCD0F0F-6472-4274-985F-0BDABFCB8BFF}" destId="{161EC112-7577-407F-AF24-1E67A515B561}" srcOrd="1" destOrd="0" presId="urn:microsoft.com/office/officeart/2018/2/layout/IconVerticalSolidList"/>
    <dgm:cxn modelId="{3111CBAC-356E-438E-AA51-EE571609A6A5}" type="presParOf" srcId="{8BCD0F0F-6472-4274-985F-0BDABFCB8BFF}" destId="{9D47F795-7018-4FD0-B22D-2E67CC98A1A7}" srcOrd="2" destOrd="0" presId="urn:microsoft.com/office/officeart/2018/2/layout/IconVerticalSolidList"/>
    <dgm:cxn modelId="{E1ECE375-A0BB-4D32-ACF6-21EA6FC5D14F}" type="presParOf" srcId="{8BCD0F0F-6472-4274-985F-0BDABFCB8BFF}" destId="{58EDB8DD-8400-416A-89AF-F4B5A7FBD6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7644C8-085F-49FA-8FB5-EB86A554ECA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BF80920B-01BD-4B5F-A454-5C8366CD3C54}">
      <dgm:prSet/>
      <dgm:spPr/>
      <dgm:t>
        <a:bodyPr/>
        <a:lstStyle/>
        <a:p>
          <a:r>
            <a:rPr lang="en-GB" dirty="0"/>
            <a:t>Exclusion from friend groups </a:t>
          </a:r>
          <a:endParaRPr lang="en-US" dirty="0"/>
        </a:p>
      </dgm:t>
    </dgm:pt>
    <dgm:pt modelId="{9D7583C9-2AAA-46ED-A9D5-8B50987065C4}" type="parTrans" cxnId="{8D5ACB94-0575-4DAC-90F2-2653FE1EBA0F}">
      <dgm:prSet/>
      <dgm:spPr/>
      <dgm:t>
        <a:bodyPr/>
        <a:lstStyle/>
        <a:p>
          <a:endParaRPr lang="en-US"/>
        </a:p>
      </dgm:t>
    </dgm:pt>
    <dgm:pt modelId="{2DB05CF6-E4C1-4AD4-88D4-569B1D2387A1}" type="sibTrans" cxnId="{8D5ACB94-0575-4DAC-90F2-2653FE1EBA0F}">
      <dgm:prSet/>
      <dgm:spPr/>
      <dgm:t>
        <a:bodyPr/>
        <a:lstStyle/>
        <a:p>
          <a:endParaRPr lang="en-US"/>
        </a:p>
      </dgm:t>
    </dgm:pt>
    <dgm:pt modelId="{524CDC92-F9B5-4CF2-9D99-360645C97F93}">
      <dgm:prSet/>
      <dgm:spPr/>
      <dgm:t>
        <a:bodyPr/>
        <a:lstStyle/>
        <a:p>
          <a:r>
            <a:rPr lang="en-GB" dirty="0"/>
            <a:t>Stress regarding mum’s health </a:t>
          </a:r>
          <a:endParaRPr lang="en-US" dirty="0"/>
        </a:p>
      </dgm:t>
    </dgm:pt>
    <dgm:pt modelId="{02B28483-6EB0-43B8-96A2-EDA568898984}" type="parTrans" cxnId="{9C62670C-4BFF-4778-92C7-8654F73AA2C9}">
      <dgm:prSet/>
      <dgm:spPr/>
      <dgm:t>
        <a:bodyPr/>
        <a:lstStyle/>
        <a:p>
          <a:endParaRPr lang="en-US"/>
        </a:p>
      </dgm:t>
    </dgm:pt>
    <dgm:pt modelId="{6BCBB59D-16F4-40DB-AC8E-FB137E2088E7}" type="sibTrans" cxnId="{9C62670C-4BFF-4778-92C7-8654F73AA2C9}">
      <dgm:prSet/>
      <dgm:spPr/>
      <dgm:t>
        <a:bodyPr/>
        <a:lstStyle/>
        <a:p>
          <a:endParaRPr lang="en-US"/>
        </a:p>
      </dgm:t>
    </dgm:pt>
    <dgm:pt modelId="{CE939D70-6F6E-4F09-96E6-CF3CA80BCEFF}">
      <dgm:prSet/>
      <dgm:spPr/>
      <dgm:t>
        <a:bodyPr/>
        <a:lstStyle/>
        <a:p>
          <a:r>
            <a:rPr lang="en-GB" dirty="0"/>
            <a:t>Constant worries about the cost of living </a:t>
          </a:r>
          <a:endParaRPr lang="en-US" dirty="0"/>
        </a:p>
      </dgm:t>
      <dgm:extLst>
        <a:ext uri="{E40237B7-FDA0-4F09-8148-C483321AD2D9}">
          <dgm14:cNvPr xmlns:dgm14="http://schemas.microsoft.com/office/drawing/2010/diagram" id="0" name="" descr="Six coloured rectangular boxes which contain text detailing the other impacts Caitlin has experienced as being a young carer and from a low income background. The first box contains text which reads 'exclusion from friend groups', the second box contains text which reads 'stress regarding mum's health', the third text box contains text that reads 'constant worries about the cost of living'. The fourth text box reads 'feelings of guilt over leaving home to go to university', the fifth text box reads 'burn out' and the sixth text box 'mental health struggles'. "/>
        </a:ext>
      </dgm:extLst>
    </dgm:pt>
    <dgm:pt modelId="{2A4E511E-FFE4-4AA1-8E66-397C53EC6C72}" type="parTrans" cxnId="{2098530C-FCE6-4291-9E8C-38DD13B4BA08}">
      <dgm:prSet/>
      <dgm:spPr/>
      <dgm:t>
        <a:bodyPr/>
        <a:lstStyle/>
        <a:p>
          <a:endParaRPr lang="en-US"/>
        </a:p>
      </dgm:t>
    </dgm:pt>
    <dgm:pt modelId="{3DC4D047-8B0B-443A-BFE7-F364D6DE2106}" type="sibTrans" cxnId="{2098530C-FCE6-4291-9E8C-38DD13B4BA08}">
      <dgm:prSet/>
      <dgm:spPr/>
      <dgm:t>
        <a:bodyPr/>
        <a:lstStyle/>
        <a:p>
          <a:endParaRPr lang="en-US"/>
        </a:p>
      </dgm:t>
    </dgm:pt>
    <dgm:pt modelId="{3D83CDF6-54B6-47EB-8D46-C218AF916585}">
      <dgm:prSet/>
      <dgm:spPr/>
      <dgm:t>
        <a:bodyPr/>
        <a:lstStyle/>
        <a:p>
          <a:r>
            <a:rPr lang="en-GB"/>
            <a:t>Feelings of guilt over leaving home to go to university </a:t>
          </a:r>
          <a:endParaRPr lang="en-US"/>
        </a:p>
      </dgm:t>
    </dgm:pt>
    <dgm:pt modelId="{B28DABC9-9D4D-4ECD-8032-CEF8BC8D55C3}" type="parTrans" cxnId="{F2E5B881-8159-43FA-B748-4FE3E7FB6DE2}">
      <dgm:prSet/>
      <dgm:spPr/>
      <dgm:t>
        <a:bodyPr/>
        <a:lstStyle/>
        <a:p>
          <a:endParaRPr lang="en-US"/>
        </a:p>
      </dgm:t>
    </dgm:pt>
    <dgm:pt modelId="{926DF0A4-9659-4DB7-936B-2E5E283CC7DC}" type="sibTrans" cxnId="{F2E5B881-8159-43FA-B748-4FE3E7FB6DE2}">
      <dgm:prSet/>
      <dgm:spPr/>
      <dgm:t>
        <a:bodyPr/>
        <a:lstStyle/>
        <a:p>
          <a:endParaRPr lang="en-US"/>
        </a:p>
      </dgm:t>
    </dgm:pt>
    <dgm:pt modelId="{E7F5A823-BEC7-4C67-AD99-B64AFF43799A}">
      <dgm:prSet/>
      <dgm:spPr/>
      <dgm:t>
        <a:bodyPr/>
        <a:lstStyle/>
        <a:p>
          <a:r>
            <a:rPr lang="en-GB" dirty="0"/>
            <a:t>Burn out</a:t>
          </a:r>
          <a:endParaRPr lang="en-US" dirty="0"/>
        </a:p>
      </dgm:t>
    </dgm:pt>
    <dgm:pt modelId="{DA01804C-D1E5-4D73-82D7-36D192285B4C}" type="parTrans" cxnId="{81690F0C-9FC3-4F31-A548-8009815BF6ED}">
      <dgm:prSet/>
      <dgm:spPr/>
      <dgm:t>
        <a:bodyPr/>
        <a:lstStyle/>
        <a:p>
          <a:endParaRPr lang="en-US"/>
        </a:p>
      </dgm:t>
    </dgm:pt>
    <dgm:pt modelId="{213C19D0-37A0-44CC-AA51-5418C407C748}" type="sibTrans" cxnId="{81690F0C-9FC3-4F31-A548-8009815BF6ED}">
      <dgm:prSet/>
      <dgm:spPr/>
      <dgm:t>
        <a:bodyPr/>
        <a:lstStyle/>
        <a:p>
          <a:endParaRPr lang="en-US"/>
        </a:p>
      </dgm:t>
    </dgm:pt>
    <dgm:pt modelId="{1EBCA8F5-3105-4465-9ACE-C7BB2E696E67}">
      <dgm:prSet/>
      <dgm:spPr/>
      <dgm:t>
        <a:bodyPr/>
        <a:lstStyle/>
        <a:p>
          <a:r>
            <a:rPr lang="en-GB"/>
            <a:t>Mental health struggles</a:t>
          </a:r>
          <a:endParaRPr lang="en-US"/>
        </a:p>
      </dgm:t>
    </dgm:pt>
    <dgm:pt modelId="{377235DC-178A-43B0-A405-2F7133859290}" type="parTrans" cxnId="{B2F6B6DB-81C1-45B5-ABEC-825803500E35}">
      <dgm:prSet/>
      <dgm:spPr/>
      <dgm:t>
        <a:bodyPr/>
        <a:lstStyle/>
        <a:p>
          <a:endParaRPr lang="en-US"/>
        </a:p>
      </dgm:t>
    </dgm:pt>
    <dgm:pt modelId="{37A8D846-0B1E-4CB1-8451-E13B096E5833}" type="sibTrans" cxnId="{B2F6B6DB-81C1-45B5-ABEC-825803500E35}">
      <dgm:prSet/>
      <dgm:spPr/>
      <dgm:t>
        <a:bodyPr/>
        <a:lstStyle/>
        <a:p>
          <a:endParaRPr lang="en-US"/>
        </a:p>
      </dgm:t>
    </dgm:pt>
    <dgm:pt modelId="{C2F03E8A-58F4-403A-8F67-9DE20E709071}" type="pres">
      <dgm:prSet presAssocID="{F87644C8-085F-49FA-8FB5-EB86A554ECA8}" presName="diagram" presStyleCnt="0">
        <dgm:presLayoutVars>
          <dgm:dir/>
          <dgm:resizeHandles val="exact"/>
        </dgm:presLayoutVars>
      </dgm:prSet>
      <dgm:spPr/>
    </dgm:pt>
    <dgm:pt modelId="{E718F178-198C-41FC-A7D8-A98A7F77460C}" type="pres">
      <dgm:prSet presAssocID="{BF80920B-01BD-4B5F-A454-5C8366CD3C54}" presName="node" presStyleLbl="node1" presStyleIdx="0" presStyleCnt="6">
        <dgm:presLayoutVars>
          <dgm:bulletEnabled val="1"/>
        </dgm:presLayoutVars>
      </dgm:prSet>
      <dgm:spPr/>
    </dgm:pt>
    <dgm:pt modelId="{9E359A55-D32A-45A7-9B47-F068BDE7CB38}" type="pres">
      <dgm:prSet presAssocID="{2DB05CF6-E4C1-4AD4-88D4-569B1D2387A1}" presName="sibTrans" presStyleCnt="0"/>
      <dgm:spPr/>
    </dgm:pt>
    <dgm:pt modelId="{A152C369-8E00-4919-B131-066B0192B16D}" type="pres">
      <dgm:prSet presAssocID="{524CDC92-F9B5-4CF2-9D99-360645C97F93}" presName="node" presStyleLbl="node1" presStyleIdx="1" presStyleCnt="6">
        <dgm:presLayoutVars>
          <dgm:bulletEnabled val="1"/>
        </dgm:presLayoutVars>
      </dgm:prSet>
      <dgm:spPr/>
    </dgm:pt>
    <dgm:pt modelId="{D14D7E87-3A2A-4382-9803-6D7695D6C7DD}" type="pres">
      <dgm:prSet presAssocID="{6BCBB59D-16F4-40DB-AC8E-FB137E2088E7}" presName="sibTrans" presStyleCnt="0"/>
      <dgm:spPr/>
    </dgm:pt>
    <dgm:pt modelId="{FFFF7688-B236-49AD-B215-AEFB882FCBE3}" type="pres">
      <dgm:prSet presAssocID="{CE939D70-6F6E-4F09-96E6-CF3CA80BCEFF}" presName="node" presStyleLbl="node1" presStyleIdx="2" presStyleCnt="6">
        <dgm:presLayoutVars>
          <dgm:bulletEnabled val="1"/>
        </dgm:presLayoutVars>
      </dgm:prSet>
      <dgm:spPr/>
    </dgm:pt>
    <dgm:pt modelId="{0D1237FE-A87A-4D89-B233-882F6ADAFDD7}" type="pres">
      <dgm:prSet presAssocID="{3DC4D047-8B0B-443A-BFE7-F364D6DE2106}" presName="sibTrans" presStyleCnt="0"/>
      <dgm:spPr/>
    </dgm:pt>
    <dgm:pt modelId="{FC614682-789A-49D5-A732-4E25F5C84045}" type="pres">
      <dgm:prSet presAssocID="{3D83CDF6-54B6-47EB-8D46-C218AF916585}" presName="node" presStyleLbl="node1" presStyleIdx="3" presStyleCnt="6">
        <dgm:presLayoutVars>
          <dgm:bulletEnabled val="1"/>
        </dgm:presLayoutVars>
      </dgm:prSet>
      <dgm:spPr/>
    </dgm:pt>
    <dgm:pt modelId="{73925C24-4472-435E-8BDC-E659C8448C8A}" type="pres">
      <dgm:prSet presAssocID="{926DF0A4-9659-4DB7-936B-2E5E283CC7DC}" presName="sibTrans" presStyleCnt="0"/>
      <dgm:spPr/>
    </dgm:pt>
    <dgm:pt modelId="{07A375FF-7F23-44A9-8836-B518138122C5}" type="pres">
      <dgm:prSet presAssocID="{E7F5A823-BEC7-4C67-AD99-B64AFF43799A}" presName="node" presStyleLbl="node1" presStyleIdx="4" presStyleCnt="6">
        <dgm:presLayoutVars>
          <dgm:bulletEnabled val="1"/>
        </dgm:presLayoutVars>
      </dgm:prSet>
      <dgm:spPr/>
    </dgm:pt>
    <dgm:pt modelId="{8E8991F9-8759-4DF1-A23E-EAEE181C899E}" type="pres">
      <dgm:prSet presAssocID="{213C19D0-37A0-44CC-AA51-5418C407C748}" presName="sibTrans" presStyleCnt="0"/>
      <dgm:spPr/>
    </dgm:pt>
    <dgm:pt modelId="{F9BC5C91-7835-40A9-AE34-1578791AD6E8}" type="pres">
      <dgm:prSet presAssocID="{1EBCA8F5-3105-4465-9ACE-C7BB2E696E67}" presName="node" presStyleLbl="node1" presStyleIdx="5" presStyleCnt="6">
        <dgm:presLayoutVars>
          <dgm:bulletEnabled val="1"/>
        </dgm:presLayoutVars>
      </dgm:prSet>
      <dgm:spPr/>
    </dgm:pt>
  </dgm:ptLst>
  <dgm:cxnLst>
    <dgm:cxn modelId="{28C9E502-1EE4-498C-AD00-66A514812933}" type="presOf" srcId="{524CDC92-F9B5-4CF2-9D99-360645C97F93}" destId="{A152C369-8E00-4919-B131-066B0192B16D}" srcOrd="0" destOrd="0" presId="urn:microsoft.com/office/officeart/2005/8/layout/default"/>
    <dgm:cxn modelId="{81690F0C-9FC3-4F31-A548-8009815BF6ED}" srcId="{F87644C8-085F-49FA-8FB5-EB86A554ECA8}" destId="{E7F5A823-BEC7-4C67-AD99-B64AFF43799A}" srcOrd="4" destOrd="0" parTransId="{DA01804C-D1E5-4D73-82D7-36D192285B4C}" sibTransId="{213C19D0-37A0-44CC-AA51-5418C407C748}"/>
    <dgm:cxn modelId="{9C62670C-4BFF-4778-92C7-8654F73AA2C9}" srcId="{F87644C8-085F-49FA-8FB5-EB86A554ECA8}" destId="{524CDC92-F9B5-4CF2-9D99-360645C97F93}" srcOrd="1" destOrd="0" parTransId="{02B28483-6EB0-43B8-96A2-EDA568898984}" sibTransId="{6BCBB59D-16F4-40DB-AC8E-FB137E2088E7}"/>
    <dgm:cxn modelId="{2098530C-FCE6-4291-9E8C-38DD13B4BA08}" srcId="{F87644C8-085F-49FA-8FB5-EB86A554ECA8}" destId="{CE939D70-6F6E-4F09-96E6-CF3CA80BCEFF}" srcOrd="2" destOrd="0" parTransId="{2A4E511E-FFE4-4AA1-8E66-397C53EC6C72}" sibTransId="{3DC4D047-8B0B-443A-BFE7-F364D6DE2106}"/>
    <dgm:cxn modelId="{4054F061-D9B1-4E65-9F4D-347F88E5D008}" type="presOf" srcId="{F87644C8-085F-49FA-8FB5-EB86A554ECA8}" destId="{C2F03E8A-58F4-403A-8F67-9DE20E709071}" srcOrd="0" destOrd="0" presId="urn:microsoft.com/office/officeart/2005/8/layout/default"/>
    <dgm:cxn modelId="{F0519B69-0085-4A4B-92C7-353C257C1EE4}" type="presOf" srcId="{1EBCA8F5-3105-4465-9ACE-C7BB2E696E67}" destId="{F9BC5C91-7835-40A9-AE34-1578791AD6E8}" srcOrd="0" destOrd="0" presId="urn:microsoft.com/office/officeart/2005/8/layout/default"/>
    <dgm:cxn modelId="{F2E5B881-8159-43FA-B748-4FE3E7FB6DE2}" srcId="{F87644C8-085F-49FA-8FB5-EB86A554ECA8}" destId="{3D83CDF6-54B6-47EB-8D46-C218AF916585}" srcOrd="3" destOrd="0" parTransId="{B28DABC9-9D4D-4ECD-8032-CEF8BC8D55C3}" sibTransId="{926DF0A4-9659-4DB7-936B-2E5E283CC7DC}"/>
    <dgm:cxn modelId="{AFE6CE83-5DFB-493A-84C9-2859CC39EBF8}" type="presOf" srcId="{BF80920B-01BD-4B5F-A454-5C8366CD3C54}" destId="{E718F178-198C-41FC-A7D8-A98A7F77460C}" srcOrd="0" destOrd="0" presId="urn:microsoft.com/office/officeart/2005/8/layout/default"/>
    <dgm:cxn modelId="{56C09D8B-A039-4E1A-9C2C-7A130B2BE1B0}" type="presOf" srcId="{E7F5A823-BEC7-4C67-AD99-B64AFF43799A}" destId="{07A375FF-7F23-44A9-8836-B518138122C5}" srcOrd="0" destOrd="0" presId="urn:microsoft.com/office/officeart/2005/8/layout/default"/>
    <dgm:cxn modelId="{8D5ACB94-0575-4DAC-90F2-2653FE1EBA0F}" srcId="{F87644C8-085F-49FA-8FB5-EB86A554ECA8}" destId="{BF80920B-01BD-4B5F-A454-5C8366CD3C54}" srcOrd="0" destOrd="0" parTransId="{9D7583C9-2AAA-46ED-A9D5-8B50987065C4}" sibTransId="{2DB05CF6-E4C1-4AD4-88D4-569B1D2387A1}"/>
    <dgm:cxn modelId="{2BD005AF-7909-42FD-91FF-9C955D7A09EF}" type="presOf" srcId="{3D83CDF6-54B6-47EB-8D46-C218AF916585}" destId="{FC614682-789A-49D5-A732-4E25F5C84045}" srcOrd="0" destOrd="0" presId="urn:microsoft.com/office/officeart/2005/8/layout/default"/>
    <dgm:cxn modelId="{B2F6B6DB-81C1-45B5-ABEC-825803500E35}" srcId="{F87644C8-085F-49FA-8FB5-EB86A554ECA8}" destId="{1EBCA8F5-3105-4465-9ACE-C7BB2E696E67}" srcOrd="5" destOrd="0" parTransId="{377235DC-178A-43B0-A405-2F7133859290}" sibTransId="{37A8D846-0B1E-4CB1-8451-E13B096E5833}"/>
    <dgm:cxn modelId="{09AAB0DE-1B0D-4E87-A6E0-9462398C91C7}" type="presOf" srcId="{CE939D70-6F6E-4F09-96E6-CF3CA80BCEFF}" destId="{FFFF7688-B236-49AD-B215-AEFB882FCBE3}" srcOrd="0" destOrd="0" presId="urn:microsoft.com/office/officeart/2005/8/layout/default"/>
    <dgm:cxn modelId="{5DDBF1DE-1355-4B24-B998-0467A395FF47}" type="presParOf" srcId="{C2F03E8A-58F4-403A-8F67-9DE20E709071}" destId="{E718F178-198C-41FC-A7D8-A98A7F77460C}" srcOrd="0" destOrd="0" presId="urn:microsoft.com/office/officeart/2005/8/layout/default"/>
    <dgm:cxn modelId="{5D10A1D3-1266-41DE-B763-BEBF07ECE1D9}" type="presParOf" srcId="{C2F03E8A-58F4-403A-8F67-9DE20E709071}" destId="{9E359A55-D32A-45A7-9B47-F068BDE7CB38}" srcOrd="1" destOrd="0" presId="urn:microsoft.com/office/officeart/2005/8/layout/default"/>
    <dgm:cxn modelId="{06FF9DFE-3B99-4B55-943B-6A64E4A625C8}" type="presParOf" srcId="{C2F03E8A-58F4-403A-8F67-9DE20E709071}" destId="{A152C369-8E00-4919-B131-066B0192B16D}" srcOrd="2" destOrd="0" presId="urn:microsoft.com/office/officeart/2005/8/layout/default"/>
    <dgm:cxn modelId="{B295BAD9-ADAC-496F-AB06-B67BA55F9615}" type="presParOf" srcId="{C2F03E8A-58F4-403A-8F67-9DE20E709071}" destId="{D14D7E87-3A2A-4382-9803-6D7695D6C7DD}" srcOrd="3" destOrd="0" presId="urn:microsoft.com/office/officeart/2005/8/layout/default"/>
    <dgm:cxn modelId="{48B6FF8B-B60D-4F30-B52C-71445664CC24}" type="presParOf" srcId="{C2F03E8A-58F4-403A-8F67-9DE20E709071}" destId="{FFFF7688-B236-49AD-B215-AEFB882FCBE3}" srcOrd="4" destOrd="0" presId="urn:microsoft.com/office/officeart/2005/8/layout/default"/>
    <dgm:cxn modelId="{F9EE2AA6-64C2-447E-9D70-CB9E5DE1BDA6}" type="presParOf" srcId="{C2F03E8A-58F4-403A-8F67-9DE20E709071}" destId="{0D1237FE-A87A-4D89-B233-882F6ADAFDD7}" srcOrd="5" destOrd="0" presId="urn:microsoft.com/office/officeart/2005/8/layout/default"/>
    <dgm:cxn modelId="{B89AF318-6428-4CD2-BCCA-FD9DE389BFC0}" type="presParOf" srcId="{C2F03E8A-58F4-403A-8F67-9DE20E709071}" destId="{FC614682-789A-49D5-A732-4E25F5C84045}" srcOrd="6" destOrd="0" presId="urn:microsoft.com/office/officeart/2005/8/layout/default"/>
    <dgm:cxn modelId="{06A2518A-15AF-4EBF-8E64-3CC0705A7A5B}" type="presParOf" srcId="{C2F03E8A-58F4-403A-8F67-9DE20E709071}" destId="{73925C24-4472-435E-8BDC-E659C8448C8A}" srcOrd="7" destOrd="0" presId="urn:microsoft.com/office/officeart/2005/8/layout/default"/>
    <dgm:cxn modelId="{668A3B07-EE0E-426A-B634-FF9FEBEFBC96}" type="presParOf" srcId="{C2F03E8A-58F4-403A-8F67-9DE20E709071}" destId="{07A375FF-7F23-44A9-8836-B518138122C5}" srcOrd="8" destOrd="0" presId="urn:microsoft.com/office/officeart/2005/8/layout/default"/>
    <dgm:cxn modelId="{EF139DF2-234C-4C6D-80F4-C917616A4AE1}" type="presParOf" srcId="{C2F03E8A-58F4-403A-8F67-9DE20E709071}" destId="{8E8991F9-8759-4DF1-A23E-EAEE181C899E}" srcOrd="9" destOrd="0" presId="urn:microsoft.com/office/officeart/2005/8/layout/default"/>
    <dgm:cxn modelId="{16CEE985-068B-4CB1-A501-13B3A54C9787}" type="presParOf" srcId="{C2F03E8A-58F4-403A-8F67-9DE20E709071}" destId="{F9BC5C91-7835-40A9-AE34-1578791AD6E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FFAD12-72F6-4AE9-A0AC-464091EAC3C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B4C94C2-65C3-49BB-8882-1A2B737A3AF1}">
      <dgm:prSet custT="1"/>
      <dgm:spPr/>
      <dgm:t>
        <a:bodyPr/>
        <a:lstStyle/>
        <a:p>
          <a:r>
            <a:rPr lang="en-US" sz="2400" dirty="0"/>
            <a:t>“</a:t>
          </a:r>
          <a:r>
            <a:rPr lang="en-US" sz="2400" b="0" dirty="0"/>
            <a:t>I’d love to have </a:t>
          </a:r>
          <a:r>
            <a:rPr lang="en-US" sz="2400" b="1" dirty="0"/>
            <a:t>kid problems</a:t>
          </a:r>
          <a:r>
            <a:rPr lang="en-US" sz="2400" b="0" dirty="0"/>
            <a:t>. Instead, I’m saving up to try and pay our rent and to see if I can squeeze in some food at the end of it.”  </a:t>
          </a:r>
          <a:endParaRPr lang="en-US" sz="2400" dirty="0"/>
        </a:p>
      </dgm:t>
    </dgm:pt>
    <dgm:pt modelId="{2EB10918-DDDF-4116-9926-E568732EFC51}" type="parTrans" cxnId="{9A6B60D9-84E9-4FE1-A6B4-DCC1FE58FB43}">
      <dgm:prSet/>
      <dgm:spPr/>
      <dgm:t>
        <a:bodyPr/>
        <a:lstStyle/>
        <a:p>
          <a:endParaRPr lang="en-US"/>
        </a:p>
      </dgm:t>
    </dgm:pt>
    <dgm:pt modelId="{63930293-4269-438F-8B9B-76F7A17AA1BE}" type="sibTrans" cxnId="{9A6B60D9-84E9-4FE1-A6B4-DCC1FE58FB43}">
      <dgm:prSet/>
      <dgm:spPr/>
      <dgm:t>
        <a:bodyPr/>
        <a:lstStyle/>
        <a:p>
          <a:endParaRPr lang="en-US"/>
        </a:p>
      </dgm:t>
    </dgm:pt>
    <dgm:pt modelId="{549164BC-815C-407D-AA56-64D621D4962D}">
      <dgm:prSet custT="1"/>
      <dgm:spPr/>
      <dgm:t>
        <a:bodyPr/>
        <a:lstStyle/>
        <a:p>
          <a:r>
            <a:rPr lang="en-US" sz="2400" b="0" dirty="0"/>
            <a:t>“Caring never stops. Especially when it’s time to sleep, your brain constantly worries about how tomorrow will be, hospital appointments, money etc. It’s in </a:t>
          </a:r>
          <a:r>
            <a:rPr lang="en-US" sz="2400" b="1" dirty="0"/>
            <a:t>overdrive</a:t>
          </a:r>
          <a:r>
            <a:rPr lang="en-US" sz="2400" b="0" dirty="0"/>
            <a:t>.” </a:t>
          </a:r>
          <a:endParaRPr lang="en-US" sz="2400" dirty="0"/>
        </a:p>
      </dgm:t>
    </dgm:pt>
    <dgm:pt modelId="{8C43806E-CFBA-4253-91D2-BDAE720E1E71}" type="parTrans" cxnId="{D6AD4195-5588-4594-AEB7-2F8B591C4D26}">
      <dgm:prSet/>
      <dgm:spPr/>
      <dgm:t>
        <a:bodyPr/>
        <a:lstStyle/>
        <a:p>
          <a:endParaRPr lang="en-US"/>
        </a:p>
      </dgm:t>
    </dgm:pt>
    <dgm:pt modelId="{0158EFE0-603D-443B-B449-FE054FFA6A7E}" type="sibTrans" cxnId="{D6AD4195-5588-4594-AEB7-2F8B591C4D26}">
      <dgm:prSet/>
      <dgm:spPr/>
      <dgm:t>
        <a:bodyPr/>
        <a:lstStyle/>
        <a:p>
          <a:endParaRPr lang="en-US"/>
        </a:p>
      </dgm:t>
    </dgm:pt>
    <dgm:pt modelId="{192312B5-F9D5-46A7-AC39-8749094346E6}">
      <dgm:prSet custT="1"/>
      <dgm:spPr/>
      <dgm:t>
        <a:bodyPr/>
        <a:lstStyle/>
        <a:p>
          <a:r>
            <a:rPr lang="en-US" sz="2400" b="0" dirty="0"/>
            <a:t>“There is a lot of pressure on me, to the </a:t>
          </a:r>
          <a:r>
            <a:rPr lang="en-US" sz="2400" b="1" dirty="0"/>
            <a:t>detriment</a:t>
          </a:r>
          <a:r>
            <a:rPr lang="en-US" sz="2400" b="0" dirty="0"/>
            <a:t> of my own health, wellbeing, success, happiness and future.”</a:t>
          </a:r>
          <a:endParaRPr lang="en-US" sz="2400" dirty="0"/>
        </a:p>
      </dgm:t>
    </dgm:pt>
    <dgm:pt modelId="{B148ED33-4114-4219-A65D-6D6285E2C309}" type="parTrans" cxnId="{A9580F64-33E2-4B69-9F20-0970CA5CC3AC}">
      <dgm:prSet/>
      <dgm:spPr/>
      <dgm:t>
        <a:bodyPr/>
        <a:lstStyle/>
        <a:p>
          <a:endParaRPr lang="en-US"/>
        </a:p>
      </dgm:t>
    </dgm:pt>
    <dgm:pt modelId="{3FF7D4BA-18E4-452C-88D0-26DEE9022FFF}" type="sibTrans" cxnId="{A9580F64-33E2-4B69-9F20-0970CA5CC3AC}">
      <dgm:prSet/>
      <dgm:spPr/>
      <dgm:t>
        <a:bodyPr/>
        <a:lstStyle/>
        <a:p>
          <a:endParaRPr lang="en-US"/>
        </a:p>
      </dgm:t>
    </dgm:pt>
    <dgm:pt modelId="{1288630A-ED51-4F0F-B0ED-E6A95AE2C4C9}">
      <dgm:prSet custT="1"/>
      <dgm:spPr/>
      <dgm:t>
        <a:bodyPr/>
        <a:lstStyle/>
        <a:p>
          <a:r>
            <a:rPr lang="en-US" sz="2400" b="0" dirty="0"/>
            <a:t>“You don’t get to have bad days. If you have a bad day, the whole house can fall into disarray. It’s </a:t>
          </a:r>
          <a:r>
            <a:rPr lang="en-US" sz="2400" b="1" dirty="0"/>
            <a:t>exhausting and traumatic</a:t>
          </a:r>
          <a:r>
            <a:rPr lang="en-US" sz="2400" b="0" dirty="0"/>
            <a:t>.” </a:t>
          </a:r>
          <a:endParaRPr lang="en-US" sz="2400" dirty="0"/>
        </a:p>
      </dgm:t>
    </dgm:pt>
    <dgm:pt modelId="{55F66A59-0550-4CF7-A354-418945BB35F3}" type="parTrans" cxnId="{6BFBDA34-2F67-492F-BE74-94C36EFBF3E9}">
      <dgm:prSet/>
      <dgm:spPr/>
      <dgm:t>
        <a:bodyPr/>
        <a:lstStyle/>
        <a:p>
          <a:endParaRPr lang="en-US"/>
        </a:p>
      </dgm:t>
    </dgm:pt>
    <dgm:pt modelId="{19F9CF61-11C1-4600-B031-EBBC7C3B0D4A}" type="sibTrans" cxnId="{6BFBDA34-2F67-492F-BE74-94C36EFBF3E9}">
      <dgm:prSet/>
      <dgm:spPr/>
      <dgm:t>
        <a:bodyPr/>
        <a:lstStyle/>
        <a:p>
          <a:endParaRPr lang="en-US"/>
        </a:p>
      </dgm:t>
    </dgm:pt>
    <dgm:pt modelId="{BAC5037F-8BAF-47A7-AF71-7E89511C443D}" type="pres">
      <dgm:prSet presAssocID="{1BFFAD12-72F6-4AE9-A0AC-464091EAC3CD}" presName="vert0" presStyleCnt="0">
        <dgm:presLayoutVars>
          <dgm:dir/>
          <dgm:animOne val="branch"/>
          <dgm:animLvl val="lvl"/>
        </dgm:presLayoutVars>
      </dgm:prSet>
      <dgm:spPr/>
    </dgm:pt>
    <dgm:pt modelId="{16268ECF-82DB-434A-9BA2-5F3F621F2B9A}" type="pres">
      <dgm:prSet presAssocID="{4B4C94C2-65C3-49BB-8882-1A2B737A3AF1}" presName="thickLine" presStyleLbl="alignNode1" presStyleIdx="0" presStyleCnt="4"/>
      <dgm:spPr/>
    </dgm:pt>
    <dgm:pt modelId="{A2BE7CC3-5A07-453D-993E-20DA9F7F2A2F}" type="pres">
      <dgm:prSet presAssocID="{4B4C94C2-65C3-49BB-8882-1A2B737A3AF1}" presName="horz1" presStyleCnt="0"/>
      <dgm:spPr/>
    </dgm:pt>
    <dgm:pt modelId="{EEC4FAC1-A786-416C-8E6A-8FD3A02E700B}" type="pres">
      <dgm:prSet presAssocID="{4B4C94C2-65C3-49BB-8882-1A2B737A3AF1}" presName="tx1" presStyleLbl="revTx" presStyleIdx="0" presStyleCnt="4" custScaleY="84339"/>
      <dgm:spPr/>
    </dgm:pt>
    <dgm:pt modelId="{3F1F360B-2504-4AED-9083-9D390A460B22}" type="pres">
      <dgm:prSet presAssocID="{4B4C94C2-65C3-49BB-8882-1A2B737A3AF1}" presName="vert1" presStyleCnt="0"/>
      <dgm:spPr/>
    </dgm:pt>
    <dgm:pt modelId="{C9BD0ACE-6D7F-41C5-9CA1-DAF1B8287D8E}" type="pres">
      <dgm:prSet presAssocID="{549164BC-815C-407D-AA56-64D621D4962D}" presName="thickLine" presStyleLbl="alignNode1" presStyleIdx="1" presStyleCnt="4"/>
      <dgm:spPr/>
    </dgm:pt>
    <dgm:pt modelId="{C46B8F1A-BD2A-4BD2-9DFE-656EBA52714D}" type="pres">
      <dgm:prSet presAssocID="{549164BC-815C-407D-AA56-64D621D4962D}" presName="horz1" presStyleCnt="0"/>
      <dgm:spPr/>
    </dgm:pt>
    <dgm:pt modelId="{B8DF6E72-DE73-455F-BD78-313A2C98CA6E}" type="pres">
      <dgm:prSet presAssocID="{549164BC-815C-407D-AA56-64D621D4962D}" presName="tx1" presStyleLbl="revTx" presStyleIdx="1" presStyleCnt="4"/>
      <dgm:spPr/>
    </dgm:pt>
    <dgm:pt modelId="{61709ACD-2A4D-4DA7-98E5-F267CBA8951F}" type="pres">
      <dgm:prSet presAssocID="{549164BC-815C-407D-AA56-64D621D4962D}" presName="vert1" presStyleCnt="0"/>
      <dgm:spPr/>
    </dgm:pt>
    <dgm:pt modelId="{AD3BE26A-D795-468D-8C0B-6BD492009B93}" type="pres">
      <dgm:prSet presAssocID="{192312B5-F9D5-46A7-AC39-8749094346E6}" presName="thickLine" presStyleLbl="alignNode1" presStyleIdx="2" presStyleCnt="4"/>
      <dgm:spPr/>
    </dgm:pt>
    <dgm:pt modelId="{34F091DF-E8C0-48C7-BA8C-BACCB6B37FDF}" type="pres">
      <dgm:prSet presAssocID="{192312B5-F9D5-46A7-AC39-8749094346E6}" presName="horz1" presStyleCnt="0"/>
      <dgm:spPr/>
    </dgm:pt>
    <dgm:pt modelId="{DE2E22FA-EA83-4967-9AC1-588016082155}" type="pres">
      <dgm:prSet presAssocID="{192312B5-F9D5-46A7-AC39-8749094346E6}" presName="tx1" presStyleLbl="revTx" presStyleIdx="2" presStyleCnt="4" custScaleY="93096"/>
      <dgm:spPr/>
    </dgm:pt>
    <dgm:pt modelId="{B3F991AC-0D0C-4996-A42E-2138DA840AA5}" type="pres">
      <dgm:prSet presAssocID="{192312B5-F9D5-46A7-AC39-8749094346E6}" presName="vert1" presStyleCnt="0"/>
      <dgm:spPr/>
    </dgm:pt>
    <dgm:pt modelId="{C31D7255-F397-4191-AA2D-2A51A660E9B8}" type="pres">
      <dgm:prSet presAssocID="{1288630A-ED51-4F0F-B0ED-E6A95AE2C4C9}" presName="thickLine" presStyleLbl="alignNode1" presStyleIdx="3" presStyleCnt="4"/>
      <dgm:spPr/>
    </dgm:pt>
    <dgm:pt modelId="{15E7EA32-E2BD-4051-8E93-52AED3EB4F1B}" type="pres">
      <dgm:prSet presAssocID="{1288630A-ED51-4F0F-B0ED-E6A95AE2C4C9}" presName="horz1" presStyleCnt="0"/>
      <dgm:spPr/>
    </dgm:pt>
    <dgm:pt modelId="{73AD75F5-CDF5-46C9-A59E-155B862C7035}" type="pres">
      <dgm:prSet presAssocID="{1288630A-ED51-4F0F-B0ED-E6A95AE2C4C9}" presName="tx1" presStyleLbl="revTx" presStyleIdx="3" presStyleCnt="4"/>
      <dgm:spPr/>
    </dgm:pt>
    <dgm:pt modelId="{9636649F-BE5D-4588-84B2-8F85056ECA05}" type="pres">
      <dgm:prSet presAssocID="{1288630A-ED51-4F0F-B0ED-E6A95AE2C4C9}" presName="vert1" presStyleCnt="0"/>
      <dgm:spPr/>
    </dgm:pt>
  </dgm:ptLst>
  <dgm:cxnLst>
    <dgm:cxn modelId="{6BFBDA34-2F67-492F-BE74-94C36EFBF3E9}" srcId="{1BFFAD12-72F6-4AE9-A0AC-464091EAC3CD}" destId="{1288630A-ED51-4F0F-B0ED-E6A95AE2C4C9}" srcOrd="3" destOrd="0" parTransId="{55F66A59-0550-4CF7-A354-418945BB35F3}" sibTransId="{19F9CF61-11C1-4600-B031-EBBC7C3B0D4A}"/>
    <dgm:cxn modelId="{C3D0FD37-30AB-4FD5-B5EC-ED24EED207F3}" type="presOf" srcId="{4B4C94C2-65C3-49BB-8882-1A2B737A3AF1}" destId="{EEC4FAC1-A786-416C-8E6A-8FD3A02E700B}" srcOrd="0" destOrd="0" presId="urn:microsoft.com/office/officeart/2008/layout/LinedList"/>
    <dgm:cxn modelId="{A9580F64-33E2-4B69-9F20-0970CA5CC3AC}" srcId="{1BFFAD12-72F6-4AE9-A0AC-464091EAC3CD}" destId="{192312B5-F9D5-46A7-AC39-8749094346E6}" srcOrd="2" destOrd="0" parTransId="{B148ED33-4114-4219-A65D-6D6285E2C309}" sibTransId="{3FF7D4BA-18E4-452C-88D0-26DEE9022FFF}"/>
    <dgm:cxn modelId="{24D98F7B-6709-4FB9-91F0-2B3645D3B0CB}" type="presOf" srcId="{1288630A-ED51-4F0F-B0ED-E6A95AE2C4C9}" destId="{73AD75F5-CDF5-46C9-A59E-155B862C7035}" srcOrd="0" destOrd="0" presId="urn:microsoft.com/office/officeart/2008/layout/LinedList"/>
    <dgm:cxn modelId="{D6AD4195-5588-4594-AEB7-2F8B591C4D26}" srcId="{1BFFAD12-72F6-4AE9-A0AC-464091EAC3CD}" destId="{549164BC-815C-407D-AA56-64D621D4962D}" srcOrd="1" destOrd="0" parTransId="{8C43806E-CFBA-4253-91D2-BDAE720E1E71}" sibTransId="{0158EFE0-603D-443B-B449-FE054FFA6A7E}"/>
    <dgm:cxn modelId="{4A37C59B-8705-4326-BD71-9B019FCF4BDC}" type="presOf" srcId="{1BFFAD12-72F6-4AE9-A0AC-464091EAC3CD}" destId="{BAC5037F-8BAF-47A7-AF71-7E89511C443D}" srcOrd="0" destOrd="0" presId="urn:microsoft.com/office/officeart/2008/layout/LinedList"/>
    <dgm:cxn modelId="{0A6393AF-C79B-428A-A1F0-0A8D3DAC9C02}" type="presOf" srcId="{192312B5-F9D5-46A7-AC39-8749094346E6}" destId="{DE2E22FA-EA83-4967-9AC1-588016082155}" srcOrd="0" destOrd="0" presId="urn:microsoft.com/office/officeart/2008/layout/LinedList"/>
    <dgm:cxn modelId="{274932C7-5044-4867-A243-65520CFC81E1}" type="presOf" srcId="{549164BC-815C-407D-AA56-64D621D4962D}" destId="{B8DF6E72-DE73-455F-BD78-313A2C98CA6E}" srcOrd="0" destOrd="0" presId="urn:microsoft.com/office/officeart/2008/layout/LinedList"/>
    <dgm:cxn modelId="{9A6B60D9-84E9-4FE1-A6B4-DCC1FE58FB43}" srcId="{1BFFAD12-72F6-4AE9-A0AC-464091EAC3CD}" destId="{4B4C94C2-65C3-49BB-8882-1A2B737A3AF1}" srcOrd="0" destOrd="0" parTransId="{2EB10918-DDDF-4116-9926-E568732EFC51}" sibTransId="{63930293-4269-438F-8B9B-76F7A17AA1BE}"/>
    <dgm:cxn modelId="{E31BD6EA-F209-4336-AE18-0B0DA998F20E}" type="presParOf" srcId="{BAC5037F-8BAF-47A7-AF71-7E89511C443D}" destId="{16268ECF-82DB-434A-9BA2-5F3F621F2B9A}" srcOrd="0" destOrd="0" presId="urn:microsoft.com/office/officeart/2008/layout/LinedList"/>
    <dgm:cxn modelId="{CD927473-79AD-48A0-8B73-0FF2CCA09172}" type="presParOf" srcId="{BAC5037F-8BAF-47A7-AF71-7E89511C443D}" destId="{A2BE7CC3-5A07-453D-993E-20DA9F7F2A2F}" srcOrd="1" destOrd="0" presId="urn:microsoft.com/office/officeart/2008/layout/LinedList"/>
    <dgm:cxn modelId="{A674E492-5353-44F1-9222-607329DACA1E}" type="presParOf" srcId="{A2BE7CC3-5A07-453D-993E-20DA9F7F2A2F}" destId="{EEC4FAC1-A786-416C-8E6A-8FD3A02E700B}" srcOrd="0" destOrd="0" presId="urn:microsoft.com/office/officeart/2008/layout/LinedList"/>
    <dgm:cxn modelId="{534574B9-816C-4D18-88FD-2B9F89F83C59}" type="presParOf" srcId="{A2BE7CC3-5A07-453D-993E-20DA9F7F2A2F}" destId="{3F1F360B-2504-4AED-9083-9D390A460B22}" srcOrd="1" destOrd="0" presId="urn:microsoft.com/office/officeart/2008/layout/LinedList"/>
    <dgm:cxn modelId="{0CD09E0F-EDB0-43FA-B0B5-FD82CC2CDEEA}" type="presParOf" srcId="{BAC5037F-8BAF-47A7-AF71-7E89511C443D}" destId="{C9BD0ACE-6D7F-41C5-9CA1-DAF1B8287D8E}" srcOrd="2" destOrd="0" presId="urn:microsoft.com/office/officeart/2008/layout/LinedList"/>
    <dgm:cxn modelId="{61DC886A-63E3-4723-8898-3DB6CE64EB33}" type="presParOf" srcId="{BAC5037F-8BAF-47A7-AF71-7E89511C443D}" destId="{C46B8F1A-BD2A-4BD2-9DFE-656EBA52714D}" srcOrd="3" destOrd="0" presId="urn:microsoft.com/office/officeart/2008/layout/LinedList"/>
    <dgm:cxn modelId="{188F314E-B3C4-48EE-8AC6-3CAE9E5141FC}" type="presParOf" srcId="{C46B8F1A-BD2A-4BD2-9DFE-656EBA52714D}" destId="{B8DF6E72-DE73-455F-BD78-313A2C98CA6E}" srcOrd="0" destOrd="0" presId="urn:microsoft.com/office/officeart/2008/layout/LinedList"/>
    <dgm:cxn modelId="{6632D4A2-44B4-4D49-95FD-832495C16D9E}" type="presParOf" srcId="{C46B8F1A-BD2A-4BD2-9DFE-656EBA52714D}" destId="{61709ACD-2A4D-4DA7-98E5-F267CBA8951F}" srcOrd="1" destOrd="0" presId="urn:microsoft.com/office/officeart/2008/layout/LinedList"/>
    <dgm:cxn modelId="{283FFD80-04B0-410F-B0C8-B9EC08D8135A}" type="presParOf" srcId="{BAC5037F-8BAF-47A7-AF71-7E89511C443D}" destId="{AD3BE26A-D795-468D-8C0B-6BD492009B93}" srcOrd="4" destOrd="0" presId="urn:microsoft.com/office/officeart/2008/layout/LinedList"/>
    <dgm:cxn modelId="{56E623D5-6870-4A65-9F9D-4EA3EC60DC5B}" type="presParOf" srcId="{BAC5037F-8BAF-47A7-AF71-7E89511C443D}" destId="{34F091DF-E8C0-48C7-BA8C-BACCB6B37FDF}" srcOrd="5" destOrd="0" presId="urn:microsoft.com/office/officeart/2008/layout/LinedList"/>
    <dgm:cxn modelId="{4E7F00DB-3DCE-4917-BA38-2C591C8B7DD4}" type="presParOf" srcId="{34F091DF-E8C0-48C7-BA8C-BACCB6B37FDF}" destId="{DE2E22FA-EA83-4967-9AC1-588016082155}" srcOrd="0" destOrd="0" presId="urn:microsoft.com/office/officeart/2008/layout/LinedList"/>
    <dgm:cxn modelId="{C6B2BB88-5971-4E2D-8294-FD926E788025}" type="presParOf" srcId="{34F091DF-E8C0-48C7-BA8C-BACCB6B37FDF}" destId="{B3F991AC-0D0C-4996-A42E-2138DA840AA5}" srcOrd="1" destOrd="0" presId="urn:microsoft.com/office/officeart/2008/layout/LinedList"/>
    <dgm:cxn modelId="{4FCBB175-E91C-4C0A-A063-E157F3829CC5}" type="presParOf" srcId="{BAC5037F-8BAF-47A7-AF71-7E89511C443D}" destId="{C31D7255-F397-4191-AA2D-2A51A660E9B8}" srcOrd="6" destOrd="0" presId="urn:microsoft.com/office/officeart/2008/layout/LinedList"/>
    <dgm:cxn modelId="{B32F539C-B27C-4358-9D7C-49B842FBB30A}" type="presParOf" srcId="{BAC5037F-8BAF-47A7-AF71-7E89511C443D}" destId="{15E7EA32-E2BD-4051-8E93-52AED3EB4F1B}" srcOrd="7" destOrd="0" presId="urn:microsoft.com/office/officeart/2008/layout/LinedList"/>
    <dgm:cxn modelId="{674E7FA6-BB7B-4E61-92BB-408CC09B514C}" type="presParOf" srcId="{15E7EA32-E2BD-4051-8E93-52AED3EB4F1B}" destId="{73AD75F5-CDF5-46C9-A59E-155B862C7035}" srcOrd="0" destOrd="0" presId="urn:microsoft.com/office/officeart/2008/layout/LinedList"/>
    <dgm:cxn modelId="{B4693AC0-CAC6-46B7-B24D-C1B0B9EBA3E8}" type="presParOf" srcId="{15E7EA32-E2BD-4051-8E93-52AED3EB4F1B}" destId="{9636649F-BE5D-4588-84B2-8F85056ECA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964B5-D821-4946-AC17-A6F869574AFB}">
      <dsp:nvSpPr>
        <dsp:cNvPr id="0" name=""/>
        <dsp:cNvSpPr/>
      </dsp:nvSpPr>
      <dsp:spPr>
        <a:xfrm>
          <a:off x="0" y="3934"/>
          <a:ext cx="10515600" cy="8879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B86273-557D-4691-A22A-6C9DC3F7F790}">
      <dsp:nvSpPr>
        <dsp:cNvPr id="0" name=""/>
        <dsp:cNvSpPr/>
      </dsp:nvSpPr>
      <dsp:spPr>
        <a:xfrm>
          <a:off x="268610" y="203727"/>
          <a:ext cx="488859" cy="488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7CE2E4-D6BA-4B54-BCBE-FCB4C01A2063}">
      <dsp:nvSpPr>
        <dsp:cNvPr id="0" name=""/>
        <dsp:cNvSpPr/>
      </dsp:nvSpPr>
      <dsp:spPr>
        <a:xfrm>
          <a:off x="1026080" y="3934"/>
          <a:ext cx="9473717"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1066800">
            <a:lnSpc>
              <a:spcPct val="100000"/>
            </a:lnSpc>
            <a:spcBef>
              <a:spcPct val="0"/>
            </a:spcBef>
            <a:spcAft>
              <a:spcPct val="35000"/>
            </a:spcAft>
            <a:buNone/>
          </a:pPr>
          <a:r>
            <a:rPr lang="en-GB" sz="2400" kern="1200" dirty="0"/>
            <a:t>Juggling school with care duties or part-time jobs, sometimes missing school altogether </a:t>
          </a:r>
          <a:endParaRPr lang="en-US" sz="2400" kern="1200" dirty="0"/>
        </a:p>
      </dsp:txBody>
      <dsp:txXfrm>
        <a:off x="1026080" y="3934"/>
        <a:ext cx="9473717" cy="915716"/>
      </dsp:txXfrm>
    </dsp:sp>
    <dsp:sp modelId="{CBC25D51-8324-4A8C-8E53-2A009928F209}">
      <dsp:nvSpPr>
        <dsp:cNvPr id="0" name=""/>
        <dsp:cNvSpPr/>
      </dsp:nvSpPr>
      <dsp:spPr>
        <a:xfrm>
          <a:off x="0" y="1148580"/>
          <a:ext cx="10515600" cy="8879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9AE0F-8917-4049-92B7-F1AEDB095E65}">
      <dsp:nvSpPr>
        <dsp:cNvPr id="0" name=""/>
        <dsp:cNvSpPr/>
      </dsp:nvSpPr>
      <dsp:spPr>
        <a:xfrm>
          <a:off x="268610" y="1348373"/>
          <a:ext cx="488859" cy="488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37707D-547B-4AEA-BC37-33263D04BD73}">
      <dsp:nvSpPr>
        <dsp:cNvPr id="0" name=""/>
        <dsp:cNvSpPr/>
      </dsp:nvSpPr>
      <dsp:spPr>
        <a:xfrm>
          <a:off x="1026080" y="1148580"/>
          <a:ext cx="9473717"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1066800">
            <a:lnSpc>
              <a:spcPct val="100000"/>
            </a:lnSpc>
            <a:spcBef>
              <a:spcPct val="0"/>
            </a:spcBef>
            <a:spcAft>
              <a:spcPct val="35000"/>
            </a:spcAft>
            <a:buNone/>
          </a:pPr>
          <a:r>
            <a:rPr lang="en-GB" sz="2400" kern="1200" dirty="0"/>
            <a:t>Little additional time or money to take on voluntary work or extra curriculars, particularly those which are ‘pay to participate’</a:t>
          </a:r>
          <a:endParaRPr lang="en-US" sz="2400" kern="1200" dirty="0"/>
        </a:p>
      </dsp:txBody>
      <dsp:txXfrm>
        <a:off x="1026080" y="1148580"/>
        <a:ext cx="9473717" cy="915716"/>
      </dsp:txXfrm>
    </dsp:sp>
    <dsp:sp modelId="{D198FB22-AD6D-4660-B7BC-00DD832B8FE3}">
      <dsp:nvSpPr>
        <dsp:cNvPr id="0" name=""/>
        <dsp:cNvSpPr/>
      </dsp:nvSpPr>
      <dsp:spPr>
        <a:xfrm>
          <a:off x="0" y="2293226"/>
          <a:ext cx="10515600" cy="88796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43A9A-3A56-4BE9-A16D-A29F34C647B6}">
      <dsp:nvSpPr>
        <dsp:cNvPr id="0" name=""/>
        <dsp:cNvSpPr/>
      </dsp:nvSpPr>
      <dsp:spPr>
        <a:xfrm>
          <a:off x="268610" y="2493019"/>
          <a:ext cx="488859" cy="488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C5AE5D-CAF4-442F-9208-07CDACA62110}">
      <dsp:nvSpPr>
        <dsp:cNvPr id="0" name=""/>
        <dsp:cNvSpPr/>
      </dsp:nvSpPr>
      <dsp:spPr>
        <a:xfrm>
          <a:off x="1026080" y="2293226"/>
          <a:ext cx="9473717"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1066800">
            <a:lnSpc>
              <a:spcPct val="100000"/>
            </a:lnSpc>
            <a:spcBef>
              <a:spcPct val="0"/>
            </a:spcBef>
            <a:spcAft>
              <a:spcPct val="35000"/>
            </a:spcAft>
            <a:buNone/>
          </a:pPr>
          <a:r>
            <a:rPr lang="en-GB" sz="2400" kern="1200" dirty="0"/>
            <a:t>Costly additional training or skills courses and equipment</a:t>
          </a:r>
          <a:endParaRPr lang="en-US" sz="2400" kern="1200" dirty="0"/>
        </a:p>
      </dsp:txBody>
      <dsp:txXfrm>
        <a:off x="1026080" y="2293226"/>
        <a:ext cx="9473717" cy="915716"/>
      </dsp:txXfrm>
    </dsp:sp>
    <dsp:sp modelId="{565055D1-6F82-4735-B2A9-16DB1E09F85D}">
      <dsp:nvSpPr>
        <dsp:cNvPr id="0" name=""/>
        <dsp:cNvSpPr/>
      </dsp:nvSpPr>
      <dsp:spPr>
        <a:xfrm>
          <a:off x="0" y="3437872"/>
          <a:ext cx="10515600" cy="88796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EC112-7577-407F-AF24-1E67A515B561}">
      <dsp:nvSpPr>
        <dsp:cNvPr id="0" name=""/>
        <dsp:cNvSpPr/>
      </dsp:nvSpPr>
      <dsp:spPr>
        <a:xfrm>
          <a:off x="268610" y="3637665"/>
          <a:ext cx="488859" cy="4883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EDB8DD-8400-416A-89AF-F4B5A7FBD697}">
      <dsp:nvSpPr>
        <dsp:cNvPr id="0" name=""/>
        <dsp:cNvSpPr/>
      </dsp:nvSpPr>
      <dsp:spPr>
        <a:xfrm>
          <a:off x="1026080" y="3437872"/>
          <a:ext cx="9473717" cy="915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13" tIns="96913" rIns="96913" bIns="96913" numCol="1" spcCol="1270" anchor="ctr" anchorCtr="0">
          <a:noAutofit/>
        </a:bodyPr>
        <a:lstStyle/>
        <a:p>
          <a:pPr marL="0" lvl="0" indent="0" algn="l" defTabSz="1066800">
            <a:lnSpc>
              <a:spcPct val="100000"/>
            </a:lnSpc>
            <a:spcBef>
              <a:spcPct val="0"/>
            </a:spcBef>
            <a:spcAft>
              <a:spcPct val="35000"/>
            </a:spcAft>
            <a:buNone/>
          </a:pPr>
          <a:r>
            <a:rPr lang="en-GB" sz="2400" kern="1200" dirty="0"/>
            <a:t>Expensive further education</a:t>
          </a:r>
          <a:endParaRPr lang="en-US" sz="2400" kern="1200" dirty="0"/>
        </a:p>
      </dsp:txBody>
      <dsp:txXfrm>
        <a:off x="1026080" y="3437872"/>
        <a:ext cx="9473717" cy="915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8F178-198C-41FC-A7D8-A98A7F77460C}">
      <dsp:nvSpPr>
        <dsp:cNvPr id="0" name=""/>
        <dsp:cNvSpPr/>
      </dsp:nvSpPr>
      <dsp:spPr>
        <a:xfrm>
          <a:off x="402550" y="1992"/>
          <a:ext cx="3034531" cy="182071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Exclusion from friend groups </a:t>
          </a:r>
          <a:endParaRPr lang="en-US" sz="2800" kern="1200" dirty="0"/>
        </a:p>
      </dsp:txBody>
      <dsp:txXfrm>
        <a:off x="402550" y="1992"/>
        <a:ext cx="3034531" cy="1820718"/>
      </dsp:txXfrm>
    </dsp:sp>
    <dsp:sp modelId="{A152C369-8E00-4919-B131-066B0192B16D}">
      <dsp:nvSpPr>
        <dsp:cNvPr id="0" name=""/>
        <dsp:cNvSpPr/>
      </dsp:nvSpPr>
      <dsp:spPr>
        <a:xfrm>
          <a:off x="3740534" y="1992"/>
          <a:ext cx="3034531" cy="1820718"/>
        </a:xfrm>
        <a:prstGeom prst="rect">
          <a:avLst/>
        </a:prstGeom>
        <a:solidFill>
          <a:schemeClr val="accent5">
            <a:hueOff val="-2430430"/>
            <a:satOff val="-165"/>
            <a:lumOff val="39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Stress regarding mum’s health </a:t>
          </a:r>
          <a:endParaRPr lang="en-US" sz="2800" kern="1200" dirty="0"/>
        </a:p>
      </dsp:txBody>
      <dsp:txXfrm>
        <a:off x="3740534" y="1992"/>
        <a:ext cx="3034531" cy="1820718"/>
      </dsp:txXfrm>
    </dsp:sp>
    <dsp:sp modelId="{FFFF7688-B236-49AD-B215-AEFB882FCBE3}">
      <dsp:nvSpPr>
        <dsp:cNvPr id="0" name=""/>
        <dsp:cNvSpPr/>
      </dsp:nvSpPr>
      <dsp:spPr>
        <a:xfrm>
          <a:off x="7078518" y="1992"/>
          <a:ext cx="3034531" cy="1820718"/>
        </a:xfrm>
        <a:prstGeom prst="rect">
          <a:avLst/>
        </a:prstGeom>
        <a:solidFill>
          <a:schemeClr val="accent5">
            <a:hueOff val="-4860860"/>
            <a:satOff val="-330"/>
            <a:lumOff val="78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Constant worries about the cost of living </a:t>
          </a:r>
          <a:endParaRPr lang="en-US" sz="2800" kern="1200" dirty="0"/>
        </a:p>
      </dsp:txBody>
      <dsp:txXfrm>
        <a:off x="7078518" y="1992"/>
        <a:ext cx="3034531" cy="1820718"/>
      </dsp:txXfrm>
    </dsp:sp>
    <dsp:sp modelId="{FC614682-789A-49D5-A732-4E25F5C84045}">
      <dsp:nvSpPr>
        <dsp:cNvPr id="0" name=""/>
        <dsp:cNvSpPr/>
      </dsp:nvSpPr>
      <dsp:spPr>
        <a:xfrm>
          <a:off x="402550" y="2126164"/>
          <a:ext cx="3034531" cy="1820718"/>
        </a:xfrm>
        <a:prstGeom prst="rect">
          <a:avLst/>
        </a:prstGeom>
        <a:solidFill>
          <a:schemeClr val="accent5">
            <a:hueOff val="-7291290"/>
            <a:satOff val="-496"/>
            <a:lumOff val="117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Feelings of guilt over leaving home to go to university </a:t>
          </a:r>
          <a:endParaRPr lang="en-US" sz="2800" kern="1200"/>
        </a:p>
      </dsp:txBody>
      <dsp:txXfrm>
        <a:off x="402550" y="2126164"/>
        <a:ext cx="3034531" cy="1820718"/>
      </dsp:txXfrm>
    </dsp:sp>
    <dsp:sp modelId="{07A375FF-7F23-44A9-8836-B518138122C5}">
      <dsp:nvSpPr>
        <dsp:cNvPr id="0" name=""/>
        <dsp:cNvSpPr/>
      </dsp:nvSpPr>
      <dsp:spPr>
        <a:xfrm>
          <a:off x="3740534" y="2126164"/>
          <a:ext cx="3034531" cy="1820718"/>
        </a:xfrm>
        <a:prstGeom prst="rect">
          <a:avLst/>
        </a:prstGeom>
        <a:solidFill>
          <a:schemeClr val="accent5">
            <a:hueOff val="-9721720"/>
            <a:satOff val="-661"/>
            <a:lumOff val="156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Burn out</a:t>
          </a:r>
          <a:endParaRPr lang="en-US" sz="2800" kern="1200" dirty="0"/>
        </a:p>
      </dsp:txBody>
      <dsp:txXfrm>
        <a:off x="3740534" y="2126164"/>
        <a:ext cx="3034531" cy="1820718"/>
      </dsp:txXfrm>
    </dsp:sp>
    <dsp:sp modelId="{F9BC5C91-7835-40A9-AE34-1578791AD6E8}">
      <dsp:nvSpPr>
        <dsp:cNvPr id="0" name=""/>
        <dsp:cNvSpPr/>
      </dsp:nvSpPr>
      <dsp:spPr>
        <a:xfrm>
          <a:off x="7078518" y="2126164"/>
          <a:ext cx="3034531" cy="1820718"/>
        </a:xfrm>
        <a:prstGeom prst="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Mental health struggles</a:t>
          </a:r>
          <a:endParaRPr lang="en-US" sz="2800" kern="1200"/>
        </a:p>
      </dsp:txBody>
      <dsp:txXfrm>
        <a:off x="7078518" y="2126164"/>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68ECF-82DB-434A-9BA2-5F3F621F2B9A}">
      <dsp:nvSpPr>
        <dsp:cNvPr id="0" name=""/>
        <dsp:cNvSpPr/>
      </dsp:nvSpPr>
      <dsp:spPr>
        <a:xfrm>
          <a:off x="0" y="3111"/>
          <a:ext cx="717755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4FAC1-A786-416C-8E6A-8FD3A02E700B}">
      <dsp:nvSpPr>
        <dsp:cNvPr id="0" name=""/>
        <dsp:cNvSpPr/>
      </dsp:nvSpPr>
      <dsp:spPr>
        <a:xfrm>
          <a:off x="0" y="3111"/>
          <a:ext cx="7177554" cy="1235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t>
          </a:r>
          <a:r>
            <a:rPr lang="en-US" sz="2400" b="0" kern="1200" dirty="0"/>
            <a:t>I’d love to have </a:t>
          </a:r>
          <a:r>
            <a:rPr lang="en-US" sz="2400" b="1" kern="1200" dirty="0"/>
            <a:t>kid problems</a:t>
          </a:r>
          <a:r>
            <a:rPr lang="en-US" sz="2400" b="0" kern="1200" dirty="0"/>
            <a:t>. Instead, I’m saving up to try and pay our rent and to see if I can squeeze in some food at the end of it.”  </a:t>
          </a:r>
          <a:endParaRPr lang="en-US" sz="2400" kern="1200" dirty="0"/>
        </a:p>
      </dsp:txBody>
      <dsp:txXfrm>
        <a:off x="0" y="3111"/>
        <a:ext cx="7177554" cy="1235676"/>
      </dsp:txXfrm>
    </dsp:sp>
    <dsp:sp modelId="{C9BD0ACE-6D7F-41C5-9CA1-DAF1B8287D8E}">
      <dsp:nvSpPr>
        <dsp:cNvPr id="0" name=""/>
        <dsp:cNvSpPr/>
      </dsp:nvSpPr>
      <dsp:spPr>
        <a:xfrm>
          <a:off x="0" y="1238788"/>
          <a:ext cx="7177554"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F6E72-DE73-455F-BD78-313A2C98CA6E}">
      <dsp:nvSpPr>
        <dsp:cNvPr id="0" name=""/>
        <dsp:cNvSpPr/>
      </dsp:nvSpPr>
      <dsp:spPr>
        <a:xfrm>
          <a:off x="0" y="1238788"/>
          <a:ext cx="7177554" cy="146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t>“Caring never stops. Especially when it’s time to sleep, your brain constantly worries about how tomorrow will be, hospital appointments, money etc. It’s in </a:t>
          </a:r>
          <a:r>
            <a:rPr lang="en-US" sz="2400" b="1" kern="1200" dirty="0"/>
            <a:t>overdrive</a:t>
          </a:r>
          <a:r>
            <a:rPr lang="en-US" sz="2400" b="0" kern="1200" dirty="0"/>
            <a:t>.” </a:t>
          </a:r>
          <a:endParaRPr lang="en-US" sz="2400" kern="1200" dirty="0"/>
        </a:p>
      </dsp:txBody>
      <dsp:txXfrm>
        <a:off x="0" y="1238788"/>
        <a:ext cx="7177554" cy="1465131"/>
      </dsp:txXfrm>
    </dsp:sp>
    <dsp:sp modelId="{AD3BE26A-D795-468D-8C0B-6BD492009B93}">
      <dsp:nvSpPr>
        <dsp:cNvPr id="0" name=""/>
        <dsp:cNvSpPr/>
      </dsp:nvSpPr>
      <dsp:spPr>
        <a:xfrm>
          <a:off x="0" y="2703919"/>
          <a:ext cx="7177554"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E22FA-EA83-4967-9AC1-588016082155}">
      <dsp:nvSpPr>
        <dsp:cNvPr id="0" name=""/>
        <dsp:cNvSpPr/>
      </dsp:nvSpPr>
      <dsp:spPr>
        <a:xfrm>
          <a:off x="0" y="2703919"/>
          <a:ext cx="7177554" cy="1363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t>“There is a lot of pressure on me, to the </a:t>
          </a:r>
          <a:r>
            <a:rPr lang="en-US" sz="2400" b="1" kern="1200" dirty="0"/>
            <a:t>detriment</a:t>
          </a:r>
          <a:r>
            <a:rPr lang="en-US" sz="2400" b="0" kern="1200" dirty="0"/>
            <a:t> of my own health, wellbeing, success, happiness and future.”</a:t>
          </a:r>
          <a:endParaRPr lang="en-US" sz="2400" kern="1200" dirty="0"/>
        </a:p>
      </dsp:txBody>
      <dsp:txXfrm>
        <a:off x="0" y="2703919"/>
        <a:ext cx="7177554" cy="1363978"/>
      </dsp:txXfrm>
    </dsp:sp>
    <dsp:sp modelId="{C31D7255-F397-4191-AA2D-2A51A660E9B8}">
      <dsp:nvSpPr>
        <dsp:cNvPr id="0" name=""/>
        <dsp:cNvSpPr/>
      </dsp:nvSpPr>
      <dsp:spPr>
        <a:xfrm>
          <a:off x="0" y="4067898"/>
          <a:ext cx="717755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D75F5-CDF5-46C9-A59E-155B862C7035}">
      <dsp:nvSpPr>
        <dsp:cNvPr id="0" name=""/>
        <dsp:cNvSpPr/>
      </dsp:nvSpPr>
      <dsp:spPr>
        <a:xfrm>
          <a:off x="0" y="4067898"/>
          <a:ext cx="7177554" cy="1465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t>“You don’t get to have bad days. If you have a bad day, the whole house can fall into disarray. It’s </a:t>
          </a:r>
          <a:r>
            <a:rPr lang="en-US" sz="2400" b="1" kern="1200" dirty="0"/>
            <a:t>exhausting and traumatic</a:t>
          </a:r>
          <a:r>
            <a:rPr lang="en-US" sz="2400" b="0" kern="1200" dirty="0"/>
            <a:t>.” </a:t>
          </a:r>
          <a:endParaRPr lang="en-US" sz="2400" kern="1200" dirty="0"/>
        </a:p>
      </dsp:txBody>
      <dsp:txXfrm>
        <a:off x="0" y="4067898"/>
        <a:ext cx="7177554" cy="14651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A6444-E853-4BB6-910C-C64E54742467}" type="datetimeFigureOut">
              <a:rPr lang="en-GB" smtClean="0"/>
              <a:t>13/04/2025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C1C212-8344-4CA5-BC02-900586F79B37}" type="slidenum">
              <a:rPr lang="en-GB" smtClean="0"/>
              <a:t>‹#›</a:t>
            </a:fld>
            <a:endParaRPr lang="en-GB"/>
          </a:p>
        </p:txBody>
      </p:sp>
    </p:spTree>
    <p:extLst>
      <p:ext uri="{BB962C8B-B14F-4D97-AF65-F5344CB8AC3E}">
        <p14:creationId xmlns:p14="http://schemas.microsoft.com/office/powerpoint/2010/main" val="27315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C1C212-8344-4CA5-BC02-900586F79B37}" type="slidenum">
              <a:rPr lang="en-GB" smtClean="0"/>
              <a:t>5</a:t>
            </a:fld>
            <a:endParaRPr lang="en-GB"/>
          </a:p>
        </p:txBody>
      </p:sp>
    </p:spTree>
    <p:extLst>
      <p:ext uri="{BB962C8B-B14F-4D97-AF65-F5344CB8AC3E}">
        <p14:creationId xmlns:p14="http://schemas.microsoft.com/office/powerpoint/2010/main" val="409451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0EE3-86B6-0785-8587-A8508A6C0B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86090B-BA85-8648-E798-B7AEAAB45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DF2432-F05D-BD1C-B9BF-04FEBF7A7E24}"/>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5" name="Footer Placeholder 4">
            <a:extLst>
              <a:ext uri="{FF2B5EF4-FFF2-40B4-BE49-F238E27FC236}">
                <a16:creationId xmlns:a16="http://schemas.microsoft.com/office/drawing/2014/main" id="{F5E0C9EE-D4CA-3DCF-20C7-DD799031B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D2D5E-2394-86A4-A009-D7E0B17E5781}"/>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18680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D875E-8E24-78BB-85E6-7C2686E4FA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90E92B-BD80-39E6-CC41-0BE1B842C5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CB9DC9-F133-24E4-2088-6AF0AF684FC5}"/>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5" name="Footer Placeholder 4">
            <a:extLst>
              <a:ext uri="{FF2B5EF4-FFF2-40B4-BE49-F238E27FC236}">
                <a16:creationId xmlns:a16="http://schemas.microsoft.com/office/drawing/2014/main" id="{FDB08F58-697A-9D71-B3FB-29752225C7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622186-A596-C0A8-2F5A-ED05E8B96778}"/>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2267475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678080-13A2-D70F-9CAE-6F1CDCF6D0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3B48A3-A33A-DDF1-D4F7-911DB8C3C7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A5790A-775F-ADEE-7F81-C50D29A94710}"/>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5" name="Footer Placeholder 4">
            <a:extLst>
              <a:ext uri="{FF2B5EF4-FFF2-40B4-BE49-F238E27FC236}">
                <a16:creationId xmlns:a16="http://schemas.microsoft.com/office/drawing/2014/main" id="{5B05FC3C-CBFF-D3FD-D722-72B26F65FD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15C87-B5F6-E737-2008-1C998020999F}"/>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161066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18E4-42CA-ED92-82F9-F25776B179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6364B5-71F2-81CE-C8F6-EABF094BEA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1DABF6-1726-DB25-907A-58122799CE4D}"/>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5" name="Footer Placeholder 4">
            <a:extLst>
              <a:ext uri="{FF2B5EF4-FFF2-40B4-BE49-F238E27FC236}">
                <a16:creationId xmlns:a16="http://schemas.microsoft.com/office/drawing/2014/main" id="{D7DA0491-BA93-6C65-8EC2-E1B57A0BA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94BAA-677A-F4E3-BC5A-FEACB652C69C}"/>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235467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A1B9-F742-351B-0CDC-92FEEEFCBD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1B63A9-12C8-22D6-6C6E-3D602C29F0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6825BE-BA20-7726-8B7F-6375C8C23754}"/>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5" name="Footer Placeholder 4">
            <a:extLst>
              <a:ext uri="{FF2B5EF4-FFF2-40B4-BE49-F238E27FC236}">
                <a16:creationId xmlns:a16="http://schemas.microsoft.com/office/drawing/2014/main" id="{57BB8415-B4D1-363D-45B4-16C3DC99F4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A0EE50-A515-B157-F408-7FDDC5DB02C2}"/>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3927605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BBB3-EA41-72BC-608B-EE5ACC6C1A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6AD9D9-D793-0786-FE02-721B144498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D5D0490-2D38-E4BD-2828-464A45588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7ACC10-3F60-A8BA-A167-5B5F08729332}"/>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6" name="Footer Placeholder 5">
            <a:extLst>
              <a:ext uri="{FF2B5EF4-FFF2-40B4-BE49-F238E27FC236}">
                <a16:creationId xmlns:a16="http://schemas.microsoft.com/office/drawing/2014/main" id="{225C0BE4-BBB9-EFBE-5EA9-B5A37AF401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110F1-E3FF-2925-2333-D89577C2C649}"/>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394001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8916-43ED-5B2A-C4C1-B768EDCB0A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6AA657-8D64-8214-CA10-FFC33E27C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12349-ECEC-0B68-0B90-2DDA4A7E13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CD36EE-EB37-D99E-5927-1572DAE90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FDF06F-DE55-BC09-B986-0EBBC743F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000786-BE5F-ED4D-F73B-0ADCC276DCD7}"/>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8" name="Footer Placeholder 7">
            <a:extLst>
              <a:ext uri="{FF2B5EF4-FFF2-40B4-BE49-F238E27FC236}">
                <a16:creationId xmlns:a16="http://schemas.microsoft.com/office/drawing/2014/main" id="{02226B4B-22BB-6893-C38C-3E3FB6C5471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BFAF8F-ADD2-24C7-0ABB-36F44593030C}"/>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135564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1F84-66B8-250E-FAA0-006DE2AA1E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38C226-6243-FE22-4D2C-65CBD86BEFCA}"/>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4" name="Footer Placeholder 3">
            <a:extLst>
              <a:ext uri="{FF2B5EF4-FFF2-40B4-BE49-F238E27FC236}">
                <a16:creationId xmlns:a16="http://schemas.microsoft.com/office/drawing/2014/main" id="{39142009-D6C4-ED0C-F210-7C31EC58A66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22C7C-0BB0-BD6A-C260-82C9B5E56895}"/>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40507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09BCF-A3B8-B871-C65F-EB0C247A7844}"/>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3" name="Footer Placeholder 2">
            <a:extLst>
              <a:ext uri="{FF2B5EF4-FFF2-40B4-BE49-F238E27FC236}">
                <a16:creationId xmlns:a16="http://schemas.microsoft.com/office/drawing/2014/main" id="{431529EC-3E97-4218-C9F6-00586C079D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01F5679-E289-C060-4287-1F24220E8FEA}"/>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344240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97BD-C8B1-7BD4-55BD-EE5359C27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E9FF7C-DA39-1E71-2EF0-02674FE07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AD8645-207B-C5F3-847A-B1F660935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E8E7A-213B-1EEF-E5EB-B4EF2C8D5731}"/>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6" name="Footer Placeholder 5">
            <a:extLst>
              <a:ext uri="{FF2B5EF4-FFF2-40B4-BE49-F238E27FC236}">
                <a16:creationId xmlns:a16="http://schemas.microsoft.com/office/drawing/2014/main" id="{974CB792-6BE4-9EC3-BAE5-BD266E4E92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5945F8-F451-1824-0A3F-A210F3E599F2}"/>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178511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BA60-52F3-5003-0CEA-3C496D8C3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40F68B-BD08-3EB7-9F1A-83277BAA4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0B9074-EAD6-D8BD-4ACE-52AF7D386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67810-A6AF-6ABD-E2BB-34E61D70B0DB}"/>
              </a:ext>
            </a:extLst>
          </p:cNvPr>
          <p:cNvSpPr>
            <a:spLocks noGrp="1"/>
          </p:cNvSpPr>
          <p:nvPr>
            <p:ph type="dt" sz="half" idx="10"/>
          </p:nvPr>
        </p:nvSpPr>
        <p:spPr/>
        <p:txBody>
          <a:bodyPr/>
          <a:lstStyle/>
          <a:p>
            <a:fld id="{4C704310-4872-4688-B459-D376CD8F2275}" type="datetimeFigureOut">
              <a:rPr lang="en-GB" smtClean="0"/>
              <a:t>13/04/2025</a:t>
            </a:fld>
            <a:endParaRPr lang="en-GB"/>
          </a:p>
        </p:txBody>
      </p:sp>
      <p:sp>
        <p:nvSpPr>
          <p:cNvPr id="6" name="Footer Placeholder 5">
            <a:extLst>
              <a:ext uri="{FF2B5EF4-FFF2-40B4-BE49-F238E27FC236}">
                <a16:creationId xmlns:a16="http://schemas.microsoft.com/office/drawing/2014/main" id="{707A742B-6008-2CFB-3E57-F0F8349206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51F9D3-1F6F-F401-8DF8-150248ABDEF9}"/>
              </a:ext>
            </a:extLst>
          </p:cNvPr>
          <p:cNvSpPr>
            <a:spLocks noGrp="1"/>
          </p:cNvSpPr>
          <p:nvPr>
            <p:ph type="sldNum" sz="quarter" idx="12"/>
          </p:nvPr>
        </p:nvSpPr>
        <p:spPr/>
        <p:txBody>
          <a:bodyPr/>
          <a:lstStyle/>
          <a:p>
            <a:fld id="{92E2A108-59D0-4638-A753-01C50CB7C009}" type="slidenum">
              <a:rPr lang="en-GB" smtClean="0"/>
              <a:t>‹#›</a:t>
            </a:fld>
            <a:endParaRPr lang="en-GB"/>
          </a:p>
        </p:txBody>
      </p:sp>
    </p:spTree>
    <p:extLst>
      <p:ext uri="{BB962C8B-B14F-4D97-AF65-F5344CB8AC3E}">
        <p14:creationId xmlns:p14="http://schemas.microsoft.com/office/powerpoint/2010/main" val="377961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0662C-4FE8-A013-7987-0627787EB3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AC627-2A3F-7DB5-79F5-3F637072D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0B478C-1800-F1C0-ACD5-1D5D8DF5D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704310-4872-4688-B459-D376CD8F2275}" type="datetimeFigureOut">
              <a:rPr lang="en-GB" smtClean="0"/>
              <a:t>13/04/2025</a:t>
            </a:fld>
            <a:endParaRPr lang="en-GB"/>
          </a:p>
        </p:txBody>
      </p:sp>
      <p:sp>
        <p:nvSpPr>
          <p:cNvPr id="5" name="Footer Placeholder 4">
            <a:extLst>
              <a:ext uri="{FF2B5EF4-FFF2-40B4-BE49-F238E27FC236}">
                <a16:creationId xmlns:a16="http://schemas.microsoft.com/office/drawing/2014/main" id="{A9E18E85-5278-F219-F0CC-FEB722AA3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6537E0C-9B51-9C6F-C056-EC701409D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E2A108-59D0-4638-A753-01C50CB7C009}" type="slidenum">
              <a:rPr lang="en-GB" smtClean="0"/>
              <a:t>‹#›</a:t>
            </a:fld>
            <a:endParaRPr lang="en-GB"/>
          </a:p>
        </p:txBody>
      </p:sp>
    </p:spTree>
    <p:extLst>
      <p:ext uri="{BB962C8B-B14F-4D97-AF65-F5344CB8AC3E}">
        <p14:creationId xmlns:p14="http://schemas.microsoft.com/office/powerpoint/2010/main" val="74521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xhere.com/ko/photo/521906"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caitlinisabelle16@outlook.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 adult in a wheelchair holding a walking aid, with a young person walking alongside them">
            <a:extLst>
              <a:ext uri="{FF2B5EF4-FFF2-40B4-BE49-F238E27FC236}">
                <a16:creationId xmlns:a16="http://schemas.microsoft.com/office/drawing/2014/main" id="{71E0D34F-8EFD-701D-5D3C-CC8E51465F75}"/>
              </a:ext>
            </a:extLst>
          </p:cNvPr>
          <p:cNvPicPr>
            <a:picLocks noChangeAspect="1"/>
          </p:cNvPicPr>
          <p:nvPr/>
        </p:nvPicPr>
        <p:blipFill>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487" r="-1" b="10421"/>
          <a:stretch/>
        </p:blipFill>
        <p:spPr>
          <a:xfrm>
            <a:off x="20" y="10"/>
            <a:ext cx="12188930" cy="6857990"/>
          </a:xfrm>
          <a:prstGeom prst="rect">
            <a:avLst/>
          </a:prstGeom>
        </p:spPr>
      </p:pic>
      <p:sp>
        <p:nvSpPr>
          <p:cNvPr id="2" name="Title 1">
            <a:extLst>
              <a:ext uri="{FF2B5EF4-FFF2-40B4-BE49-F238E27FC236}">
                <a16:creationId xmlns:a16="http://schemas.microsoft.com/office/drawing/2014/main" id="{E52905D0-284A-B954-9C84-70AC35B36B1E}"/>
              </a:ext>
            </a:extLst>
          </p:cNvPr>
          <p:cNvSpPr>
            <a:spLocks noGrp="1"/>
          </p:cNvSpPr>
          <p:nvPr>
            <p:ph type="ctrTitle"/>
          </p:nvPr>
        </p:nvSpPr>
        <p:spPr>
          <a:xfrm>
            <a:off x="1524000" y="1122363"/>
            <a:ext cx="9144000" cy="3063240"/>
          </a:xfrm>
        </p:spPr>
        <p:txBody>
          <a:bodyPr>
            <a:normAutofit/>
          </a:bodyPr>
          <a:lstStyle/>
          <a:p>
            <a:r>
              <a:rPr lang="en-GB" sz="6600">
                <a:solidFill>
                  <a:schemeClr val="bg1"/>
                </a:solidFill>
              </a:rPr>
              <a:t>Improving Accessibility</a:t>
            </a:r>
          </a:p>
        </p:txBody>
      </p:sp>
      <p:sp>
        <p:nvSpPr>
          <p:cNvPr id="3" name="Subtitle 2">
            <a:extLst>
              <a:ext uri="{FF2B5EF4-FFF2-40B4-BE49-F238E27FC236}">
                <a16:creationId xmlns:a16="http://schemas.microsoft.com/office/drawing/2014/main" id="{E921AA76-D4AA-79EC-0546-60F31D0902C2}"/>
              </a:ext>
            </a:extLst>
          </p:cNvPr>
          <p:cNvSpPr>
            <a:spLocks noGrp="1"/>
          </p:cNvSpPr>
          <p:nvPr>
            <p:ph type="subTitle" idx="1"/>
          </p:nvPr>
        </p:nvSpPr>
        <p:spPr>
          <a:xfrm>
            <a:off x="1527048" y="4599432"/>
            <a:ext cx="9144000" cy="1536192"/>
          </a:xfrm>
        </p:spPr>
        <p:txBody>
          <a:bodyPr>
            <a:normAutofit/>
          </a:bodyPr>
          <a:lstStyle/>
          <a:p>
            <a:r>
              <a:rPr lang="en-GB" dirty="0">
                <a:solidFill>
                  <a:schemeClr val="bg1"/>
                </a:solidFill>
              </a:rPr>
              <a:t>Supporting Young Carers and Young People from Low Income Backgrounds in the Conservation Sector</a:t>
            </a:r>
          </a:p>
        </p:txBody>
      </p:sp>
      <p:sp>
        <p:nvSpPr>
          <p:cNvPr id="1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78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4B1A0-DFB8-544C-C22D-E9290112A155}"/>
              </a:ext>
            </a:extLst>
          </p:cNvPr>
          <p:cNvSpPr>
            <a:spLocks noGrp="1"/>
          </p:cNvSpPr>
          <p:nvPr>
            <p:ph type="title"/>
          </p:nvPr>
        </p:nvSpPr>
        <p:spPr>
          <a:xfrm>
            <a:off x="1389278" y="1233241"/>
            <a:ext cx="3240506" cy="4064628"/>
          </a:xfrm>
        </p:spPr>
        <p:txBody>
          <a:bodyPr>
            <a:normAutofit/>
          </a:bodyPr>
          <a:lstStyle/>
          <a:p>
            <a:r>
              <a:rPr lang="en-GB">
                <a:solidFill>
                  <a:srgbClr val="FFFFFF"/>
                </a:solidFill>
              </a:rPr>
              <a:t>Barries to Accessing the Sector</a:t>
            </a:r>
          </a:p>
        </p:txBody>
      </p:sp>
      <p:sp>
        <p:nvSpPr>
          <p:cNvPr id="23" name="Freeform: Shape 2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B87557-D7C3-151F-5844-CDC61BD895F9}"/>
              </a:ext>
            </a:extLst>
          </p:cNvPr>
          <p:cNvSpPr>
            <a:spLocks noGrp="1"/>
          </p:cNvSpPr>
          <p:nvPr>
            <p:ph idx="1"/>
          </p:nvPr>
        </p:nvSpPr>
        <p:spPr>
          <a:xfrm>
            <a:off x="6009216" y="847600"/>
            <a:ext cx="5655276" cy="5283358"/>
          </a:xfrm>
        </p:spPr>
        <p:txBody>
          <a:bodyPr anchor="t">
            <a:normAutofit/>
          </a:bodyPr>
          <a:lstStyle/>
          <a:p>
            <a:r>
              <a:rPr lang="en-GB" sz="2600" dirty="0"/>
              <a:t>Many jobs require relocation, are inflexible with hours, or may require specialised training or certifications.</a:t>
            </a:r>
          </a:p>
          <a:p>
            <a:r>
              <a:rPr lang="en-GB" sz="2600" dirty="0"/>
              <a:t>This creates a system where only those with financial support and means to achieve these requirements can access the sector.</a:t>
            </a:r>
          </a:p>
          <a:p>
            <a:r>
              <a:rPr lang="en-GB" sz="2600" dirty="0"/>
              <a:t>Barriers to access also means barriers to representation. I</a:t>
            </a:r>
            <a:r>
              <a:rPr lang="en-US" sz="2600" dirty="0"/>
              <a:t>f young people don’t know of people/professionals who share their background, they may not feel as though the sector is for them.</a:t>
            </a:r>
          </a:p>
          <a:p>
            <a:pPr marL="0" indent="0">
              <a:buNone/>
            </a:pPr>
            <a:endParaRPr lang="en-US" sz="2400" dirty="0"/>
          </a:p>
          <a:p>
            <a:endParaRPr lang="en-GB" sz="2400" dirty="0"/>
          </a:p>
        </p:txBody>
      </p:sp>
      <p:sp>
        <p:nvSpPr>
          <p:cNvPr id="29" name="Freeform: Shape 2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66123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BB494F-94A1-F048-FE27-CDBFEB4AAA5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571F4B-9082-C90D-45C5-2D0B8F590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68FF7FE-7622-5FDD-02CB-03FA3CD7A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E792AFDE-EBDA-F9ED-4E16-DE8783CE5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6D5DC18-A560-783D-F97C-79310A15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5B45DC0-8407-906F-5649-42A2EC63CEC0}"/>
              </a:ext>
            </a:extLst>
          </p:cNvPr>
          <p:cNvSpPr>
            <a:spLocks noGrp="1"/>
          </p:cNvSpPr>
          <p:nvPr>
            <p:ph type="title"/>
          </p:nvPr>
        </p:nvSpPr>
        <p:spPr>
          <a:xfrm>
            <a:off x="3181514" y="222656"/>
            <a:ext cx="5828969" cy="2513516"/>
          </a:xfrm>
        </p:spPr>
        <p:txBody>
          <a:bodyPr vert="horz" lIns="91440" tIns="45720" rIns="91440" bIns="45720" rtlCol="0" anchor="b">
            <a:normAutofit/>
          </a:bodyPr>
          <a:lstStyle/>
          <a:p>
            <a:pPr algn="ctr"/>
            <a:r>
              <a:rPr lang="en-US" b="1" kern="1200" dirty="0">
                <a:solidFill>
                  <a:schemeClr val="tx1"/>
                </a:solidFill>
                <a:latin typeface="+mj-lt"/>
                <a:ea typeface="+mj-ea"/>
                <a:cs typeface="+mj-cs"/>
              </a:rPr>
              <a:t>Discussion Point</a:t>
            </a:r>
          </a:p>
        </p:txBody>
      </p:sp>
      <p:sp>
        <p:nvSpPr>
          <p:cNvPr id="3" name="Text Placeholder 2">
            <a:extLst>
              <a:ext uri="{FF2B5EF4-FFF2-40B4-BE49-F238E27FC236}">
                <a16:creationId xmlns:a16="http://schemas.microsoft.com/office/drawing/2014/main" id="{53E161E0-514B-8715-D1B9-74B3706E4B0C}"/>
              </a:ext>
            </a:extLst>
          </p:cNvPr>
          <p:cNvSpPr>
            <a:spLocks noGrp="1"/>
          </p:cNvSpPr>
          <p:nvPr>
            <p:ph type="body" idx="1"/>
          </p:nvPr>
        </p:nvSpPr>
        <p:spPr>
          <a:xfrm>
            <a:off x="3743662" y="2809899"/>
            <a:ext cx="4704675" cy="2838548"/>
          </a:xfrm>
        </p:spPr>
        <p:txBody>
          <a:bodyPr vert="horz" lIns="91440" tIns="45720" rIns="91440" bIns="45720" rtlCol="0">
            <a:normAutofit/>
          </a:bodyPr>
          <a:lstStyle/>
          <a:p>
            <a:pPr algn="ctr"/>
            <a:r>
              <a:rPr lang="en-US" sz="3200" kern="1200" dirty="0">
                <a:solidFill>
                  <a:schemeClr val="tx1"/>
                </a:solidFill>
                <a:latin typeface="+mn-lt"/>
                <a:ea typeface="+mn-ea"/>
                <a:cs typeface="+mn-cs"/>
              </a:rPr>
              <a:t>What changes do you think would make the greatest difference in removing these barriers?</a:t>
            </a:r>
          </a:p>
        </p:txBody>
      </p:sp>
      <p:sp>
        <p:nvSpPr>
          <p:cNvPr id="29" name="Arc 28">
            <a:extLst>
              <a:ext uri="{FF2B5EF4-FFF2-40B4-BE49-F238E27FC236}">
                <a16:creationId xmlns:a16="http://schemas.microsoft.com/office/drawing/2014/main" id="{1BC74606-A8FF-0DC6-B33A-035791A04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a:extLst>
              <a:ext uri="{FF2B5EF4-FFF2-40B4-BE49-F238E27FC236}">
                <a16:creationId xmlns:a16="http://schemas.microsoft.com/office/drawing/2014/main" id="{5BCF0F09-26B6-0222-CE01-3837F1FB8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89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05540-C632-9E1D-74C9-64164D41A124}"/>
              </a:ext>
            </a:extLst>
          </p:cNvPr>
          <p:cNvSpPr>
            <a:spLocks noGrp="1"/>
          </p:cNvSpPr>
          <p:nvPr>
            <p:ph type="title"/>
          </p:nvPr>
        </p:nvSpPr>
        <p:spPr>
          <a:xfrm>
            <a:off x="1784803" y="1209902"/>
            <a:ext cx="3240506" cy="4064628"/>
          </a:xfrm>
        </p:spPr>
        <p:txBody>
          <a:bodyPr>
            <a:normAutofit/>
          </a:bodyPr>
          <a:lstStyle/>
          <a:p>
            <a:r>
              <a:rPr lang="en-GB" dirty="0">
                <a:solidFill>
                  <a:srgbClr val="FFFFFF"/>
                </a:solidFill>
              </a:rPr>
              <a:t>Solutions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FD1965E-E7E2-71E2-01DE-4C3CBBE8A48F}"/>
              </a:ext>
            </a:extLst>
          </p:cNvPr>
          <p:cNvSpPr>
            <a:spLocks noGrp="1"/>
          </p:cNvSpPr>
          <p:nvPr>
            <p:ph idx="1"/>
          </p:nvPr>
        </p:nvSpPr>
        <p:spPr>
          <a:xfrm>
            <a:off x="6204907" y="1045152"/>
            <a:ext cx="5472229" cy="4889350"/>
          </a:xfrm>
        </p:spPr>
        <p:txBody>
          <a:bodyPr anchor="t">
            <a:normAutofit/>
          </a:bodyPr>
          <a:lstStyle/>
          <a:p>
            <a:r>
              <a:rPr lang="en-GB" sz="2600" dirty="0"/>
              <a:t>Offer paid internships or at the very least cover accommodation and food costs if relocation is necessary</a:t>
            </a:r>
          </a:p>
          <a:p>
            <a:r>
              <a:rPr lang="en-GB" sz="2600" dirty="0"/>
              <a:t>Provide financial support for travel or training, such as bursaries </a:t>
            </a:r>
          </a:p>
          <a:p>
            <a:r>
              <a:rPr lang="en-GB" sz="2600" dirty="0"/>
              <a:t>Create flexible and remote opportunities </a:t>
            </a:r>
          </a:p>
          <a:p>
            <a:r>
              <a:rPr lang="en-GB" sz="2600" dirty="0"/>
              <a:t>Mentorship programmes </a:t>
            </a:r>
          </a:p>
          <a:p>
            <a:r>
              <a:rPr lang="en-GB" sz="2600" dirty="0"/>
              <a:t>Scholarship support for an aligned course</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5087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C8784-932A-A9B3-88E1-377706B8BF08}"/>
              </a:ext>
            </a:extLst>
          </p:cNvPr>
          <p:cNvSpPr>
            <a:spLocks noGrp="1"/>
          </p:cNvSpPr>
          <p:nvPr>
            <p:ph type="title"/>
          </p:nvPr>
        </p:nvSpPr>
        <p:spPr>
          <a:xfrm>
            <a:off x="630936" y="640080"/>
            <a:ext cx="4818888" cy="1481328"/>
          </a:xfrm>
        </p:spPr>
        <p:txBody>
          <a:bodyPr anchor="b">
            <a:normAutofit/>
          </a:bodyPr>
          <a:lstStyle/>
          <a:p>
            <a:r>
              <a:rPr lang="en-GB" sz="4600"/>
              <a:t>Young Sea Changers Scotland </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E3C9A0-84D0-539E-8506-6C9946BBCA6F}"/>
              </a:ext>
            </a:extLst>
          </p:cNvPr>
          <p:cNvSpPr>
            <a:spLocks noGrp="1"/>
          </p:cNvSpPr>
          <p:nvPr>
            <p:ph idx="1"/>
          </p:nvPr>
        </p:nvSpPr>
        <p:spPr>
          <a:xfrm>
            <a:off x="630936" y="2660904"/>
            <a:ext cx="5882598" cy="3623248"/>
          </a:xfrm>
        </p:spPr>
        <p:txBody>
          <a:bodyPr anchor="t">
            <a:noAutofit/>
          </a:bodyPr>
          <a:lstStyle/>
          <a:p>
            <a:pPr marL="0" indent="0">
              <a:buNone/>
            </a:pPr>
            <a:r>
              <a:rPr lang="en-GB" sz="2400" b="1" dirty="0"/>
              <a:t>Youth Ocean Action Fund</a:t>
            </a:r>
          </a:p>
          <a:p>
            <a:r>
              <a:rPr lang="en-GB" sz="2400" dirty="0"/>
              <a:t>Removing financial barriers to support youth-led action for the ocean </a:t>
            </a:r>
          </a:p>
          <a:p>
            <a:r>
              <a:rPr lang="en-GB" sz="2400" dirty="0"/>
              <a:t>Fund can be used for skills development or training, to create a campaign, to facilitate community-based organising, or to support a creative and/or cultural initiative </a:t>
            </a:r>
          </a:p>
          <a:p>
            <a:r>
              <a:rPr lang="en-GB" sz="2400" dirty="0"/>
              <a:t>Individual grants of £25-£150, project/campaign grants of £100-£500</a:t>
            </a:r>
          </a:p>
        </p:txBody>
      </p:sp>
      <p:pic>
        <p:nvPicPr>
          <p:cNvPr id="4" name="Picture 3" descr="A circular logo for Young Sea Changers Scotland which features 'Young Sea Changers' in dark blue text across the top of the logo and 'Scotland' in light blue text at the bottom of the logo. In the centre of the logo are two blue symbols which represent speech marks in the shape of a wave, with a small v-shaped seabird between them. ">
            <a:extLst>
              <a:ext uri="{FF2B5EF4-FFF2-40B4-BE49-F238E27FC236}">
                <a16:creationId xmlns:a16="http://schemas.microsoft.com/office/drawing/2014/main" id="{A0E717A9-3B9E-42BC-5AD5-3C35AB4B3DD2}"/>
              </a:ext>
            </a:extLst>
          </p:cNvPr>
          <p:cNvPicPr>
            <a:picLocks noChangeAspect="1"/>
          </p:cNvPicPr>
          <p:nvPr/>
        </p:nvPicPr>
        <p:blipFill>
          <a:blip r:embed="rId2"/>
          <a:stretch>
            <a:fillRect/>
          </a:stretch>
        </p:blipFill>
        <p:spPr>
          <a:xfrm>
            <a:off x="6618502" y="1030214"/>
            <a:ext cx="5253938" cy="5253938"/>
          </a:xfrm>
          <a:prstGeom prst="rect">
            <a:avLst/>
          </a:prstGeom>
        </p:spPr>
      </p:pic>
    </p:spTree>
    <p:extLst>
      <p:ext uri="{BB962C8B-B14F-4D97-AF65-F5344CB8AC3E}">
        <p14:creationId xmlns:p14="http://schemas.microsoft.com/office/powerpoint/2010/main" val="2836086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F6EC1-E203-CD0A-603A-227AEEA73415}"/>
              </a:ext>
            </a:extLst>
          </p:cNvPr>
          <p:cNvSpPr>
            <a:spLocks noGrp="1"/>
          </p:cNvSpPr>
          <p:nvPr>
            <p:ph type="title"/>
          </p:nvPr>
        </p:nvSpPr>
        <p:spPr>
          <a:xfrm>
            <a:off x="630936" y="640080"/>
            <a:ext cx="4818888" cy="1481328"/>
          </a:xfrm>
        </p:spPr>
        <p:txBody>
          <a:bodyPr anchor="b">
            <a:normAutofit/>
          </a:bodyPr>
          <a:lstStyle/>
          <a:p>
            <a:r>
              <a:rPr lang="en-GB" sz="5400" dirty="0"/>
              <a:t>Young Scot</a:t>
            </a:r>
          </a:p>
        </p:txBody>
      </p:sp>
      <p:sp>
        <p:nvSpPr>
          <p:cNvPr id="11"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205164-1D09-3E3A-DF02-E546446E9289}"/>
              </a:ext>
            </a:extLst>
          </p:cNvPr>
          <p:cNvSpPr>
            <a:spLocks noGrp="1"/>
          </p:cNvSpPr>
          <p:nvPr>
            <p:ph idx="1"/>
          </p:nvPr>
        </p:nvSpPr>
        <p:spPr>
          <a:xfrm>
            <a:off x="630935" y="2660904"/>
            <a:ext cx="6128211" cy="3660318"/>
          </a:xfrm>
        </p:spPr>
        <p:txBody>
          <a:bodyPr anchor="t">
            <a:normAutofit lnSpcReduction="10000"/>
          </a:bodyPr>
          <a:lstStyle/>
          <a:p>
            <a:pPr marL="0" indent="0">
              <a:buNone/>
            </a:pPr>
            <a:r>
              <a:rPr lang="en-GB" sz="2400" b="1" dirty="0"/>
              <a:t>Young Carers Package</a:t>
            </a:r>
          </a:p>
          <a:p>
            <a:r>
              <a:rPr lang="en-GB" sz="2400" dirty="0"/>
              <a:t>Rewards, prizes and opportunities for any young carer aged 11-18 in Scotland</a:t>
            </a:r>
          </a:p>
          <a:p>
            <a:r>
              <a:rPr lang="en-GB" sz="2400" dirty="0"/>
              <a:t>Includes digital vouchers, prizes, days out and experiences</a:t>
            </a:r>
          </a:p>
          <a:p>
            <a:r>
              <a:rPr lang="en-GB" sz="2400" dirty="0"/>
              <a:t>To support young carers in having some down time to alleviate stress</a:t>
            </a:r>
          </a:p>
          <a:p>
            <a:pPr marL="0" indent="0">
              <a:buNone/>
            </a:pPr>
            <a:r>
              <a:rPr lang="en-GB" sz="2400" b="1" dirty="0"/>
              <a:t>The Young Scot website has resources on what additional financial support young carers may be eligible to receive.</a:t>
            </a:r>
          </a:p>
        </p:txBody>
      </p:sp>
      <p:pic>
        <p:nvPicPr>
          <p:cNvPr id="4" name="Picture 3" descr="An oval logo for Young Scot. The top half of the logo has a pink background with white text which reads 'Young' in a playful font. The bottom half had a yellow background with 'Scot' in black text. ">
            <a:extLst>
              <a:ext uri="{FF2B5EF4-FFF2-40B4-BE49-F238E27FC236}">
                <a16:creationId xmlns:a16="http://schemas.microsoft.com/office/drawing/2014/main" id="{3179F2FE-B7F7-C5AF-B77E-26624E8EA270}"/>
              </a:ext>
            </a:extLst>
          </p:cNvPr>
          <p:cNvPicPr>
            <a:picLocks noChangeAspect="1"/>
          </p:cNvPicPr>
          <p:nvPr/>
        </p:nvPicPr>
        <p:blipFill>
          <a:blip r:embed="rId2"/>
          <a:stretch>
            <a:fillRect/>
          </a:stretch>
        </p:blipFill>
        <p:spPr>
          <a:xfrm>
            <a:off x="6759146" y="1389005"/>
            <a:ext cx="5124635" cy="4079989"/>
          </a:xfrm>
          <a:prstGeom prst="rect">
            <a:avLst/>
          </a:prstGeom>
        </p:spPr>
      </p:pic>
    </p:spTree>
    <p:extLst>
      <p:ext uri="{BB962C8B-B14F-4D97-AF65-F5344CB8AC3E}">
        <p14:creationId xmlns:p14="http://schemas.microsoft.com/office/powerpoint/2010/main" val="2828086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1D3517-55D4-2217-0EA5-AE36C8F15806}"/>
              </a:ext>
            </a:extLst>
          </p:cNvPr>
          <p:cNvSpPr>
            <a:spLocks noGrp="1"/>
          </p:cNvSpPr>
          <p:nvPr>
            <p:ph type="title"/>
          </p:nvPr>
        </p:nvSpPr>
        <p:spPr>
          <a:xfrm>
            <a:off x="630936" y="640080"/>
            <a:ext cx="4818888" cy="1481328"/>
          </a:xfrm>
        </p:spPr>
        <p:txBody>
          <a:bodyPr anchor="b">
            <a:normAutofit/>
          </a:bodyPr>
          <a:lstStyle/>
          <a:p>
            <a:r>
              <a:rPr lang="en-GB" sz="5400"/>
              <a:t>Carers Trust</a:t>
            </a:r>
          </a:p>
        </p:txBody>
      </p:sp>
      <p:sp>
        <p:nvSpPr>
          <p:cNvPr id="18"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07F54F-092A-1E9E-7716-117D3ACE83E5}"/>
              </a:ext>
            </a:extLst>
          </p:cNvPr>
          <p:cNvSpPr>
            <a:spLocks noGrp="1"/>
          </p:cNvSpPr>
          <p:nvPr>
            <p:ph idx="1"/>
          </p:nvPr>
        </p:nvSpPr>
        <p:spPr>
          <a:xfrm>
            <a:off x="630935" y="2660904"/>
            <a:ext cx="5630165" cy="3547872"/>
          </a:xfrm>
        </p:spPr>
        <p:txBody>
          <a:bodyPr anchor="t">
            <a:normAutofit fontScale="92500" lnSpcReduction="20000"/>
          </a:bodyPr>
          <a:lstStyle/>
          <a:p>
            <a:r>
              <a:rPr lang="en-GB" sz="2600" dirty="0"/>
              <a:t>Produce reports on young carer experiences and organise Young Carers Action Day </a:t>
            </a:r>
          </a:p>
          <a:p>
            <a:r>
              <a:rPr lang="en-GB" sz="2600" dirty="0"/>
              <a:t>Run a network of local carer organisations across the UK that offer information and advice and practical support or care in the home </a:t>
            </a:r>
          </a:p>
          <a:p>
            <a:r>
              <a:rPr lang="en-GB" sz="2600" dirty="0"/>
              <a:t>Young Carers Futures Employer Partnerships Programme supports young adult carers aged 16-25 in accessing the workplace</a:t>
            </a:r>
          </a:p>
          <a:p>
            <a:endParaRPr lang="en-GB" sz="2000" dirty="0"/>
          </a:p>
        </p:txBody>
      </p:sp>
      <p:pic>
        <p:nvPicPr>
          <p:cNvPr id="4" name="Picture 3" descr="A logo for the Carers Trust which features 'Carers Trust' written in capitalised, dark blue text, with a light blue paint stroke beneath the text">
            <a:extLst>
              <a:ext uri="{FF2B5EF4-FFF2-40B4-BE49-F238E27FC236}">
                <a16:creationId xmlns:a16="http://schemas.microsoft.com/office/drawing/2014/main" id="{871380C4-C460-6DD6-670B-880890BEE2AD}"/>
              </a:ext>
            </a:extLst>
          </p:cNvPr>
          <p:cNvPicPr>
            <a:picLocks noChangeAspect="1"/>
          </p:cNvPicPr>
          <p:nvPr/>
        </p:nvPicPr>
        <p:blipFill>
          <a:blip r:embed="rId2"/>
          <a:stretch>
            <a:fillRect/>
          </a:stretch>
        </p:blipFill>
        <p:spPr>
          <a:xfrm>
            <a:off x="6742178" y="2010156"/>
            <a:ext cx="5044795" cy="2623293"/>
          </a:xfrm>
          <a:prstGeom prst="rect">
            <a:avLst/>
          </a:prstGeom>
        </p:spPr>
      </p:pic>
    </p:spTree>
    <p:extLst>
      <p:ext uri="{BB962C8B-B14F-4D97-AF65-F5344CB8AC3E}">
        <p14:creationId xmlns:p14="http://schemas.microsoft.com/office/powerpoint/2010/main" val="3462085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7967AF-3778-13BA-952A-5221D364869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62908AC-85F1-6339-8A62-73C3E9F23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11E948D-85F2-E6FE-DF79-AE9AADDBCF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D67A5BF6-C800-61DE-E00D-B4F4821E0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D66F073-1116-303C-D13C-791976AA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FD87A3BF-C999-8B93-1627-E13FC75B3548}"/>
              </a:ext>
            </a:extLst>
          </p:cNvPr>
          <p:cNvSpPr>
            <a:spLocks noGrp="1"/>
          </p:cNvSpPr>
          <p:nvPr>
            <p:ph type="title"/>
          </p:nvPr>
        </p:nvSpPr>
        <p:spPr>
          <a:xfrm>
            <a:off x="3181514" y="222656"/>
            <a:ext cx="5828969" cy="2513516"/>
          </a:xfrm>
        </p:spPr>
        <p:txBody>
          <a:bodyPr vert="horz" lIns="91440" tIns="45720" rIns="91440" bIns="45720" rtlCol="0" anchor="b">
            <a:normAutofit/>
          </a:bodyPr>
          <a:lstStyle/>
          <a:p>
            <a:pPr algn="ctr"/>
            <a:r>
              <a:rPr lang="en-US" b="1" kern="1200" dirty="0">
                <a:solidFill>
                  <a:schemeClr val="tx1"/>
                </a:solidFill>
                <a:latin typeface="+mj-lt"/>
                <a:ea typeface="+mj-ea"/>
                <a:cs typeface="+mj-cs"/>
              </a:rPr>
              <a:t>Discussion Point</a:t>
            </a:r>
          </a:p>
        </p:txBody>
      </p:sp>
      <p:sp>
        <p:nvSpPr>
          <p:cNvPr id="3" name="Text Placeholder 2">
            <a:extLst>
              <a:ext uri="{FF2B5EF4-FFF2-40B4-BE49-F238E27FC236}">
                <a16:creationId xmlns:a16="http://schemas.microsoft.com/office/drawing/2014/main" id="{F15F8261-42D1-0A13-A5F3-835654C4225E}"/>
              </a:ext>
            </a:extLst>
          </p:cNvPr>
          <p:cNvSpPr>
            <a:spLocks noGrp="1"/>
          </p:cNvSpPr>
          <p:nvPr>
            <p:ph type="body" idx="1"/>
          </p:nvPr>
        </p:nvSpPr>
        <p:spPr>
          <a:xfrm>
            <a:off x="3743662" y="2809899"/>
            <a:ext cx="4704675" cy="2838548"/>
          </a:xfrm>
        </p:spPr>
        <p:txBody>
          <a:bodyPr vert="horz" lIns="91440" tIns="45720" rIns="91440" bIns="45720" rtlCol="0">
            <a:normAutofit/>
          </a:bodyPr>
          <a:lstStyle/>
          <a:p>
            <a:pPr algn="ctr"/>
            <a:r>
              <a:rPr lang="en-US" sz="3200" kern="1200" dirty="0">
                <a:solidFill>
                  <a:schemeClr val="tx1"/>
                </a:solidFill>
                <a:latin typeface="+mn-lt"/>
                <a:ea typeface="+mn-ea"/>
                <a:cs typeface="+mn-cs"/>
              </a:rPr>
              <a:t>What actions do you think your </a:t>
            </a:r>
            <a:r>
              <a:rPr lang="en-US" sz="3200" kern="1200" dirty="0" err="1">
                <a:solidFill>
                  <a:schemeClr val="tx1"/>
                </a:solidFill>
                <a:latin typeface="+mn-lt"/>
                <a:ea typeface="+mn-ea"/>
                <a:cs typeface="+mn-cs"/>
              </a:rPr>
              <a:t>organisation</a:t>
            </a:r>
            <a:r>
              <a:rPr lang="en-US" sz="3200" kern="1200" dirty="0">
                <a:solidFill>
                  <a:schemeClr val="tx1"/>
                </a:solidFill>
                <a:latin typeface="+mn-lt"/>
                <a:ea typeface="+mn-ea"/>
                <a:cs typeface="+mn-cs"/>
              </a:rPr>
              <a:t>/others could take to support young carers and young people from low-income backgrounds?</a:t>
            </a:r>
          </a:p>
        </p:txBody>
      </p:sp>
      <p:sp>
        <p:nvSpPr>
          <p:cNvPr id="29" name="Arc 28">
            <a:extLst>
              <a:ext uri="{FF2B5EF4-FFF2-40B4-BE49-F238E27FC236}">
                <a16:creationId xmlns:a16="http://schemas.microsoft.com/office/drawing/2014/main" id="{30C149D0-9BB0-8C1C-FF4C-B1C58BEDB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a:extLst>
              <a:ext uri="{FF2B5EF4-FFF2-40B4-BE49-F238E27FC236}">
                <a16:creationId xmlns:a16="http://schemas.microsoft.com/office/drawing/2014/main" id="{EE1AA6AE-99D7-A090-555C-99A154ECC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108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56AD0-DA21-CEE9-BF52-49B0FD4BCFA0}"/>
              </a:ext>
            </a:extLst>
          </p:cNvPr>
          <p:cNvSpPr>
            <a:spLocks noGrp="1"/>
          </p:cNvSpPr>
          <p:nvPr>
            <p:ph type="title"/>
          </p:nvPr>
        </p:nvSpPr>
        <p:spPr>
          <a:xfrm>
            <a:off x="1171074" y="1396686"/>
            <a:ext cx="3240506" cy="4064628"/>
          </a:xfrm>
        </p:spPr>
        <p:txBody>
          <a:bodyPr>
            <a:normAutofit/>
          </a:bodyPr>
          <a:lstStyle/>
          <a:p>
            <a:r>
              <a:rPr lang="en-GB">
                <a:solidFill>
                  <a:srgbClr val="FFFFFF"/>
                </a:solidFill>
              </a:rPr>
              <a:t>Key Points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49DCB0-92C5-A3A4-2FEC-0E843887161E}"/>
              </a:ext>
            </a:extLst>
          </p:cNvPr>
          <p:cNvSpPr>
            <a:spLocks noGrp="1"/>
          </p:cNvSpPr>
          <p:nvPr>
            <p:ph idx="1"/>
          </p:nvPr>
        </p:nvSpPr>
        <p:spPr>
          <a:xfrm>
            <a:off x="5370153" y="1526033"/>
            <a:ext cx="6332658" cy="4619938"/>
          </a:xfrm>
        </p:spPr>
        <p:txBody>
          <a:bodyPr>
            <a:noAutofit/>
          </a:bodyPr>
          <a:lstStyle/>
          <a:p>
            <a:r>
              <a:rPr lang="en-GB" sz="2400" dirty="0"/>
              <a:t>Young carers and young people from low-income backgrounds face considerable stress in their day-to-day lives and </a:t>
            </a:r>
            <a:r>
              <a:rPr lang="en-GB" sz="2400" b="1" dirty="0"/>
              <a:t>don’t feel very positive about their future </a:t>
            </a:r>
          </a:p>
          <a:p>
            <a:r>
              <a:rPr lang="en-GB" sz="2400" dirty="0"/>
              <a:t>Key </a:t>
            </a:r>
            <a:r>
              <a:rPr lang="en-GB" sz="2400" b="1" dirty="0"/>
              <a:t>barriers</a:t>
            </a:r>
            <a:r>
              <a:rPr lang="en-GB" sz="2400" dirty="0"/>
              <a:t> to accessing the environmental sector include </a:t>
            </a:r>
            <a:r>
              <a:rPr lang="en-GB" sz="2400" b="1" dirty="0"/>
              <a:t>time and money </a:t>
            </a:r>
          </a:p>
          <a:p>
            <a:r>
              <a:rPr lang="en-GB" sz="2400" dirty="0"/>
              <a:t>Organisations should consider </a:t>
            </a:r>
            <a:r>
              <a:rPr lang="en-GB" sz="2400" b="1" dirty="0"/>
              <a:t>providing funds</a:t>
            </a:r>
            <a:r>
              <a:rPr lang="en-GB" sz="2400" dirty="0"/>
              <a:t> where possible to cover costs of travel or training. </a:t>
            </a:r>
            <a:r>
              <a:rPr lang="en-GB" sz="2400" b="1" dirty="0"/>
              <a:t>Internships should be paid </a:t>
            </a:r>
            <a:r>
              <a:rPr lang="en-GB" sz="2400" dirty="0"/>
              <a:t>and if not, living expenses should be covered. </a:t>
            </a:r>
            <a:r>
              <a:rPr lang="en-GB" sz="2400" b="1" dirty="0"/>
              <a:t>Work or volunteer </a:t>
            </a:r>
            <a:r>
              <a:rPr lang="en-GB" sz="2400" dirty="0"/>
              <a:t>opportunities should move to being more </a:t>
            </a:r>
            <a:r>
              <a:rPr lang="en-GB" sz="2400" b="1" dirty="0"/>
              <a:t>flexible and remote</a:t>
            </a:r>
            <a:r>
              <a:rPr lang="en-GB" sz="2400" dirty="0"/>
              <a:t>. </a:t>
            </a:r>
          </a:p>
        </p:txBody>
      </p:sp>
    </p:spTree>
    <p:extLst>
      <p:ext uri="{BB962C8B-B14F-4D97-AF65-F5344CB8AC3E}">
        <p14:creationId xmlns:p14="http://schemas.microsoft.com/office/powerpoint/2010/main" val="244220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F69A9AF-0D9D-DDC2-3134-704011987474}"/>
              </a:ext>
            </a:extLst>
          </p:cNvPr>
          <p:cNvSpPr>
            <a:spLocks noGrp="1"/>
          </p:cNvSpPr>
          <p:nvPr>
            <p:ph type="ctrTitle"/>
          </p:nvPr>
        </p:nvSpPr>
        <p:spPr>
          <a:xfrm>
            <a:off x="3937000" y="1458937"/>
            <a:ext cx="7802014" cy="2751086"/>
          </a:xfrm>
        </p:spPr>
        <p:txBody>
          <a:bodyPr>
            <a:normAutofit/>
          </a:bodyPr>
          <a:lstStyle/>
          <a:p>
            <a:pPr algn="r"/>
            <a:r>
              <a:rPr lang="en-US" sz="4700" b="1" dirty="0"/>
              <a:t>Change starts with awareness, but real impact happens when we take action.</a:t>
            </a:r>
            <a:endParaRPr lang="en-GB" sz="4700" b="1" dirty="0"/>
          </a:p>
        </p:txBody>
      </p:sp>
      <p:sp>
        <p:nvSpPr>
          <p:cNvPr id="3" name="Subtitle 2">
            <a:extLst>
              <a:ext uri="{FF2B5EF4-FFF2-40B4-BE49-F238E27FC236}">
                <a16:creationId xmlns:a16="http://schemas.microsoft.com/office/drawing/2014/main" id="{6AF106E7-9F99-25D5-23EC-DE9D869D06C0}"/>
              </a:ext>
            </a:extLst>
          </p:cNvPr>
          <p:cNvSpPr>
            <a:spLocks noGrp="1"/>
          </p:cNvSpPr>
          <p:nvPr>
            <p:ph type="subTitle" idx="1"/>
          </p:nvPr>
        </p:nvSpPr>
        <p:spPr>
          <a:xfrm>
            <a:off x="3649887" y="4416227"/>
            <a:ext cx="8089127" cy="1329443"/>
          </a:xfrm>
        </p:spPr>
        <p:txBody>
          <a:bodyPr>
            <a:noAutofit/>
          </a:bodyPr>
          <a:lstStyle/>
          <a:p>
            <a:pPr algn="r"/>
            <a:r>
              <a:rPr lang="en-GB" dirty="0"/>
              <a:t>Thank you for listening! </a:t>
            </a:r>
          </a:p>
          <a:p>
            <a:pPr algn="r"/>
            <a:endParaRPr lang="en-GB" dirty="0"/>
          </a:p>
          <a:p>
            <a:pPr algn="r"/>
            <a:r>
              <a:rPr lang="en-GB" dirty="0"/>
              <a:t>Email: </a:t>
            </a:r>
            <a:r>
              <a:rPr lang="en-GB" dirty="0">
                <a:hlinkClick r:id="rId2"/>
              </a:rPr>
              <a:t>caitlinisabelle16@outlook.com</a:t>
            </a:r>
            <a:endParaRPr lang="en-GB" dirty="0"/>
          </a:p>
          <a:p>
            <a:pPr algn="r"/>
            <a:r>
              <a:rPr lang="en-GB" dirty="0"/>
              <a:t>Instagram: @conservationcaitlin</a:t>
            </a:r>
          </a:p>
        </p:txBody>
      </p:sp>
    </p:spTree>
    <p:extLst>
      <p:ext uri="{BB962C8B-B14F-4D97-AF65-F5344CB8AC3E}">
        <p14:creationId xmlns:p14="http://schemas.microsoft.com/office/powerpoint/2010/main" val="11601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D0C59-46D3-3DA0-5288-2FFF128DDCEC}"/>
              </a:ext>
            </a:extLst>
          </p:cNvPr>
          <p:cNvSpPr>
            <a:spLocks noGrp="1"/>
          </p:cNvSpPr>
          <p:nvPr>
            <p:ph type="title"/>
          </p:nvPr>
        </p:nvSpPr>
        <p:spPr>
          <a:xfrm>
            <a:off x="761800" y="315733"/>
            <a:ext cx="5334197" cy="1708242"/>
          </a:xfrm>
        </p:spPr>
        <p:txBody>
          <a:bodyPr anchor="ctr">
            <a:normAutofit/>
          </a:bodyPr>
          <a:lstStyle/>
          <a:p>
            <a:r>
              <a:rPr lang="en-GB" sz="4000" b="1" dirty="0"/>
              <a:t>Why it Matters…</a:t>
            </a:r>
          </a:p>
        </p:txBody>
      </p:sp>
      <p:sp>
        <p:nvSpPr>
          <p:cNvPr id="3" name="Content Placeholder 2">
            <a:extLst>
              <a:ext uri="{FF2B5EF4-FFF2-40B4-BE49-F238E27FC236}">
                <a16:creationId xmlns:a16="http://schemas.microsoft.com/office/drawing/2014/main" id="{D391CC32-7B75-13BF-F6D7-D30AD121E60C}"/>
              </a:ext>
            </a:extLst>
          </p:cNvPr>
          <p:cNvSpPr>
            <a:spLocks noGrp="1"/>
          </p:cNvSpPr>
          <p:nvPr>
            <p:ph idx="1"/>
          </p:nvPr>
        </p:nvSpPr>
        <p:spPr>
          <a:xfrm>
            <a:off x="677360" y="1931855"/>
            <a:ext cx="5936382" cy="4164144"/>
          </a:xfrm>
        </p:spPr>
        <p:txBody>
          <a:bodyPr anchor="ctr">
            <a:noAutofit/>
          </a:bodyPr>
          <a:lstStyle/>
          <a:p>
            <a:r>
              <a:rPr lang="en-GB" sz="2400" dirty="0"/>
              <a:t>To succeed in conservation efforts, the environment sector must aim to be as diverse as the natural world</a:t>
            </a:r>
          </a:p>
          <a:p>
            <a:r>
              <a:rPr lang="en-GB" sz="2400" dirty="0"/>
              <a:t>To achieve this, barriers to access these efforts and the sector must be addressed </a:t>
            </a:r>
          </a:p>
          <a:p>
            <a:r>
              <a:rPr lang="en-GB" sz="2400" dirty="0"/>
              <a:t>Many young people face systemic barriers that make it hard to enter the sector, or entirely prevent it </a:t>
            </a:r>
          </a:p>
          <a:p>
            <a:r>
              <a:rPr lang="en-GB" sz="2400" dirty="0"/>
              <a:t>Disabled people and people from low-income backgrounds are disproportionately affected by climate change </a:t>
            </a:r>
          </a:p>
        </p:txBody>
      </p:sp>
      <p:pic>
        <p:nvPicPr>
          <p:cNvPr id="6" name="Picture 5" descr="An art piece of the earth made with light brown paper with various paper trees and leaves around the edges, set against a dark green background ">
            <a:extLst>
              <a:ext uri="{FF2B5EF4-FFF2-40B4-BE49-F238E27FC236}">
                <a16:creationId xmlns:a16="http://schemas.microsoft.com/office/drawing/2014/main" id="{62E57148-C73A-63D8-B8BD-D047B1FA9050}"/>
              </a:ext>
            </a:extLst>
          </p:cNvPr>
          <p:cNvPicPr>
            <a:picLocks noChangeAspect="1"/>
          </p:cNvPicPr>
          <p:nvPr/>
        </p:nvPicPr>
        <p:blipFill>
          <a:blip r:embed="rId2">
            <a:extLst>
              <a:ext uri="{28A0092B-C50C-407E-A947-70E740481C1C}">
                <a14:useLocalDpi xmlns:a14="http://schemas.microsoft.com/office/drawing/2010/main" val="0"/>
              </a:ext>
            </a:extLst>
          </a:blip>
          <a:srcRect t="76" r="-2" b="4310"/>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1238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ectangle 24">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1FA276F-0E8D-7B91-850F-9215E8EB7DAE}"/>
              </a:ext>
            </a:extLst>
          </p:cNvPr>
          <p:cNvSpPr>
            <a:spLocks noGrp="1"/>
          </p:cNvSpPr>
          <p:nvPr>
            <p:ph type="title"/>
          </p:nvPr>
        </p:nvSpPr>
        <p:spPr>
          <a:xfrm>
            <a:off x="3181514" y="222656"/>
            <a:ext cx="5828969" cy="2513516"/>
          </a:xfrm>
        </p:spPr>
        <p:txBody>
          <a:bodyPr vert="horz" lIns="91440" tIns="45720" rIns="91440" bIns="45720" rtlCol="0" anchor="b">
            <a:normAutofit/>
          </a:bodyPr>
          <a:lstStyle/>
          <a:p>
            <a:pPr algn="ctr"/>
            <a:r>
              <a:rPr lang="en-US" b="1" kern="1200" dirty="0">
                <a:solidFill>
                  <a:schemeClr val="tx1"/>
                </a:solidFill>
                <a:latin typeface="+mj-lt"/>
                <a:ea typeface="+mj-ea"/>
                <a:cs typeface="+mj-cs"/>
              </a:rPr>
              <a:t>Discussion Point</a:t>
            </a:r>
          </a:p>
        </p:txBody>
      </p:sp>
      <p:sp>
        <p:nvSpPr>
          <p:cNvPr id="3" name="Text Placeholder 2">
            <a:extLst>
              <a:ext uri="{FF2B5EF4-FFF2-40B4-BE49-F238E27FC236}">
                <a16:creationId xmlns:a16="http://schemas.microsoft.com/office/drawing/2014/main" id="{2CEE0555-8874-A070-E881-1EC713F3ACFA}"/>
              </a:ext>
            </a:extLst>
          </p:cNvPr>
          <p:cNvSpPr>
            <a:spLocks noGrp="1"/>
          </p:cNvSpPr>
          <p:nvPr>
            <p:ph type="body" idx="1"/>
          </p:nvPr>
        </p:nvSpPr>
        <p:spPr>
          <a:xfrm>
            <a:off x="3743662" y="2809899"/>
            <a:ext cx="4704675" cy="2838548"/>
          </a:xfrm>
        </p:spPr>
        <p:txBody>
          <a:bodyPr vert="horz" lIns="91440" tIns="45720" rIns="91440" bIns="45720" rtlCol="0">
            <a:normAutofit/>
          </a:bodyPr>
          <a:lstStyle/>
          <a:p>
            <a:pPr algn="ctr"/>
            <a:r>
              <a:rPr lang="en-US" sz="2800" kern="1200" dirty="0">
                <a:solidFill>
                  <a:schemeClr val="tx1"/>
                </a:solidFill>
                <a:latin typeface="+mn-lt"/>
                <a:ea typeface="+mn-ea"/>
                <a:cs typeface="+mn-cs"/>
              </a:rPr>
              <a:t>What do you think are the main barriers preventing young carers and people from low-income backgrounds from pursuing careers in conservation? </a:t>
            </a:r>
          </a:p>
          <a:p>
            <a:pPr algn="ctr"/>
            <a:endParaRPr lang="en-US" kern="1200" dirty="0">
              <a:solidFill>
                <a:schemeClr val="tx1"/>
              </a:solidFill>
              <a:latin typeface="+mn-lt"/>
              <a:ea typeface="+mn-ea"/>
              <a:cs typeface="+mn-cs"/>
            </a:endParaRPr>
          </a:p>
        </p:txBody>
      </p:sp>
      <p:sp>
        <p:nvSpPr>
          <p:cNvPr id="29" name="Arc 28">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Oval 30">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7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D88FC7-C086-C3C6-BFF9-67DE96753548}"/>
              </a:ext>
            </a:extLst>
          </p:cNvPr>
          <p:cNvSpPr>
            <a:spLocks noGrp="1"/>
          </p:cNvSpPr>
          <p:nvPr>
            <p:ph type="title"/>
          </p:nvPr>
        </p:nvSpPr>
        <p:spPr>
          <a:xfrm>
            <a:off x="1171074" y="1396686"/>
            <a:ext cx="3435650" cy="4064628"/>
          </a:xfrm>
        </p:spPr>
        <p:txBody>
          <a:bodyPr>
            <a:normAutofit/>
          </a:bodyPr>
          <a:lstStyle/>
          <a:p>
            <a:r>
              <a:rPr lang="en-GB" dirty="0">
                <a:solidFill>
                  <a:srgbClr val="FFFFFF"/>
                </a:solidFill>
              </a:rPr>
              <a:t>Facts and Figures: </a:t>
            </a:r>
            <a:r>
              <a:rPr lang="en-GB" b="1" dirty="0">
                <a:solidFill>
                  <a:srgbClr val="FFFFFF"/>
                </a:solidFill>
              </a:rPr>
              <a:t>Young Carers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A94657-01B5-7B43-88F3-EAE2AEE76600}"/>
              </a:ext>
            </a:extLst>
          </p:cNvPr>
          <p:cNvSpPr>
            <a:spLocks noGrp="1"/>
          </p:cNvSpPr>
          <p:nvPr>
            <p:ph idx="1"/>
          </p:nvPr>
        </p:nvSpPr>
        <p:spPr>
          <a:xfrm>
            <a:off x="5370153" y="1526033"/>
            <a:ext cx="5911799" cy="4619938"/>
          </a:xfrm>
        </p:spPr>
        <p:txBody>
          <a:bodyPr>
            <a:normAutofit lnSpcReduction="10000"/>
          </a:bodyPr>
          <a:lstStyle/>
          <a:p>
            <a:r>
              <a:rPr lang="en-GB" dirty="0"/>
              <a:t>There are approximately </a:t>
            </a:r>
            <a:r>
              <a:rPr lang="en-GB" b="1" dirty="0"/>
              <a:t>30,000</a:t>
            </a:r>
            <a:r>
              <a:rPr lang="en-GB" dirty="0"/>
              <a:t> young carers in Scotland, </a:t>
            </a:r>
            <a:r>
              <a:rPr lang="en-GB" b="1" dirty="0"/>
              <a:t>120,000</a:t>
            </a:r>
            <a:r>
              <a:rPr lang="en-GB" dirty="0"/>
              <a:t> in England and </a:t>
            </a:r>
            <a:r>
              <a:rPr lang="en-GB" b="1" dirty="0"/>
              <a:t>8,200</a:t>
            </a:r>
            <a:r>
              <a:rPr lang="en-GB" dirty="0"/>
              <a:t> in Wales </a:t>
            </a:r>
          </a:p>
          <a:p>
            <a:r>
              <a:rPr lang="en-GB" dirty="0"/>
              <a:t>Around </a:t>
            </a:r>
            <a:r>
              <a:rPr lang="en-GB" b="1" dirty="0"/>
              <a:t>1 in 5 children </a:t>
            </a:r>
            <a:r>
              <a:rPr lang="en-GB" dirty="0"/>
              <a:t>in a school class has care responsibilities </a:t>
            </a:r>
          </a:p>
          <a:p>
            <a:r>
              <a:rPr lang="en-GB" dirty="0"/>
              <a:t>The </a:t>
            </a:r>
            <a:r>
              <a:rPr lang="en-GB" b="1" dirty="0"/>
              <a:t>highest percentage </a:t>
            </a:r>
            <a:r>
              <a:rPr lang="en-GB" dirty="0"/>
              <a:t>of young carers come from the </a:t>
            </a:r>
            <a:r>
              <a:rPr lang="en-GB" b="1" dirty="0"/>
              <a:t>most deprived areas</a:t>
            </a:r>
          </a:p>
          <a:p>
            <a:r>
              <a:rPr lang="en-GB" b="1" dirty="0"/>
              <a:t>52%</a:t>
            </a:r>
            <a:r>
              <a:rPr lang="en-GB" dirty="0"/>
              <a:t> of young carers in Scotland </a:t>
            </a:r>
            <a:r>
              <a:rPr lang="en-GB" b="1" dirty="0"/>
              <a:t>‘always’ or ‘usually’ feel stressed </a:t>
            </a:r>
            <a:r>
              <a:rPr lang="en-GB" dirty="0"/>
              <a:t>due to care duties</a:t>
            </a:r>
          </a:p>
          <a:p>
            <a:endParaRPr lang="en-GB" sz="2400" dirty="0"/>
          </a:p>
          <a:p>
            <a:endParaRPr lang="en-GB" sz="2400" dirty="0"/>
          </a:p>
        </p:txBody>
      </p:sp>
    </p:spTree>
    <p:extLst>
      <p:ext uri="{BB962C8B-B14F-4D97-AF65-F5344CB8AC3E}">
        <p14:creationId xmlns:p14="http://schemas.microsoft.com/office/powerpoint/2010/main" val="268349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16B6B-6B97-1B69-2D6A-A9B42A4CDFD1}"/>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Facts and Figures: </a:t>
            </a:r>
            <a:r>
              <a:rPr lang="en-GB" b="1" dirty="0">
                <a:solidFill>
                  <a:srgbClr val="FFFFFF"/>
                </a:solidFill>
              </a:rPr>
              <a:t>Low Income Background</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9ED938-6474-8BFE-66D4-26DAEA3CFFA0}"/>
              </a:ext>
            </a:extLst>
          </p:cNvPr>
          <p:cNvSpPr>
            <a:spLocks noGrp="1"/>
          </p:cNvSpPr>
          <p:nvPr>
            <p:ph idx="1"/>
          </p:nvPr>
        </p:nvSpPr>
        <p:spPr>
          <a:xfrm>
            <a:off x="5370153" y="1526033"/>
            <a:ext cx="5650773" cy="4619938"/>
          </a:xfrm>
        </p:spPr>
        <p:txBody>
          <a:bodyPr>
            <a:noAutofit/>
          </a:bodyPr>
          <a:lstStyle/>
          <a:p>
            <a:r>
              <a:rPr lang="en-GB" sz="2400" dirty="0"/>
              <a:t>Approximately </a:t>
            </a:r>
            <a:r>
              <a:rPr lang="en-GB" sz="2400" b="1" dirty="0"/>
              <a:t>4.5 million </a:t>
            </a:r>
            <a:r>
              <a:rPr lang="en-GB" sz="2400" dirty="0"/>
              <a:t>young people in the UK are </a:t>
            </a:r>
            <a:r>
              <a:rPr lang="en-GB" sz="2400" b="1" dirty="0"/>
              <a:t>growing up in poverty</a:t>
            </a:r>
          </a:p>
          <a:p>
            <a:r>
              <a:rPr lang="en-GB" sz="2400" dirty="0"/>
              <a:t>For the UK overall</a:t>
            </a:r>
            <a:r>
              <a:rPr lang="en-GB" sz="2400" b="1" dirty="0"/>
              <a:t>, 44% </a:t>
            </a:r>
            <a:r>
              <a:rPr lang="en-GB" sz="2400" dirty="0"/>
              <a:t>of children in poverty live in a family where someone is disabled </a:t>
            </a:r>
          </a:p>
          <a:p>
            <a:r>
              <a:rPr lang="en-GB" sz="2400" dirty="0"/>
              <a:t>Young people from low-income households are </a:t>
            </a:r>
            <a:r>
              <a:rPr lang="en-GB" sz="2400" b="1" dirty="0"/>
              <a:t>more likely to feel as though they don’t have much of a chance in life </a:t>
            </a:r>
          </a:p>
          <a:p>
            <a:r>
              <a:rPr lang="en-GB" sz="2400" dirty="0"/>
              <a:t>Young people from low-income backgrounds are </a:t>
            </a:r>
            <a:r>
              <a:rPr lang="en-GB" sz="2400" b="1" dirty="0"/>
              <a:t>4.5 times more likely to experience severe mental health issues</a:t>
            </a:r>
          </a:p>
        </p:txBody>
      </p:sp>
    </p:spTree>
    <p:extLst>
      <p:ext uri="{BB962C8B-B14F-4D97-AF65-F5344CB8AC3E}">
        <p14:creationId xmlns:p14="http://schemas.microsoft.com/office/powerpoint/2010/main" val="415476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3AFFE1-2BC8-C811-7433-E54F50175C5B}"/>
              </a:ext>
            </a:extLst>
          </p:cNvPr>
          <p:cNvSpPr>
            <a:spLocks noGrp="1"/>
          </p:cNvSpPr>
          <p:nvPr>
            <p:ph type="title"/>
          </p:nvPr>
        </p:nvSpPr>
        <p:spPr>
          <a:xfrm>
            <a:off x="841248" y="256032"/>
            <a:ext cx="10506456" cy="1014984"/>
          </a:xfrm>
        </p:spPr>
        <p:txBody>
          <a:bodyPr anchor="b">
            <a:normAutofit/>
          </a:bodyPr>
          <a:lstStyle/>
          <a:p>
            <a:r>
              <a:rPr lang="en-GB"/>
              <a:t>Understanding the Barriers</a:t>
            </a:r>
            <a:endParaRPr lang="en-GB"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descr="Four coloured rectangles containing text regarding the barriers young carers and young people from low income backgrounds face. The first rectangle contains text which reads 'juggling school work with care duties or part-time jobs, sometimes missing school altogether'. The second rectangle reads 'little additional time or money to take on voluntary work or extra curriculars, particularly those which are pay to participate'. The third rectangle reads 'costly additional training or skills courses and equipment'. The final rectangle reads 'expensive further education'.">
            <a:extLst>
              <a:ext uri="{FF2B5EF4-FFF2-40B4-BE49-F238E27FC236}">
                <a16:creationId xmlns:a16="http://schemas.microsoft.com/office/drawing/2014/main" id="{4D91C222-DC63-D731-BA30-DD8DC4A7D7DD}"/>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156340387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9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17A60-FBA5-A1CF-2E3F-4F12C71B5FB7}"/>
              </a:ext>
            </a:extLst>
          </p:cNvPr>
          <p:cNvSpPr>
            <a:spLocks noGrp="1"/>
          </p:cNvSpPr>
          <p:nvPr>
            <p:ph type="title"/>
          </p:nvPr>
        </p:nvSpPr>
        <p:spPr>
          <a:xfrm>
            <a:off x="761799" y="591619"/>
            <a:ext cx="5334197" cy="1708242"/>
          </a:xfrm>
        </p:spPr>
        <p:txBody>
          <a:bodyPr anchor="ctr">
            <a:normAutofit/>
          </a:bodyPr>
          <a:lstStyle/>
          <a:p>
            <a:r>
              <a:rPr lang="en-GB" sz="4000" b="1" dirty="0"/>
              <a:t>My Story</a:t>
            </a:r>
          </a:p>
        </p:txBody>
      </p:sp>
      <p:sp>
        <p:nvSpPr>
          <p:cNvPr id="3" name="Content Placeholder 2">
            <a:extLst>
              <a:ext uri="{FF2B5EF4-FFF2-40B4-BE49-F238E27FC236}">
                <a16:creationId xmlns:a16="http://schemas.microsoft.com/office/drawing/2014/main" id="{05912E82-C935-776F-7A5A-04BF3F894BF4}"/>
              </a:ext>
            </a:extLst>
          </p:cNvPr>
          <p:cNvSpPr>
            <a:spLocks noGrp="1"/>
          </p:cNvSpPr>
          <p:nvPr>
            <p:ph idx="1"/>
          </p:nvPr>
        </p:nvSpPr>
        <p:spPr>
          <a:xfrm>
            <a:off x="761800" y="1816443"/>
            <a:ext cx="5552503" cy="4670854"/>
          </a:xfrm>
        </p:spPr>
        <p:txBody>
          <a:bodyPr anchor="ctr">
            <a:normAutofit/>
          </a:bodyPr>
          <a:lstStyle/>
          <a:p>
            <a:r>
              <a:rPr lang="en-GB" sz="2400" dirty="0"/>
              <a:t>Have been a young carer all my life for my mum</a:t>
            </a:r>
          </a:p>
          <a:p>
            <a:r>
              <a:rPr lang="en-GB" sz="2400" dirty="0"/>
              <a:t>Started doing chores in the house before my peers did, that mum wasn’t able to do </a:t>
            </a:r>
          </a:p>
          <a:p>
            <a:r>
              <a:rPr lang="en-GB" sz="2400" dirty="0"/>
              <a:t>Come from a low-income background, lots of money stress throughout life </a:t>
            </a:r>
          </a:p>
          <a:p>
            <a:r>
              <a:rPr lang="en-GB" sz="2400" dirty="0"/>
              <a:t>Was able to attend university for an undergrad degree thanks to free tuition in Scotland but worked 2 part-time jobs </a:t>
            </a:r>
          </a:p>
        </p:txBody>
      </p:sp>
      <p:pic>
        <p:nvPicPr>
          <p:cNvPr id="5" name="Picture 4" descr="Three people on a street in Glasgow at night. The man in the photograph is pushing a woman in a wheelchair, while a young girl walks alongside them. This is Caitlin's mum, dad and little sister. ">
            <a:extLst>
              <a:ext uri="{FF2B5EF4-FFF2-40B4-BE49-F238E27FC236}">
                <a16:creationId xmlns:a16="http://schemas.microsoft.com/office/drawing/2014/main" id="{39F8A0DB-2314-2455-C66B-1EB2ED3F1219}"/>
              </a:ext>
            </a:extLst>
          </p:cNvPr>
          <p:cNvPicPr>
            <a:picLocks noChangeAspect="1"/>
          </p:cNvPicPr>
          <p:nvPr/>
        </p:nvPicPr>
        <p:blipFill>
          <a:blip r:embed="rId2">
            <a:extLst>
              <a:ext uri="{28A0092B-C50C-407E-A947-70E740481C1C}">
                <a14:useLocalDpi xmlns:a14="http://schemas.microsoft.com/office/drawing/2010/main" val="0"/>
              </a:ext>
            </a:extLst>
          </a:blip>
          <a:srcRect t="13329" r="1" b="1649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733675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ED7A0-643D-9149-A54B-DA4C1155867E}"/>
              </a:ext>
            </a:extLst>
          </p:cNvPr>
          <p:cNvSpPr>
            <a:spLocks noGrp="1"/>
          </p:cNvSpPr>
          <p:nvPr>
            <p:ph type="title"/>
          </p:nvPr>
        </p:nvSpPr>
        <p:spPr>
          <a:xfrm>
            <a:off x="838200" y="365125"/>
            <a:ext cx="10515600" cy="1325563"/>
          </a:xfrm>
        </p:spPr>
        <p:txBody>
          <a:bodyPr>
            <a:normAutofit/>
          </a:bodyPr>
          <a:lstStyle/>
          <a:p>
            <a:r>
              <a:rPr lang="en-GB" sz="5400"/>
              <a:t>Other Impacts</a:t>
            </a:r>
          </a:p>
        </p:txBody>
      </p:sp>
      <p:sp>
        <p:nvSpPr>
          <p:cNvPr id="2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descr="A slide containing coloured rectangles with text explaining the other impacts Caitlin has experienced as a young carer and being a young person from a low income background. The first text box reads 'exclusion from friend groups', the second text box reads 'stress regarding mum's health', the third text box reads 'constant worries about the cost of living', the fourth text box reads 'feelings of guilt over leaving home to go to university', the fifth text box reads 'burn out', and the sixth and final text box reads 'mental health struggles'.r">
            <a:extLst>
              <a:ext uri="{FF2B5EF4-FFF2-40B4-BE49-F238E27FC236}">
                <a16:creationId xmlns:a16="http://schemas.microsoft.com/office/drawing/2014/main" id="{5BB578D6-FCEE-93CB-1044-E18F43A4AF54}"/>
              </a:ext>
            </a:extLst>
          </p:cNvPr>
          <p:cNvGraphicFramePr>
            <a:graphicFrameLocks noGrp="1"/>
          </p:cNvGraphicFramePr>
          <p:nvPr>
            <p:ph idx="1"/>
            <p:extLst>
              <p:ext uri="{D42A27DB-BD31-4B8C-83A1-F6EECF244321}">
                <p14:modId xmlns:p14="http://schemas.microsoft.com/office/powerpoint/2010/main" val="170809261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804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3F06A-287B-1596-CADD-33FC8881A771}"/>
              </a:ext>
            </a:extLst>
          </p:cNvPr>
          <p:cNvSpPr>
            <a:spLocks noGrp="1"/>
          </p:cNvSpPr>
          <p:nvPr>
            <p:ph type="title"/>
          </p:nvPr>
        </p:nvSpPr>
        <p:spPr>
          <a:xfrm>
            <a:off x="635000" y="640823"/>
            <a:ext cx="3418659" cy="5583148"/>
          </a:xfrm>
        </p:spPr>
        <p:txBody>
          <a:bodyPr anchor="ctr">
            <a:normAutofit/>
          </a:bodyPr>
          <a:lstStyle/>
          <a:p>
            <a:r>
              <a:rPr lang="en-GB" sz="5400"/>
              <a:t>Voices from Other Young Carers </a:t>
            </a:r>
            <a:endParaRPr lang="en-GB" sz="5400" dirty="0"/>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ontent Placeholder 2">
            <a:extLst>
              <a:ext uri="{FF2B5EF4-FFF2-40B4-BE49-F238E27FC236}">
                <a16:creationId xmlns:a16="http://schemas.microsoft.com/office/drawing/2014/main" id="{6944579A-FB57-8503-AF54-150C7A020E7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42303558"/>
              </p:ext>
            </p:extLst>
          </p:nvPr>
        </p:nvGraphicFramePr>
        <p:xfrm>
          <a:off x="4648018" y="640822"/>
          <a:ext cx="717755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449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D555C6E69AE84A9E4B1B108A48A380" ma:contentTypeVersion="18" ma:contentTypeDescription="Create a new document." ma:contentTypeScope="" ma:versionID="5ad1d4ea4b06bffc0aae33972febb36f">
  <xsd:schema xmlns:xsd="http://www.w3.org/2001/XMLSchema" xmlns:xs="http://www.w3.org/2001/XMLSchema" xmlns:p="http://schemas.microsoft.com/office/2006/metadata/properties" xmlns:ns2="19787e05-e8b5-4be1-8f2d-2bcb45eb79ab" xmlns:ns3="d0623fc5-08fd-4e0f-a5a5-e26fb1bb5eff" targetNamespace="http://schemas.microsoft.com/office/2006/metadata/properties" ma:root="true" ma:fieldsID="f1e0c0db98637e4be9298c66c2086e08" ns2:_="" ns3:_="">
    <xsd:import namespace="19787e05-e8b5-4be1-8f2d-2bcb45eb79ab"/>
    <xsd:import namespace="d0623fc5-08fd-4e0f-a5a5-e26fb1bb5e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87e05-e8b5-4be1-8f2d-2bcb45eb79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850f554-0614-4492-9353-d50bb0080c8a}" ma:internalName="TaxCatchAll" ma:showField="CatchAllData" ma:web="19787e05-e8b5-4be1-8f2d-2bcb45eb7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623fc5-08fd-4e0f-a5a5-e26fb1bb5ef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152391-5c8c-4ecd-93af-597a4a38f1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0623fc5-08fd-4e0f-a5a5-e26fb1bb5eff">
      <Terms xmlns="http://schemas.microsoft.com/office/infopath/2007/PartnerControls"/>
    </lcf76f155ced4ddcb4097134ff3c332f>
    <TaxCatchAll xmlns="19787e05-e8b5-4be1-8f2d-2bcb45eb79ab" xsi:nil="true"/>
  </documentManagement>
</p:properties>
</file>

<file path=customXml/itemProps1.xml><?xml version="1.0" encoding="utf-8"?>
<ds:datastoreItem xmlns:ds="http://schemas.openxmlformats.org/officeDocument/2006/customXml" ds:itemID="{5621D035-D85D-467F-BC1C-A5809ADDF672}"/>
</file>

<file path=customXml/itemProps2.xml><?xml version="1.0" encoding="utf-8"?>
<ds:datastoreItem xmlns:ds="http://schemas.openxmlformats.org/officeDocument/2006/customXml" ds:itemID="{68B58251-C499-4596-A73D-4F49891A95F8}"/>
</file>

<file path=customXml/itemProps3.xml><?xml version="1.0" encoding="utf-8"?>
<ds:datastoreItem xmlns:ds="http://schemas.openxmlformats.org/officeDocument/2006/customXml" ds:itemID="{16D351A3-B07C-43E5-8DA7-9D1002920B2A}"/>
</file>

<file path=docProps/app.xml><?xml version="1.0" encoding="utf-8"?>
<Properties xmlns="http://schemas.openxmlformats.org/officeDocument/2006/extended-properties" xmlns:vt="http://schemas.openxmlformats.org/officeDocument/2006/docPropsVTypes">
  <TotalTime>312</TotalTime>
  <Words>972</Words>
  <Application>Microsoft Office PowerPoint</Application>
  <PresentationFormat>Widescreen</PresentationFormat>
  <Paragraphs>80</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Calibri</vt:lpstr>
      <vt:lpstr>Office Theme</vt:lpstr>
      <vt:lpstr>Improving Accessibility</vt:lpstr>
      <vt:lpstr>Why it Matters…</vt:lpstr>
      <vt:lpstr>Discussion Point</vt:lpstr>
      <vt:lpstr>Facts and Figures: Young Carers </vt:lpstr>
      <vt:lpstr>Facts and Figures: Low Income Background</vt:lpstr>
      <vt:lpstr>Understanding the Barriers</vt:lpstr>
      <vt:lpstr>My Story</vt:lpstr>
      <vt:lpstr>Other Impacts</vt:lpstr>
      <vt:lpstr>Voices from Other Young Carers </vt:lpstr>
      <vt:lpstr>Barries to Accessing the Sector</vt:lpstr>
      <vt:lpstr>Discussion Point</vt:lpstr>
      <vt:lpstr>Solutions</vt:lpstr>
      <vt:lpstr>Young Sea Changers Scotland </vt:lpstr>
      <vt:lpstr>Young Scot</vt:lpstr>
      <vt:lpstr>Carers Trust</vt:lpstr>
      <vt:lpstr>Discussion Point</vt:lpstr>
      <vt:lpstr>Key Points </vt:lpstr>
      <vt:lpstr>Change starts with awareness, but real impact happens when we take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Turner, Caitlin</dc:creator>
  <cp:lastModifiedBy>Turner, Caitlin</cp:lastModifiedBy>
  <cp:revision>1</cp:revision>
  <dcterms:created xsi:type="dcterms:W3CDTF">2025-04-13T16:30:55Z</dcterms:created>
  <dcterms:modified xsi:type="dcterms:W3CDTF">2025-04-13T21:43:47Z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0x01010008D555C6E69AE84A9E4B1B108A48A380</vt:lpwstr>
  </property>
</Properties>
</file>