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381" r:id="rId6"/>
    <p:sldId id="383" r:id="rId7"/>
    <p:sldId id="384" r:id="rId8"/>
    <p:sldId id="387" r:id="rId9"/>
    <p:sldId id="382" r:id="rId10"/>
    <p:sldId id="385" r:id="rId11"/>
    <p:sldId id="386" r:id="rId12"/>
    <p:sldId id="263" r:id="rId13"/>
  </p:sldIdLst>
  <p:sldSz cx="9144000" cy="6858000" type="screen4x3"/>
  <p:notesSz cx="7099300" cy="10234613"/>
  <p:embeddedFontLst>
    <p:embeddedFont>
      <p:font typeface="Aurulent Sans" panose="02000503000000000000" pitchFamily="50" charset="0"/>
      <p:regular r:id="rId16"/>
      <p:bold r:id="rId17"/>
      <p:italic r:id="rId18"/>
      <p:boldItalic r:id="rId19"/>
    </p:embeddedFont>
    <p:embeddedFont>
      <p:font typeface="Crumb" panose="00000400000000000000" pitchFamily="2" charset="0"/>
      <p:regular r:id="rId20"/>
    </p:embeddedFont>
    <p:embeddedFont>
      <p:font typeface="Momento Mori" panose="02000500000000000000" pitchFamily="2" charset="0"/>
      <p:regular r:id="rId21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9346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50" autoAdjust="0"/>
    <p:restoredTop sz="80000" autoAdjust="0"/>
  </p:normalViewPr>
  <p:slideViewPr>
    <p:cSldViewPr>
      <p:cViewPr varScale="1">
        <p:scale>
          <a:sx n="50" d="100"/>
          <a:sy n="50" d="100"/>
        </p:scale>
        <p:origin x="1668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3.fntdata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uise Smith" userId="ebad7b1f-ce0f-4e59-af32-ae291c869b3f" providerId="ADAL" clId="{77A60D1B-2AF9-4250-941C-4DE94949DD5A}"/>
    <pc:docChg chg="modSld">
      <pc:chgData name="Louise Smith" userId="ebad7b1f-ce0f-4e59-af32-ae291c869b3f" providerId="ADAL" clId="{77A60D1B-2AF9-4250-941C-4DE94949DD5A}" dt="2025-09-04T09:18:20.432" v="2" actId="20577"/>
      <pc:docMkLst>
        <pc:docMk/>
      </pc:docMkLst>
      <pc:sldChg chg="modNotesTx">
        <pc:chgData name="Louise Smith" userId="ebad7b1f-ce0f-4e59-af32-ae291c869b3f" providerId="ADAL" clId="{77A60D1B-2AF9-4250-941C-4DE94949DD5A}" dt="2025-09-04T09:18:20.432" v="2" actId="20577"/>
        <pc:sldMkLst>
          <pc:docMk/>
          <pc:sldMk cId="81123059" sldId="38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27722A-45A4-4DAA-B8BB-3F8421DB2413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45B65D-C8D6-45F1-BD1F-AAFDE3FC6C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5623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4" cy="511731"/>
          </a:xfrm>
          <a:prstGeom prst="rect">
            <a:avLst/>
          </a:prstGeom>
        </p:spPr>
        <p:txBody>
          <a:bodyPr vert="horz" lIns="95463" tIns="47732" rIns="95463" bIns="47732" rtlCol="0"/>
          <a:lstStyle>
            <a:lvl1pPr algn="l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4" cy="511731"/>
          </a:xfrm>
          <a:prstGeom prst="rect">
            <a:avLst/>
          </a:prstGeom>
        </p:spPr>
        <p:txBody>
          <a:bodyPr vert="horz" lIns="95463" tIns="47732" rIns="95463" bIns="47732" rtlCol="0"/>
          <a:lstStyle>
            <a:lvl1pPr algn="r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F267C71-75FE-49B1-B9FA-DF928BC2E726}" type="datetimeFigureOut">
              <a:rPr lang="en-GB"/>
              <a:pPr>
                <a:defRPr/>
              </a:pPr>
              <a:t>04/09/2025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63" tIns="47732" rIns="95463" bIns="47732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vert="horz" lIns="95463" tIns="47732" rIns="95463" bIns="47732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4" cy="511731"/>
          </a:xfrm>
          <a:prstGeom prst="rect">
            <a:avLst/>
          </a:prstGeom>
        </p:spPr>
        <p:txBody>
          <a:bodyPr vert="horz" lIns="95463" tIns="47732" rIns="95463" bIns="47732" rtlCol="0" anchor="b"/>
          <a:lstStyle>
            <a:lvl1pPr algn="l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4" cy="511731"/>
          </a:xfrm>
          <a:prstGeom prst="rect">
            <a:avLst/>
          </a:prstGeom>
        </p:spPr>
        <p:txBody>
          <a:bodyPr vert="horz" lIns="95463" tIns="47732" rIns="95463" bIns="47732" rtlCol="0" anchor="b"/>
          <a:lstStyle>
            <a:lvl1pPr algn="r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171FB25-2AAC-4665-A4BA-B2A317E09F6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43244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71FB25-2AAC-4665-A4BA-B2A317E09F69}" type="slidenum">
              <a:rPr lang="en-GB" smtClean="0"/>
              <a:pPr>
                <a:defRPr/>
              </a:pPr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5060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Froglife has a long-term commitment to Equality, Diversity and Inclusion (EDI) in all areas (projects, staff, Trustees). In summer 2021, we reviewed our progress and identified some key areas for improvement:</a:t>
            </a: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EDI training needed for all staff</a:t>
            </a: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Senior Management Team to identify and review requirements for best practice in EDI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71FB25-2AAC-4665-A4BA-B2A317E09F69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9604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71FB25-2AAC-4665-A4BA-B2A317E09F69}" type="slidenum">
              <a:rPr lang="en-GB" smtClean="0"/>
              <a:pPr>
                <a:defRPr/>
              </a:pPr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57102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Froglife but personal views.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71FB25-2AAC-4665-A4BA-B2A317E09F69}" type="slidenum">
              <a:rPr lang="en-GB" smtClean="0"/>
              <a:pPr>
                <a:defRPr/>
              </a:pPr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47475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71FB25-2AAC-4665-A4BA-B2A317E09F69}" type="slidenum">
              <a:rPr lang="en-GB" smtClean="0"/>
              <a:pPr>
                <a:defRPr/>
              </a:pPr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5054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froglife logo large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152400"/>
            <a:ext cx="1905000" cy="177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letter footer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397500"/>
            <a:ext cx="9144000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6000">
                <a:latin typeface="Momento Mori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urulent Sans" pitchFamily="50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85D485-A1C1-4981-BD4B-17E72FB564D9}" type="datetimeFigureOut">
              <a:rPr lang="en-US"/>
              <a:pPr>
                <a:defRPr/>
              </a:pPr>
              <a:t>9/4/2025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8BFD4-E979-43B4-8928-9777A2560A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froglife logo large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0" y="152400"/>
            <a:ext cx="1371600" cy="128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letter footer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397500"/>
            <a:ext cx="9144000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10400" cy="1143000"/>
          </a:xfrm>
        </p:spPr>
        <p:txBody>
          <a:bodyPr/>
          <a:lstStyle>
            <a:lvl1pPr algn="l">
              <a:defRPr>
                <a:latin typeface="Aurulent Sans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itchFamily="2" charset="2"/>
              <a:buChar char=""/>
              <a:defRPr>
                <a:latin typeface="Aurulent Sans" pitchFamily="50" charset="0"/>
              </a:defRPr>
            </a:lvl1pPr>
            <a:lvl2pPr>
              <a:defRPr>
                <a:latin typeface="Aurulent Sans" pitchFamily="50" charset="0"/>
              </a:defRPr>
            </a:lvl2pPr>
            <a:lvl3pPr>
              <a:defRPr>
                <a:latin typeface="Aurulent Sans" pitchFamily="50" charset="0"/>
              </a:defRPr>
            </a:lvl3pPr>
            <a:lvl4pPr>
              <a:defRPr>
                <a:latin typeface="Aurulent Sans" pitchFamily="50" charset="0"/>
              </a:defRPr>
            </a:lvl4pPr>
            <a:lvl5pPr>
              <a:defRPr>
                <a:latin typeface="Aurulent Sans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8B6A66-1FBB-4362-A804-CCF05B938D96}" type="datetimeFigureOut">
              <a:rPr lang="en-US"/>
              <a:pPr>
                <a:defRPr/>
              </a:pPr>
              <a:t>9/4/2025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88AD1-B60A-4FCD-8C17-E71541B83F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ED5CA-77B6-47D2-869D-3BE4E50FD474}" type="datetimeFigureOut">
              <a:rPr lang="en-US"/>
              <a:pPr>
                <a:defRPr/>
              </a:pPr>
              <a:t>9/4/2025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3E519-51CE-4E5F-B715-D291167EEA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196BA-8641-4642-8FD3-51A0D64F42E8}" type="datetimeFigureOut">
              <a:rPr lang="en-US"/>
              <a:pPr>
                <a:defRPr/>
              </a:pPr>
              <a:t>9/4/2025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30503-B200-4C3B-BEAA-2C9427E983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E828D-AC91-47D4-9E03-1BC6B729BC87}" type="datetimeFigureOut">
              <a:rPr lang="en-US"/>
              <a:pPr>
                <a:defRPr/>
              </a:pPr>
              <a:t>9/4/2025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41A35-221B-47D0-BC96-1CF536AD407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4BF42-DEBB-41FF-81E6-69E2B51511E3}" type="datetimeFigureOut">
              <a:rPr lang="en-US"/>
              <a:pPr>
                <a:defRPr/>
              </a:pPr>
              <a:t>9/4/2025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DD954-D72E-4FBE-81A0-71CFED0C89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308471-1B69-4B04-AD9A-F14C15544333}" type="datetimeFigureOut">
              <a:rPr lang="en-US"/>
              <a:pPr>
                <a:defRPr/>
              </a:pPr>
              <a:t>9/4/2025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16C21-88D1-4483-BF55-B6F4C8CB4E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1CFB3-FD60-44C0-B28D-B25E1C3FC923}" type="datetimeFigureOut">
              <a:rPr lang="en-US"/>
              <a:pPr>
                <a:defRPr/>
              </a:pPr>
              <a:t>9/4/2025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BE0238-C23C-4800-BEF9-D8A4609CA2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8AFEA-CAB0-43CD-B7AA-B51F8953D412}" type="datetimeFigureOut">
              <a:rPr lang="en-US"/>
              <a:pPr>
                <a:defRPr/>
              </a:pPr>
              <a:t>9/4/2025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89B78-1BD3-4E13-B441-E420D545A8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0C72BA-DB36-4D87-8B2A-B8BA82859B66}" type="datetimeFigureOut">
              <a:rPr lang="en-US"/>
              <a:pPr>
                <a:defRPr/>
              </a:pPr>
              <a:t>9/4/2025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A6FE8-6052-4E02-8E2A-23DF1FB90B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A4990-9947-4FEC-B7C3-0D72EC657727}" type="datetimeFigureOut">
              <a:rPr lang="en-US"/>
              <a:pPr>
                <a:defRPr/>
              </a:pPr>
              <a:t>9/4/2025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402AF-5D8A-4D28-82C7-68BE86D7A9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70E601C-288B-4DE5-80EB-5CEDCD414A87}" type="datetimeFigureOut">
              <a:rPr lang="en-US"/>
              <a:pPr>
                <a:defRPr/>
              </a:pPr>
              <a:t>9/4/2025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F2251B4-A1C6-40E7-815E-086CD13BF2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imgres?q=tadpole+frog+life&amp;hl=en&amp;gbv=2&amp;biw=1366&amp;bih=642&amp;tbm=isch&amp;tbnid=O8ZZEmN1-2X7xM:&amp;imgrefurl=http://www.froglife.org/advice/FAQs/spawn_tadpoles/feeding.htm&amp;docid=ww5tuFKU23MmUM&amp;imgurl=http://www.froglife.org/icons/tadpoles.jpg&amp;w=310&amp;h=417&amp;ei=ItvIT4yvL9CR0QWSk5XpAQ&amp;zoom=1&amp;iact=hc&amp;vpx=646&amp;vpy=2&amp;dur=3964&amp;hovh=260&amp;hovw=193&amp;tx=89&amp;ty=167&amp;sig=106562894584768503322&amp;page=1&amp;tbnh=134&amp;tbnw=97&amp;start=0&amp;ndsp=22&amp;ved=1t:429,r:10,s:0,i:9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3163570" y="2286000"/>
            <a:ext cx="5218430" cy="2517626"/>
          </a:xfrm>
        </p:spPr>
        <p:txBody>
          <a:bodyPr>
            <a:noAutofit/>
          </a:bodyPr>
          <a:lstStyle/>
          <a:p>
            <a:r>
              <a:rPr lang="en-GB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rumb" pitchFamily="2" charset="0"/>
              </a:rPr>
              <a:t>Froglife’s EDI Journey</a:t>
            </a:r>
          </a:p>
        </p:txBody>
      </p:sp>
      <p:pic>
        <p:nvPicPr>
          <p:cNvPr id="4" name="rg_hi" descr="http://t1.gstatic.com/images?q=tbn:ANd9GcQBWteQ0LGtKtC2oLqyTjSgiBTxkzhvsyRV3kTHcpgaLFKCGtLmgw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05143"/>
            <a:ext cx="3163570" cy="4269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2C734CE-B1E0-60E5-1B13-BD67458F9B05}"/>
              </a:ext>
            </a:extLst>
          </p:cNvPr>
          <p:cNvSpPr txBox="1"/>
          <p:nvPr/>
        </p:nvSpPr>
        <p:spPr>
          <a:xfrm>
            <a:off x="3163570" y="4803626"/>
            <a:ext cx="52184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ulent Sans"/>
              </a:rPr>
              <a:t>Louise Smith</a:t>
            </a:r>
          </a:p>
          <a:p>
            <a:pPr algn="ctr"/>
            <a:r>
              <a:rPr lang="en-US" dirty="0">
                <a:latin typeface="Arulent Sans"/>
              </a:rPr>
              <a:t>Development Officer Scottish Green Pathways</a:t>
            </a:r>
          </a:p>
          <a:p>
            <a:pPr algn="ctr"/>
            <a:r>
              <a:rPr lang="en-US" dirty="0">
                <a:latin typeface="Arulent Sans"/>
              </a:rPr>
              <a:t>- Initial Steps and Learning presentation in February 2024</a:t>
            </a:r>
            <a:endParaRPr lang="en-GB" dirty="0">
              <a:latin typeface="Arulent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A2805-C072-F603-9955-73730ECF2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rumb" panose="00000400000000000000" pitchFamily="2" charset="0"/>
              </a:rPr>
              <a:t>Where we started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C6F8B4-127B-7433-8C3F-2AF0C0A03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Most of </a:t>
            </a:r>
            <a:r>
              <a:rPr lang="en-US" sz="2000" dirty="0" err="1"/>
              <a:t>Froglife’s</a:t>
            </a:r>
            <a:r>
              <a:rPr lang="en-US" sz="2000" dirty="0"/>
              <a:t> work focuses on engaging disadvantaged groups, particularly: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sz="1600" dirty="0"/>
              <a:t>Disadvantaged young people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sz="1600" dirty="0"/>
              <a:t>People living with mental health issues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sz="1600" dirty="0"/>
              <a:t>People living with dementia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r>
              <a:rPr lang="en-US" sz="2000" dirty="0">
                <a:latin typeface="Aurulent Sans"/>
              </a:rPr>
              <a:t>EDI is up front in our Mission Statement and Strategic Plan</a:t>
            </a:r>
          </a:p>
          <a:p>
            <a:endParaRPr lang="en-US" sz="2000" dirty="0">
              <a:latin typeface="Aurulent Sans"/>
            </a:endParaRPr>
          </a:p>
          <a:p>
            <a:r>
              <a:rPr lang="en-US" sz="2000" dirty="0">
                <a:latin typeface="Aurulent Sans"/>
              </a:rPr>
              <a:t>Amphibians and reptiles are hidden and often forgotten about which is an interesting connection with EDI.</a:t>
            </a:r>
            <a:endParaRPr lang="en-US" sz="2000" dirty="0">
              <a:ea typeface="Calibri"/>
              <a:cs typeface="Calibri"/>
            </a:endParaRPr>
          </a:p>
          <a:p>
            <a:r>
              <a:rPr lang="en-GB" sz="2000" dirty="0"/>
              <a:t>In 2021 we had a comprehensive review of EDI good practice </a:t>
            </a:r>
          </a:p>
        </p:txBody>
      </p:sp>
    </p:spTree>
    <p:extLst>
      <p:ext uri="{BB962C8B-B14F-4D97-AF65-F5344CB8AC3E}">
        <p14:creationId xmlns:p14="http://schemas.microsoft.com/office/powerpoint/2010/main" val="2288523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E8C68-8B7C-E454-F68D-82D41FA96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rumb" panose="00000400000000000000" pitchFamily="2" charset="0"/>
              </a:rPr>
              <a:t>Challenges and Successful Impacts</a:t>
            </a:r>
            <a:endParaRPr lang="en-GB" dirty="0">
              <a:latin typeface="Crumb" panose="000004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672663-2322-F904-A296-BC4E89C5BC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EDI Working Group</a:t>
            </a:r>
          </a:p>
          <a:p>
            <a:pPr lvl="1"/>
            <a:r>
              <a:rPr lang="en-US" dirty="0"/>
              <a:t>Staff connections</a:t>
            </a:r>
          </a:p>
          <a:p>
            <a:pPr lvl="1"/>
            <a:r>
              <a:rPr lang="en-US" dirty="0"/>
              <a:t>Wide range of staff able to improve on policies</a:t>
            </a:r>
          </a:p>
          <a:p>
            <a:pPr lvl="1"/>
            <a:r>
              <a:rPr lang="en-US" dirty="0"/>
              <a:t>Notes available for other staff</a:t>
            </a:r>
          </a:p>
          <a:p>
            <a:pPr lvl="1"/>
            <a:r>
              <a:rPr lang="en-US" dirty="0"/>
              <a:t>Openly available EDI folder</a:t>
            </a:r>
          </a:p>
          <a:p>
            <a:pPr lvl="1"/>
            <a:r>
              <a:rPr lang="en-US" dirty="0"/>
              <a:t>More inclusive social media platforms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5563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3CFE0-88E6-BAF4-5B85-79E7E4479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rumb" panose="00000400000000000000" pitchFamily="2" charset="0"/>
              </a:rPr>
              <a:t>Challenges and Successful Impacts</a:t>
            </a:r>
            <a:endParaRPr lang="en-GB" dirty="0">
              <a:latin typeface="Crumb" panose="000004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283DE3-ED12-0091-9A9F-B0A1917128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SMT &amp; Trustee responsible for EDI</a:t>
            </a:r>
          </a:p>
          <a:p>
            <a:endParaRPr lang="en-US" dirty="0"/>
          </a:p>
          <a:p>
            <a:r>
              <a:rPr lang="en-US" dirty="0"/>
              <a:t>Taking more care</a:t>
            </a:r>
          </a:p>
          <a:p>
            <a:pPr lvl="1"/>
            <a:r>
              <a:rPr lang="en-US" dirty="0"/>
              <a:t>End of Year Closure</a:t>
            </a:r>
          </a:p>
          <a:p>
            <a:pPr lvl="1"/>
            <a:r>
              <a:rPr lang="en-US" dirty="0"/>
              <a:t>Spring and Winter Holidays</a:t>
            </a:r>
          </a:p>
          <a:p>
            <a:pPr lvl="1"/>
            <a:endParaRPr lang="en-US" dirty="0"/>
          </a:p>
          <a:p>
            <a:r>
              <a:rPr lang="en-US" dirty="0" err="1"/>
              <a:t>Standardising</a:t>
            </a:r>
            <a:r>
              <a:rPr lang="en-US" dirty="0"/>
              <a:t> data collection from projects with issues arising discussed within EDI working group</a:t>
            </a:r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9999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A6DAD-51CF-4B14-E392-6C3C9E4C6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rumb" panose="00000400000000000000" pitchFamily="2" charset="0"/>
              </a:rPr>
              <a:t>Challenges and Successful Impacts</a:t>
            </a:r>
            <a:endParaRPr lang="en-GB" dirty="0">
              <a:latin typeface="Crumb" panose="000004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F6AA8C-F6FA-9B01-A6D5-634C4F7AFD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Simple systems</a:t>
            </a:r>
          </a:p>
          <a:p>
            <a:pPr lvl="1"/>
            <a:r>
              <a:rPr lang="en-US" dirty="0"/>
              <a:t>EDI included in induction process</a:t>
            </a:r>
            <a:endParaRPr lang="en-GB" dirty="0"/>
          </a:p>
          <a:p>
            <a:pPr lvl="1"/>
            <a:r>
              <a:rPr lang="en-GB" dirty="0"/>
              <a:t>Supervision forms</a:t>
            </a:r>
          </a:p>
          <a:p>
            <a:pPr lvl="1"/>
            <a:endParaRPr lang="en-US" dirty="0"/>
          </a:p>
          <a:p>
            <a:r>
              <a:rPr lang="en-US" dirty="0"/>
              <a:t>Open to change and take on board advice from underrepresented groups</a:t>
            </a:r>
          </a:p>
        </p:txBody>
      </p:sp>
    </p:spTree>
    <p:extLst>
      <p:ext uri="{BB962C8B-B14F-4D97-AF65-F5344CB8AC3E}">
        <p14:creationId xmlns:p14="http://schemas.microsoft.com/office/powerpoint/2010/main" val="2790341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6A6D25-6172-4B03-3E08-492E1D039C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EDI advice from CEMVO</a:t>
            </a:r>
          </a:p>
          <a:p>
            <a:pPr lvl="1"/>
            <a:r>
              <a:rPr lang="en-US" dirty="0"/>
              <a:t>Anti-racism Training in 2023 (previous course in 2021 but less relevant real-life examples for our organisation) – new staff?</a:t>
            </a:r>
          </a:p>
          <a:p>
            <a:pPr lvl="1"/>
            <a:r>
              <a:rPr lang="en-US" dirty="0"/>
              <a:t>Staff EDI Data Collection (streamlining and length of form) 2024 onwards</a:t>
            </a:r>
          </a:p>
          <a:p>
            <a:pPr lvl="1"/>
            <a:r>
              <a:rPr lang="en-US" dirty="0"/>
              <a:t>Recruitment (wording improved, wider range for advertising, induction process)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AB19B3-2E33-FD7E-6235-D7C550FB1435}"/>
              </a:ext>
            </a:extLst>
          </p:cNvPr>
          <p:cNvSpPr txBox="1">
            <a:spLocks/>
          </p:cNvSpPr>
          <p:nvPr/>
        </p:nvSpPr>
        <p:spPr bwMode="auto">
          <a:xfrm>
            <a:off x="457200" y="304800"/>
            <a:ext cx="7010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urulent Sans" pitchFamily="50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dirty="0">
                <a:latin typeface="Crumb" panose="00000400000000000000" pitchFamily="2" charset="0"/>
              </a:rPr>
              <a:t>Challenges and Successful Impacts</a:t>
            </a:r>
            <a:endParaRPr lang="en-GB" dirty="0">
              <a:latin typeface="Crumb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709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B9F3A-2BDE-0567-616B-910F14036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rumb" panose="00000400000000000000" pitchFamily="2" charset="0"/>
              </a:rPr>
              <a:t>Work with CEMVO</a:t>
            </a:r>
            <a:endParaRPr lang="en-GB" dirty="0">
              <a:latin typeface="Crumb" panose="000004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07B3B-FB5F-699D-D012-0D2657883C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Attending Equal Jobs Fair 2025 (Glasgow City Chambers)</a:t>
            </a:r>
          </a:p>
          <a:p>
            <a:r>
              <a:rPr lang="en-US" dirty="0"/>
              <a:t>Attending local network meetings in Glasgow </a:t>
            </a:r>
          </a:p>
          <a:p>
            <a:r>
              <a:rPr lang="en-US" dirty="0"/>
              <a:t>Improved project network and knowledge of less represented community groups</a:t>
            </a:r>
          </a:p>
          <a:p>
            <a:r>
              <a:rPr lang="en-US" dirty="0"/>
              <a:t>Ability to reach marginalized groups improved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9522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00216-A2A5-3F38-335A-40E2CAFCD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rumb" panose="00000400000000000000" pitchFamily="2" charset="0"/>
              </a:rPr>
              <a:t>What is Meaningful EDI Change to Me?</a:t>
            </a:r>
            <a:endParaRPr lang="en-GB" dirty="0">
              <a:latin typeface="Crumb" panose="000004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5340F-1E7B-BB62-87A5-A333EFB27B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Actionable points to create real change</a:t>
            </a:r>
          </a:p>
          <a:p>
            <a:r>
              <a:rPr lang="en-US" dirty="0"/>
              <a:t>Partnership with another organisation for advice and recommendations, especially for clarity</a:t>
            </a:r>
          </a:p>
          <a:p>
            <a:r>
              <a:rPr lang="en-US" dirty="0"/>
              <a:t>Sector wide – increased funding to enable more sustainable job creation (Traineeships hope to improve this, with good terms and conditions)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123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Oliver Kratz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3398520" y="1371600"/>
            <a:ext cx="573278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Callout 7"/>
          <p:cNvSpPr/>
          <p:nvPr/>
        </p:nvSpPr>
        <p:spPr>
          <a:xfrm flipH="1">
            <a:off x="152400" y="228600"/>
            <a:ext cx="5486400" cy="2590800"/>
          </a:xfrm>
          <a:prstGeom prst="wedgeEllipseCallout">
            <a:avLst>
              <a:gd name="adj1" fmla="val -43813"/>
              <a:gd name="adj2" fmla="val 6357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838200" y="533400"/>
            <a:ext cx="4267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latin typeface="Crumb" pitchFamily="2" charset="0"/>
              </a:rPr>
              <a:t>Thank You for Listening!</a:t>
            </a:r>
          </a:p>
        </p:txBody>
      </p:sp>
      <p:sp>
        <p:nvSpPr>
          <p:cNvPr id="11" name="Oval Callout 10"/>
          <p:cNvSpPr/>
          <p:nvPr/>
        </p:nvSpPr>
        <p:spPr>
          <a:xfrm>
            <a:off x="304800" y="3581400"/>
            <a:ext cx="3048000" cy="2438400"/>
          </a:xfrm>
          <a:prstGeom prst="wedgeEllipseCallout">
            <a:avLst>
              <a:gd name="adj1" fmla="val 106440"/>
              <a:gd name="adj2" fmla="val -6155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304800" y="4114800"/>
            <a:ext cx="3124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latin typeface="Crumb" pitchFamily="2" charset="0"/>
              </a:rPr>
              <a:t>Any Questions?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62D049-92C0-BE16-AB97-1A8AC8D6F1B3}"/>
              </a:ext>
            </a:extLst>
          </p:cNvPr>
          <p:cNvSpPr txBox="1"/>
          <p:nvPr/>
        </p:nvSpPr>
        <p:spPr>
          <a:xfrm>
            <a:off x="3474720" y="4944190"/>
            <a:ext cx="3992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ulent Sans"/>
              </a:rPr>
              <a:t>Louise.Smith@froglife.org</a:t>
            </a:r>
          </a:p>
          <a:p>
            <a:r>
              <a:rPr lang="en-US" sz="2400" dirty="0">
                <a:latin typeface="Arulent Sans"/>
              </a:rPr>
              <a:t>OR</a:t>
            </a:r>
          </a:p>
          <a:p>
            <a:r>
              <a:rPr lang="en-US" sz="2400" dirty="0">
                <a:latin typeface="Arulent Sans"/>
              </a:rPr>
              <a:t>Sheila.Gundry@froglife.org</a:t>
            </a:r>
            <a:endParaRPr lang="en-GB" sz="2400" dirty="0">
              <a:latin typeface="Arulent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9787e05-e8b5-4be1-8f2d-2bcb45eb79ab" xsi:nil="true"/>
    <lcf76f155ced4ddcb4097134ff3c332f xmlns="d0623fc5-08fd-4e0f-a5a5-e26fb1bb5eff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D555C6E69AE84A9E4B1B108A48A380" ma:contentTypeVersion="18" ma:contentTypeDescription="Create a new document." ma:contentTypeScope="" ma:versionID="5ad1d4ea4b06bffc0aae33972febb36f">
  <xsd:schema xmlns:xsd="http://www.w3.org/2001/XMLSchema" xmlns:xs="http://www.w3.org/2001/XMLSchema" xmlns:p="http://schemas.microsoft.com/office/2006/metadata/properties" xmlns:ns2="19787e05-e8b5-4be1-8f2d-2bcb45eb79ab" xmlns:ns3="d0623fc5-08fd-4e0f-a5a5-e26fb1bb5eff" targetNamespace="http://schemas.microsoft.com/office/2006/metadata/properties" ma:root="true" ma:fieldsID="f1e0c0db98637e4be9298c66c2086e08" ns2:_="" ns3:_="">
    <xsd:import namespace="19787e05-e8b5-4be1-8f2d-2bcb45eb79ab"/>
    <xsd:import namespace="d0623fc5-08fd-4e0f-a5a5-e26fb1bb5eff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787e05-e8b5-4be1-8f2d-2bcb45eb79a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850f554-0614-4492-9353-d50bb0080c8a}" ma:internalName="TaxCatchAll" ma:showField="CatchAllData" ma:web="19787e05-e8b5-4be1-8f2d-2bcb45eb79a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623fc5-08fd-4e0f-a5a5-e26fb1bb5e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a152391-5c8c-4ecd-93af-597a4a38f16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2A44ABA-778F-4CE1-BC76-B36EB708A46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92924F-666A-4B42-8740-934A6053C46C}">
  <ds:schemaRefs>
    <ds:schemaRef ds:uri="http://schemas.microsoft.com/office/2006/metadata/properties"/>
    <ds:schemaRef ds:uri="http://schemas.microsoft.com/office/infopath/2007/PartnerControls"/>
    <ds:schemaRef ds:uri="c301ac49-3274-4e9b-8f62-16a198330caa"/>
    <ds:schemaRef ds:uri="e32cf5c5-0a16-472e-86d4-d6a4bf28c45b"/>
    <ds:schemaRef ds:uri="af3e9dd2-3cb3-4496-bf3b-5ac69a1092ec"/>
    <ds:schemaRef ds:uri="4a6bfedc-fa08-4c24-9f6e-a1d23b84bdf7"/>
  </ds:schemaRefs>
</ds:datastoreItem>
</file>

<file path=customXml/itemProps3.xml><?xml version="1.0" encoding="utf-8"?>
<ds:datastoreItem xmlns:ds="http://schemas.openxmlformats.org/officeDocument/2006/customXml" ds:itemID="{B5FE72CC-D7FC-4679-8178-6DCEF12E2871}"/>
</file>

<file path=docProps/app.xml><?xml version="1.0" encoding="utf-8"?>
<Properties xmlns="http://schemas.openxmlformats.org/officeDocument/2006/extended-properties" xmlns:vt="http://schemas.openxmlformats.org/officeDocument/2006/docPropsVTypes">
  <TotalTime>10248</TotalTime>
  <Words>410</Words>
  <Application>Microsoft Office PowerPoint</Application>
  <PresentationFormat>On-screen Show (4:3)</PresentationFormat>
  <Paragraphs>63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Momento Mori</vt:lpstr>
      <vt:lpstr>Aurulent Sans</vt:lpstr>
      <vt:lpstr>Wingdings</vt:lpstr>
      <vt:lpstr>Arulent Sans</vt:lpstr>
      <vt:lpstr>Calibri</vt:lpstr>
      <vt:lpstr>Crumb</vt:lpstr>
      <vt:lpstr>Arial</vt:lpstr>
      <vt:lpstr>Office Theme</vt:lpstr>
      <vt:lpstr>Froglife’s EDI Journey</vt:lpstr>
      <vt:lpstr>Where we started</vt:lpstr>
      <vt:lpstr>Challenges and Successful Impacts</vt:lpstr>
      <vt:lpstr>Challenges and Successful Impacts</vt:lpstr>
      <vt:lpstr>Challenges and Successful Impacts</vt:lpstr>
      <vt:lpstr>PowerPoint Presentation</vt:lpstr>
      <vt:lpstr>Work with CEMVO</vt:lpstr>
      <vt:lpstr>What is Meaningful EDI Change to Me?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Eilidh Spence</dc:creator>
  <cp:lastModifiedBy>Louise Smith</cp:lastModifiedBy>
  <cp:revision>273</cp:revision>
  <cp:lastPrinted>2020-11-24T12:03:57Z</cp:lastPrinted>
  <dcterms:created xsi:type="dcterms:W3CDTF">2006-08-16T00:00:00Z</dcterms:created>
  <dcterms:modified xsi:type="dcterms:W3CDTF">2025-09-04T09:18:25Z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0x01010008D555C6E69AE84A9E4B1B108A48A380</vt:lpwstr>
  </property>
  <property fmtid="{D5CDD505-2E9C-101B-9397-08002B2CF9AE}" pid="3" name="MediaServiceImageTags">
    <vt:lpwstr/>
  </property>
</Properties>
</file>